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87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embeddedFontLst>
    <p:embeddedFont>
      <p:font typeface="Nunito" pitchFamily="2" charset="77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jG/hUroneCE4qQrwTlj1aAqlGx3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DADF3A-9799-4716-8CFF-F41855672618}" v="4" dt="2025-02-05T14:54:09.3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56" d="100"/>
          <a:sy n="156" d="100"/>
        </p:scale>
        <p:origin x="808" y="1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customschemas.google.com/relationships/presentationmetadata" Target="meta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ola Ines Sotelo Ahumada" userId="c7f66746-9a33-42d3-8b55-0e4c99be0a05" providerId="ADAL" clId="{F3DADF3A-9799-4716-8CFF-F41855672618}"/>
    <pc:docChg chg="modSld">
      <pc:chgData name="Fabiola Ines Sotelo Ahumada" userId="c7f66746-9a33-42d3-8b55-0e4c99be0a05" providerId="ADAL" clId="{F3DADF3A-9799-4716-8CFF-F41855672618}" dt="2025-02-05T14:54:09.394" v="3" actId="20577"/>
      <pc:docMkLst>
        <pc:docMk/>
      </pc:docMkLst>
      <pc:sldChg chg="modSp">
        <pc:chgData name="Fabiola Ines Sotelo Ahumada" userId="c7f66746-9a33-42d3-8b55-0e4c99be0a05" providerId="ADAL" clId="{F3DADF3A-9799-4716-8CFF-F41855672618}" dt="2025-02-05T14:54:09.394" v="3" actId="20577"/>
        <pc:sldMkLst>
          <pc:docMk/>
          <pc:sldMk cId="0" sldId="259"/>
        </pc:sldMkLst>
        <pc:spChg chg="mod">
          <ac:chgData name="Fabiola Ines Sotelo Ahumada" userId="c7f66746-9a33-42d3-8b55-0e4c99be0a05" providerId="ADAL" clId="{F3DADF3A-9799-4716-8CFF-F41855672618}" dt="2025-02-05T14:54:09.394" v="3" actId="20577"/>
          <ac:spMkLst>
            <pc:docMk/>
            <pc:sldMk cId="0" sldId="259"/>
            <ac:spMk id="30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5" name="Google Shape;2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05" name="Google Shape;40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14" name="Google Shape;41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3" name="Google Shape;27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5" name="Google Shape;2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7" name="Google Shape;29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7" name="Google Shape;3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18" name="Google Shape;3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40" name="Google Shape;34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65" name="Google Shape;36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96" name="Google Shape;39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3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2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0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6" name="Google Shape;56;p2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3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0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1" name="Google Shape;61;p2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24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4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0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6" name="Google Shape;66;p2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72" name="Google Shape;72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cxnSp>
        <p:nvCxnSpPr>
          <p:cNvPr id="78" name="Google Shape;78;p26"/>
          <p:cNvCxnSpPr/>
          <p:nvPr/>
        </p:nvCxnSpPr>
        <p:spPr>
          <a:xfrm>
            <a:off x="-99753" y="105987"/>
            <a:ext cx="9339300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79" name="Google Shape;79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2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28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09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cxnSp>
        <p:nvCxnSpPr>
          <p:cNvPr id="91" name="Google Shape;91;p28"/>
          <p:cNvCxnSpPr/>
          <p:nvPr/>
        </p:nvCxnSpPr>
        <p:spPr>
          <a:xfrm>
            <a:off x="-99753" y="105987"/>
            <a:ext cx="9339300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2" name="Google Shape;92;p2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9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9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7" name="Google Shape;97;p29"/>
          <p:cNvSpPr txBox="1">
            <a:spLocks noGrp="1"/>
          </p:cNvSpPr>
          <p:nvPr>
            <p:ph type="body" idx="2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pic>
        <p:nvPicPr>
          <p:cNvPr id="98" name="Google Shape;98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9"/>
          <p:cNvSpPr txBox="1">
            <a:spLocks noGrp="1"/>
          </p:cNvSpPr>
          <p:nvPr>
            <p:ph type="body" idx="3"/>
          </p:nvPr>
        </p:nvSpPr>
        <p:spPr>
          <a:xfrm>
            <a:off x="629841" y="1878806"/>
            <a:ext cx="38685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2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0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0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05" name="Google Shape;105;p30"/>
          <p:cNvSpPr txBox="1">
            <a:spLocks noGrp="1"/>
          </p:cNvSpPr>
          <p:nvPr>
            <p:ph type="body" idx="2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pic>
        <p:nvPicPr>
          <p:cNvPr id="106" name="Google Shape;106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30"/>
          <p:cNvSpPr txBox="1">
            <a:spLocks noGrp="1"/>
          </p:cNvSpPr>
          <p:nvPr>
            <p:ph type="body" idx="3"/>
          </p:nvPr>
        </p:nvSpPr>
        <p:spPr>
          <a:xfrm>
            <a:off x="629841" y="1878806"/>
            <a:ext cx="38685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30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1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31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13" name="Google Shape;113;p31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31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15" name="Google Shape;115;p31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116" name="Google Shape;116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1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19" name="Google Shape;19;p1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32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32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21" name="Google Shape;121;p32"/>
          <p:cNvSpPr txBox="1">
            <a:spLocks noGrp="1"/>
          </p:cNvSpPr>
          <p:nvPr>
            <p:ph type="body" idx="2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pic>
        <p:nvPicPr>
          <p:cNvPr id="122" name="Google Shape;122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32"/>
          <p:cNvSpPr txBox="1">
            <a:spLocks noGrp="1"/>
          </p:cNvSpPr>
          <p:nvPr>
            <p:ph type="body" idx="3"/>
          </p:nvPr>
        </p:nvSpPr>
        <p:spPr>
          <a:xfrm>
            <a:off x="629841" y="1878806"/>
            <a:ext cx="38685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32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6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3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28" name="Google Shape;128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3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3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4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57" name="Google Shape;157;p4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58" name="Google Shape;158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15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4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4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63" name="Google Shape;163;p4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64" name="Google Shape;164;p42"/>
          <p:cNvSpPr txBox="1"/>
          <p:nvPr/>
        </p:nvSpPr>
        <p:spPr>
          <a:xfrm>
            <a:off x="174567" y="4793025"/>
            <a:ext cx="11223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4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43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69" name="Google Shape;169;p43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70" name="Google Shape;170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44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44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75" name="Google Shape;175;p44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76" name="Google Shape;176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45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45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81" name="Google Shape;181;p45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82" name="Google Shape;182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46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46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87" name="Google Shape;187;p46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88" name="Google Shape;188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47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47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93" name="Google Shape;193;p47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194" name="Google Shape;194;p4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48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48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99" name="Google Shape;199;p48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pic>
        <p:nvPicPr>
          <p:cNvPr id="200" name="Google Shape;200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49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4" name="Google Shape;204;p4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4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4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50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50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10" name="Google Shape;210;p5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5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5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19" name="Google Shape;219;p5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20" name="Google Shape;220;p5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6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5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3" name="Google Shape;223;p5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5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5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7" name="Google Shape;227;p5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5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0" name="Google Shape;230;p5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1" name="Google Shape;231;p5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2" name="Google Shape;232;p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5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5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5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8" name="Google Shape;238;p5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9" name="Google Shape;239;p5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5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42" name="Google Shape;242;p5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5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5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246" name="Google Shape;246;p5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247" name="Google Shape;247;p5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8" name="Google Shape;248;p5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6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251" name="Google Shape;251;p6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6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4" name="Google Shape;254;p6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5" name="Google Shape;255;p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6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17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 type="obj">
  <p:cSld name="OBJECT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" name="Google Shape;259;p6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0" name="Google Shape;260;p6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1" name="Google Shape;261;p63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1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pic>
        <p:nvPicPr>
          <p:cNvPr id="262" name="Google Shape;262;p6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1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36" name="Google Shape;36;p1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1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1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1559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2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0"/>
          <p:cNvSpPr txBox="1">
            <a:spLocks noGrp="1"/>
          </p:cNvSpPr>
          <p:nvPr>
            <p:ph type="body" idx="1"/>
          </p:nvPr>
        </p:nvSpPr>
        <p:spPr>
          <a:xfrm>
            <a:off x="628650" y="1369218"/>
            <a:ext cx="7886700" cy="31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21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1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03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1" name="Google Shape;51;p2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834" y="4586212"/>
            <a:ext cx="409816" cy="5572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5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5" name="Google Shape;215;p5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6" name="Google Shape;216;p5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"/>
          <p:cNvSpPr txBox="1">
            <a:spLocks noGrp="1"/>
          </p:cNvSpPr>
          <p:nvPr>
            <p:ph type="subTitle" idx="1"/>
          </p:nvPr>
        </p:nvSpPr>
        <p:spPr>
          <a:xfrm>
            <a:off x="1143000" y="1254477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7200"/>
              <a:buNone/>
            </a:pPr>
            <a:r>
              <a:rPr lang="es-419" sz="7200" b="1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8" name="Google Shape;268;p1"/>
          <p:cNvSpPr txBox="1"/>
          <p:nvPr/>
        </p:nvSpPr>
        <p:spPr>
          <a:xfrm>
            <a:off x="1143000" y="2277450"/>
            <a:ext cx="6858000" cy="5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7AD65"/>
              </a:buClr>
              <a:buSzPts val="4100"/>
              <a:buFont typeface="Arial"/>
              <a:buNone/>
            </a:pPr>
            <a:r>
              <a:rPr lang="es-419" sz="41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Caras, aristas y vértices</a:t>
            </a:r>
            <a:endParaRPr sz="11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70" name="Google Shape;270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5543" y="4616558"/>
            <a:ext cx="397896" cy="5269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19;p1">
            <a:extLst>
              <a:ext uri="{FF2B5EF4-FFF2-40B4-BE49-F238E27FC236}">
                <a16:creationId xmlns:a16="http://schemas.microsoft.com/office/drawing/2014/main" id="{7995A1CD-F353-D80A-C5B8-FAE6709BF39F}"/>
              </a:ext>
            </a:extLst>
          </p:cNvPr>
          <p:cNvSpPr txBox="1"/>
          <p:nvPr/>
        </p:nvSpPr>
        <p:spPr>
          <a:xfrm>
            <a:off x="1572269" y="3576641"/>
            <a:ext cx="7261788" cy="942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2° Básico: Unidad 4  |  Capítulo 14: </a:t>
            </a:r>
            <a:r>
              <a:rPr lang="es-CL" sz="20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Cuerpos</a:t>
            </a:r>
            <a:r>
              <a:rPr lang="es-MX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419" sz="160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Para reconocer los elementos de paralelepípedos y cubos.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0"/>
          <p:cNvSpPr txBox="1"/>
          <p:nvPr/>
        </p:nvSpPr>
        <p:spPr>
          <a:xfrm>
            <a:off x="893476" y="2351913"/>
            <a:ext cx="25404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>
                <a:solidFill>
                  <a:srgbClr val="5C57A2"/>
                </a:solidFill>
                <a:latin typeface="Nunito"/>
                <a:ea typeface="Nunito"/>
                <a:cs typeface="Nunito"/>
                <a:sym typeface="Nunito"/>
              </a:rPr>
              <a:t>6 caras</a:t>
            </a:r>
            <a:endParaRPr sz="2800" b="0" i="0" u="none" strike="noStrike" cap="none">
              <a:solidFill>
                <a:srgbClr val="5C57A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8" name="Google Shape;408;p10"/>
          <p:cNvSpPr txBox="1"/>
          <p:nvPr/>
        </p:nvSpPr>
        <p:spPr>
          <a:xfrm>
            <a:off x="2215350" y="3908325"/>
            <a:ext cx="47133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>
                <a:solidFill>
                  <a:srgbClr val="5C57A2"/>
                </a:solidFill>
                <a:latin typeface="Nunito"/>
                <a:ea typeface="Nunito"/>
                <a:cs typeface="Nunito"/>
                <a:sym typeface="Nunito"/>
              </a:rPr>
              <a:t>8 vértices</a:t>
            </a:r>
            <a:endParaRPr sz="2800" b="0" i="0" u="none" strike="noStrike" cap="none">
              <a:solidFill>
                <a:srgbClr val="5C57A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9" name="Google Shape;409;p10"/>
          <p:cNvSpPr txBox="1"/>
          <p:nvPr/>
        </p:nvSpPr>
        <p:spPr>
          <a:xfrm>
            <a:off x="5710124" y="2351913"/>
            <a:ext cx="29811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>
                <a:solidFill>
                  <a:srgbClr val="5C57A2"/>
                </a:solidFill>
                <a:latin typeface="Nunito"/>
                <a:ea typeface="Nunito"/>
                <a:cs typeface="Nunito"/>
                <a:sym typeface="Nunito"/>
              </a:rPr>
              <a:t>12 aristas</a:t>
            </a:r>
            <a:endParaRPr sz="2800" b="0" i="0" u="none" strike="noStrike" cap="none">
              <a:solidFill>
                <a:srgbClr val="5C57A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0" name="Google Shape;410;p10"/>
          <p:cNvSpPr txBox="1"/>
          <p:nvPr/>
        </p:nvSpPr>
        <p:spPr>
          <a:xfrm>
            <a:off x="403157" y="364401"/>
            <a:ext cx="7927115" cy="9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Contemos la cantidad de caras, aristas y vértices que tienen los siguientes cuerpos: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11" name="Google Shape;411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64851" y="1479107"/>
            <a:ext cx="1203728" cy="22768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6" name="Google Shape;416;p11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24540" y="1161961"/>
            <a:ext cx="1796586" cy="2065040"/>
          </a:xfrm>
          <a:prstGeom prst="rect">
            <a:avLst/>
          </a:prstGeom>
          <a:noFill/>
          <a:ln>
            <a:noFill/>
          </a:ln>
        </p:spPr>
      </p:pic>
      <p:sp>
        <p:nvSpPr>
          <p:cNvPr id="417" name="Google Shape;417;p11"/>
          <p:cNvSpPr txBox="1"/>
          <p:nvPr/>
        </p:nvSpPr>
        <p:spPr>
          <a:xfrm>
            <a:off x="533838" y="296355"/>
            <a:ext cx="9656763" cy="1731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8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Desafío</a:t>
            </a: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s-419"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4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Busca en el entorno otros objetos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4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que tengan estas formas</a:t>
            </a: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"/>
          <p:cNvSpPr txBox="1"/>
          <p:nvPr/>
        </p:nvSpPr>
        <p:spPr>
          <a:xfrm>
            <a:off x="1023750" y="407997"/>
            <a:ext cx="68865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Observa la forma que tiene la caja.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"/>
          <p:cNvSpPr/>
          <p:nvPr/>
        </p:nvSpPr>
        <p:spPr>
          <a:xfrm>
            <a:off x="3525450" y="1799948"/>
            <a:ext cx="2093100" cy="1190100"/>
          </a:xfrm>
          <a:prstGeom prst="cube">
            <a:avLst>
              <a:gd name="adj" fmla="val 40230"/>
            </a:avLst>
          </a:prstGeom>
          <a:solidFill>
            <a:srgbClr val="E1F4FC"/>
          </a:solidFill>
          <a:ln w="9525" cap="flat" cmpd="sng">
            <a:solidFill>
              <a:srgbClr val="4F585E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"/>
          <p:cNvSpPr txBox="1"/>
          <p:nvPr/>
        </p:nvSpPr>
        <p:spPr>
          <a:xfrm>
            <a:off x="709201" y="3524070"/>
            <a:ext cx="7994123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¿Cuál es el nombre de estas partes de la caja?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8" name="Google Shape;278;p2"/>
          <p:cNvSpPr/>
          <p:nvPr/>
        </p:nvSpPr>
        <p:spPr>
          <a:xfrm rot="-2104">
            <a:off x="4326862" y="1320129"/>
            <a:ext cx="244919" cy="715754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"/>
          <p:cNvSpPr/>
          <p:nvPr/>
        </p:nvSpPr>
        <p:spPr>
          <a:xfrm rot="-4885308">
            <a:off x="5088665" y="2593059"/>
            <a:ext cx="978434" cy="483100"/>
          </a:xfrm>
          <a:prstGeom prst="curvedUp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"/>
          <p:cNvSpPr/>
          <p:nvPr/>
        </p:nvSpPr>
        <p:spPr>
          <a:xfrm rot="-7357793">
            <a:off x="3697599" y="2226369"/>
            <a:ext cx="217299" cy="109389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"/>
          <p:cNvSpPr/>
          <p:nvPr/>
        </p:nvSpPr>
        <p:spPr>
          <a:xfrm>
            <a:off x="416689" y="361654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7E00"/>
          </a:solidFill>
          <a:ln w="12700" cap="flat" cmpd="sng">
            <a:solidFill>
              <a:srgbClr val="FF7E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7E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"/>
          <p:cNvSpPr txBox="1"/>
          <p:nvPr/>
        </p:nvSpPr>
        <p:spPr>
          <a:xfrm>
            <a:off x="512574" y="408009"/>
            <a:ext cx="415800" cy="523200"/>
          </a:xfrm>
          <a:prstGeom prst="rect">
            <a:avLst/>
          </a:prstGeom>
          <a:solidFill>
            <a:srgbClr val="FF7E00"/>
          </a:solidFill>
          <a:ln w="9525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800" b="1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2800" b="0" i="0" u="none" strike="noStrike" cap="none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"/>
          <p:cNvSpPr txBox="1"/>
          <p:nvPr/>
        </p:nvSpPr>
        <p:spPr>
          <a:xfrm>
            <a:off x="1023750" y="361647"/>
            <a:ext cx="6886500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Observa la forma que tiene la caja.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2" name="Google Shape;292;p3"/>
          <p:cNvSpPr/>
          <p:nvPr/>
        </p:nvSpPr>
        <p:spPr>
          <a:xfrm>
            <a:off x="416689" y="361654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7E00"/>
          </a:solidFill>
          <a:ln w="12700" cap="flat" cmpd="sng">
            <a:solidFill>
              <a:srgbClr val="FF7E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7E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"/>
          <p:cNvSpPr txBox="1"/>
          <p:nvPr/>
        </p:nvSpPr>
        <p:spPr>
          <a:xfrm>
            <a:off x="512574" y="408009"/>
            <a:ext cx="415800" cy="523200"/>
          </a:xfrm>
          <a:prstGeom prst="rect">
            <a:avLst/>
          </a:prstGeom>
          <a:solidFill>
            <a:srgbClr val="FF7E00"/>
          </a:solidFill>
          <a:ln w="9525" cap="flat" cmpd="sng">
            <a:solidFill>
              <a:srgbClr val="FF7E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419" sz="2800" b="1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3</a:t>
            </a:r>
            <a:endParaRPr sz="2800" b="0" i="0" u="none" strike="noStrike" cap="none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4" name="Google Shape;294;p3"/>
          <p:cNvSpPr txBox="1"/>
          <p:nvPr/>
        </p:nvSpPr>
        <p:spPr>
          <a:xfrm>
            <a:off x="928374" y="3697918"/>
            <a:ext cx="8426291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Las partes planas de una caja se llaman </a:t>
            </a:r>
            <a:r>
              <a:rPr lang="es-419" sz="28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caras</a:t>
            </a: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2A11703-E1D0-D11E-DB0D-38CA8BECC0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5278" y="1286102"/>
            <a:ext cx="2530059" cy="198746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"/>
          <p:cNvSpPr txBox="1"/>
          <p:nvPr/>
        </p:nvSpPr>
        <p:spPr>
          <a:xfrm>
            <a:off x="1418272" y="515769"/>
            <a:ext cx="68865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Observa las caras de la caja.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4"/>
          <p:cNvSpPr/>
          <p:nvPr/>
        </p:nvSpPr>
        <p:spPr>
          <a:xfrm>
            <a:off x="3525450" y="1799948"/>
            <a:ext cx="2093100" cy="1190100"/>
          </a:xfrm>
          <a:prstGeom prst="cube">
            <a:avLst>
              <a:gd name="adj" fmla="val 40230"/>
            </a:avLst>
          </a:prstGeom>
          <a:solidFill>
            <a:srgbClr val="E1F4FC"/>
          </a:solidFill>
          <a:ln w="9525" cap="flat" cmpd="sng">
            <a:solidFill>
              <a:srgbClr val="4F585E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4"/>
          <p:cNvSpPr txBox="1"/>
          <p:nvPr/>
        </p:nvSpPr>
        <p:spPr>
          <a:xfrm>
            <a:off x="531649" y="3375973"/>
            <a:ext cx="8080699" cy="9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Cada línea recta en la que se unen dos caras</a:t>
            </a:r>
            <a:endParaRPr dirty="0">
              <a:solidFill>
                <a:srgbClr val="595959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 se llama </a:t>
            </a:r>
            <a:r>
              <a:rPr lang="es-419" sz="28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arista</a:t>
            </a: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02" name="Google Shape;302;p4"/>
          <p:cNvCxnSpPr/>
          <p:nvPr/>
        </p:nvCxnSpPr>
        <p:spPr>
          <a:xfrm rot="10800000" flipH="1">
            <a:off x="3512770" y="2271247"/>
            <a:ext cx="1627800" cy="138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03" name="Google Shape;303;p4"/>
          <p:cNvSpPr/>
          <p:nvPr/>
        </p:nvSpPr>
        <p:spPr>
          <a:xfrm rot="-2104">
            <a:off x="4326899" y="1387152"/>
            <a:ext cx="245077" cy="746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4"/>
          <p:cNvSpPr/>
          <p:nvPr/>
        </p:nvSpPr>
        <p:spPr>
          <a:xfrm rot="-7357793">
            <a:off x="3786640" y="2347886"/>
            <a:ext cx="229905" cy="746067"/>
          </a:xfrm>
          <a:prstGeom prst="downArrow">
            <a:avLst>
              <a:gd name="adj1" fmla="val 50000"/>
              <a:gd name="adj2" fmla="val 57709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5"/>
          <p:cNvSpPr txBox="1"/>
          <p:nvPr/>
        </p:nvSpPr>
        <p:spPr>
          <a:xfrm>
            <a:off x="437682" y="428558"/>
            <a:ext cx="8268636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Contemos la cantidad de aristas que tiene la caja.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0" name="Google Shape;310;p5"/>
          <p:cNvSpPr/>
          <p:nvPr/>
        </p:nvSpPr>
        <p:spPr>
          <a:xfrm>
            <a:off x="3525450" y="1976700"/>
            <a:ext cx="2093100" cy="1190100"/>
          </a:xfrm>
          <a:prstGeom prst="cube">
            <a:avLst>
              <a:gd name="adj" fmla="val 40230"/>
            </a:avLst>
          </a:prstGeom>
          <a:noFill/>
          <a:ln w="9525" cap="flat" cmpd="sng">
            <a:solidFill>
              <a:srgbClr val="4F585E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1" name="Google Shape;311;p5"/>
          <p:cNvCxnSpPr/>
          <p:nvPr/>
        </p:nvCxnSpPr>
        <p:spPr>
          <a:xfrm rot="10800000" flipH="1">
            <a:off x="3511800" y="2455325"/>
            <a:ext cx="1627800" cy="13800"/>
          </a:xfrm>
          <a:prstGeom prst="straightConnector1">
            <a:avLst/>
          </a:prstGeom>
          <a:noFill/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2" name="Google Shape;312;p5"/>
          <p:cNvCxnSpPr/>
          <p:nvPr/>
        </p:nvCxnSpPr>
        <p:spPr>
          <a:xfrm>
            <a:off x="4004275" y="1976675"/>
            <a:ext cx="0" cy="738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3" name="Google Shape;313;p5"/>
          <p:cNvCxnSpPr/>
          <p:nvPr/>
        </p:nvCxnSpPr>
        <p:spPr>
          <a:xfrm rot="10800000" flipH="1">
            <a:off x="3525475" y="2715350"/>
            <a:ext cx="465000" cy="478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4" name="Google Shape;314;p5"/>
          <p:cNvCxnSpPr/>
          <p:nvPr/>
        </p:nvCxnSpPr>
        <p:spPr>
          <a:xfrm flipH="1">
            <a:off x="3977025" y="2701700"/>
            <a:ext cx="1655100" cy="13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15" name="Google Shape;315;p5"/>
          <p:cNvSpPr/>
          <p:nvPr/>
        </p:nvSpPr>
        <p:spPr>
          <a:xfrm>
            <a:off x="3525450" y="1976700"/>
            <a:ext cx="2093100" cy="1190100"/>
          </a:xfrm>
          <a:prstGeom prst="cube">
            <a:avLst>
              <a:gd name="adj" fmla="val 40230"/>
            </a:avLst>
          </a:prstGeom>
          <a:solidFill>
            <a:srgbClr val="E1F4FC"/>
          </a:solidFill>
          <a:ln w="9525" cap="flat" cmpd="sng">
            <a:solidFill>
              <a:srgbClr val="4F585E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6"/>
          <p:cNvSpPr/>
          <p:nvPr/>
        </p:nvSpPr>
        <p:spPr>
          <a:xfrm>
            <a:off x="3550322" y="2000791"/>
            <a:ext cx="2093100" cy="1190100"/>
          </a:xfrm>
          <a:prstGeom prst="cube">
            <a:avLst>
              <a:gd name="adj" fmla="val 40230"/>
            </a:avLst>
          </a:prstGeom>
          <a:noFill/>
          <a:ln w="9525" cap="flat" cmpd="sng">
            <a:solidFill>
              <a:srgbClr val="4F585E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6"/>
          <p:cNvSpPr txBox="1"/>
          <p:nvPr/>
        </p:nvSpPr>
        <p:spPr>
          <a:xfrm>
            <a:off x="1342172" y="3672875"/>
            <a:ext cx="6509400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La caja tiene 12 aristas.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cxnSp>
        <p:nvCxnSpPr>
          <p:cNvPr id="322" name="Google Shape;322;p6"/>
          <p:cNvCxnSpPr/>
          <p:nvPr/>
        </p:nvCxnSpPr>
        <p:spPr>
          <a:xfrm>
            <a:off x="3545813" y="2484755"/>
            <a:ext cx="1620000" cy="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3" name="Google Shape;323;p6"/>
          <p:cNvCxnSpPr/>
          <p:nvPr/>
        </p:nvCxnSpPr>
        <p:spPr>
          <a:xfrm rot="10800000" flipH="1">
            <a:off x="4031760" y="2003802"/>
            <a:ext cx="1615443" cy="1791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4" name="Google Shape;324;p6"/>
          <p:cNvCxnSpPr/>
          <p:nvPr/>
        </p:nvCxnSpPr>
        <p:spPr>
          <a:xfrm>
            <a:off x="4028903" y="2713355"/>
            <a:ext cx="1614628" cy="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5" name="Google Shape;325;p6"/>
          <p:cNvCxnSpPr/>
          <p:nvPr/>
        </p:nvCxnSpPr>
        <p:spPr>
          <a:xfrm>
            <a:off x="3554103" y="3190891"/>
            <a:ext cx="1608437" cy="227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6" name="Google Shape;326;p6"/>
          <p:cNvCxnSpPr/>
          <p:nvPr/>
        </p:nvCxnSpPr>
        <p:spPr>
          <a:xfrm rot="10800000" flipH="1">
            <a:off x="3552738" y="2006624"/>
            <a:ext cx="478025" cy="479088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7" name="Google Shape;327;p6"/>
          <p:cNvCxnSpPr/>
          <p:nvPr/>
        </p:nvCxnSpPr>
        <p:spPr>
          <a:xfrm rot="10800000" flipH="1">
            <a:off x="5168909" y="2006624"/>
            <a:ext cx="478453" cy="471291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8" name="Google Shape;328;p6"/>
          <p:cNvCxnSpPr/>
          <p:nvPr/>
        </p:nvCxnSpPr>
        <p:spPr>
          <a:xfrm rot="10800000" flipH="1">
            <a:off x="3556095" y="2706072"/>
            <a:ext cx="480435" cy="484821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29" name="Google Shape;329;p6"/>
          <p:cNvCxnSpPr/>
          <p:nvPr/>
        </p:nvCxnSpPr>
        <p:spPr>
          <a:xfrm rot="10800000" flipH="1">
            <a:off x="5166259" y="2713128"/>
            <a:ext cx="480944" cy="47939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0" name="Google Shape;330;p6"/>
          <p:cNvCxnSpPr/>
          <p:nvPr/>
        </p:nvCxnSpPr>
        <p:spPr>
          <a:xfrm rot="10800000">
            <a:off x="3556026" y="2484755"/>
            <a:ext cx="0" cy="712821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1" name="Google Shape;331;p6"/>
          <p:cNvCxnSpPr/>
          <p:nvPr/>
        </p:nvCxnSpPr>
        <p:spPr>
          <a:xfrm rot="10800000">
            <a:off x="5164399" y="2473325"/>
            <a:ext cx="0" cy="72510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2" name="Google Shape;332;p6"/>
          <p:cNvCxnSpPr/>
          <p:nvPr/>
        </p:nvCxnSpPr>
        <p:spPr>
          <a:xfrm rot="10800000">
            <a:off x="5642442" y="2000791"/>
            <a:ext cx="0" cy="725100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3" name="Google Shape;333;p6"/>
          <p:cNvCxnSpPr/>
          <p:nvPr/>
        </p:nvCxnSpPr>
        <p:spPr>
          <a:xfrm rot="10800000" flipH="1">
            <a:off x="4031760" y="2002771"/>
            <a:ext cx="1653" cy="709984"/>
          </a:xfrm>
          <a:prstGeom prst="straightConnector1">
            <a:avLst/>
          </a:prstGeom>
          <a:noFill/>
          <a:ln w="2857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4" name="Google Shape;334;p6"/>
          <p:cNvCxnSpPr/>
          <p:nvPr/>
        </p:nvCxnSpPr>
        <p:spPr>
          <a:xfrm>
            <a:off x="4028903" y="2000791"/>
            <a:ext cx="0" cy="711964"/>
          </a:xfrm>
          <a:prstGeom prst="straightConnector1">
            <a:avLst/>
          </a:prstGeom>
          <a:noFill/>
          <a:ln w="9525" cap="flat" cmpd="sng">
            <a:solidFill>
              <a:srgbClr val="4F585D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5" name="Google Shape;335;p6"/>
          <p:cNvCxnSpPr/>
          <p:nvPr/>
        </p:nvCxnSpPr>
        <p:spPr>
          <a:xfrm>
            <a:off x="4024963" y="2712759"/>
            <a:ext cx="1615527" cy="0"/>
          </a:xfrm>
          <a:prstGeom prst="straightConnector1">
            <a:avLst/>
          </a:prstGeom>
          <a:noFill/>
          <a:ln w="9525" cap="flat" cmpd="sng">
            <a:solidFill>
              <a:srgbClr val="4F585D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6" name="Google Shape;336;p6"/>
          <p:cNvCxnSpPr/>
          <p:nvPr/>
        </p:nvCxnSpPr>
        <p:spPr>
          <a:xfrm flipH="1">
            <a:off x="3557454" y="2712755"/>
            <a:ext cx="471944" cy="478136"/>
          </a:xfrm>
          <a:prstGeom prst="straightConnector1">
            <a:avLst/>
          </a:prstGeom>
          <a:noFill/>
          <a:ln w="9525" cap="flat" cmpd="sng">
            <a:solidFill>
              <a:srgbClr val="4F585D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37" name="Google Shape;337;p6"/>
          <p:cNvSpPr txBox="1"/>
          <p:nvPr/>
        </p:nvSpPr>
        <p:spPr>
          <a:xfrm>
            <a:off x="476240" y="416990"/>
            <a:ext cx="8191519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Contemos la cantidad de aristas que tiene la caja.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2" name="Google Shape;342;p7"/>
          <p:cNvGrpSpPr/>
          <p:nvPr/>
        </p:nvGrpSpPr>
        <p:grpSpPr>
          <a:xfrm>
            <a:off x="3549668" y="1999052"/>
            <a:ext cx="2101549" cy="1197634"/>
            <a:chOff x="973091" y="1737325"/>
            <a:chExt cx="2101549" cy="1197634"/>
          </a:xfrm>
        </p:grpSpPr>
        <p:sp>
          <p:nvSpPr>
            <p:cNvPr id="343" name="Google Shape;343;p7"/>
            <p:cNvSpPr/>
            <p:nvPr/>
          </p:nvSpPr>
          <p:spPr>
            <a:xfrm>
              <a:off x="977600" y="1737325"/>
              <a:ext cx="2093100" cy="1190100"/>
            </a:xfrm>
            <a:prstGeom prst="cube">
              <a:avLst>
                <a:gd name="adj" fmla="val 40230"/>
              </a:avLst>
            </a:prstGeom>
            <a:noFill/>
            <a:ln w="9525" cap="flat" cmpd="sng">
              <a:solidFill>
                <a:srgbClr val="4F585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4941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44" name="Google Shape;344;p7"/>
            <p:cNvCxnSpPr/>
            <p:nvPr/>
          </p:nvCxnSpPr>
          <p:spPr>
            <a:xfrm>
              <a:off x="973091" y="2221289"/>
              <a:ext cx="1620000" cy="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45" name="Google Shape;345;p7"/>
            <p:cNvCxnSpPr/>
            <p:nvPr/>
          </p:nvCxnSpPr>
          <p:spPr>
            <a:xfrm rot="10800000" flipH="1">
              <a:off x="1459038" y="1740336"/>
              <a:ext cx="1615443" cy="1791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46" name="Google Shape;346;p7"/>
            <p:cNvCxnSpPr/>
            <p:nvPr/>
          </p:nvCxnSpPr>
          <p:spPr>
            <a:xfrm>
              <a:off x="1456181" y="2449889"/>
              <a:ext cx="1614628" cy="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47" name="Google Shape;347;p7"/>
            <p:cNvCxnSpPr/>
            <p:nvPr/>
          </p:nvCxnSpPr>
          <p:spPr>
            <a:xfrm>
              <a:off x="981381" y="2927425"/>
              <a:ext cx="1608437" cy="227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48" name="Google Shape;348;p7"/>
            <p:cNvCxnSpPr/>
            <p:nvPr/>
          </p:nvCxnSpPr>
          <p:spPr>
            <a:xfrm rot="10800000" flipH="1">
              <a:off x="980016" y="1743158"/>
              <a:ext cx="478025" cy="479088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49" name="Google Shape;349;p7"/>
            <p:cNvCxnSpPr/>
            <p:nvPr/>
          </p:nvCxnSpPr>
          <p:spPr>
            <a:xfrm rot="10800000" flipH="1">
              <a:off x="2596187" y="1743158"/>
              <a:ext cx="478453" cy="471291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0" name="Google Shape;350;p7"/>
            <p:cNvCxnSpPr/>
            <p:nvPr/>
          </p:nvCxnSpPr>
          <p:spPr>
            <a:xfrm rot="10800000" flipH="1">
              <a:off x="983373" y="2442606"/>
              <a:ext cx="480435" cy="484821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1" name="Google Shape;351;p7"/>
            <p:cNvCxnSpPr/>
            <p:nvPr/>
          </p:nvCxnSpPr>
          <p:spPr>
            <a:xfrm rot="10800000" flipH="1">
              <a:off x="2593537" y="2449662"/>
              <a:ext cx="480944" cy="47939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2" name="Google Shape;352;p7"/>
            <p:cNvCxnSpPr/>
            <p:nvPr/>
          </p:nvCxnSpPr>
          <p:spPr>
            <a:xfrm rot="10800000">
              <a:off x="983304" y="2221289"/>
              <a:ext cx="0" cy="712821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3" name="Google Shape;353;p7"/>
            <p:cNvCxnSpPr/>
            <p:nvPr/>
          </p:nvCxnSpPr>
          <p:spPr>
            <a:xfrm rot="10800000">
              <a:off x="2591677" y="2209859"/>
              <a:ext cx="0" cy="72510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4" name="Google Shape;354;p7"/>
            <p:cNvCxnSpPr/>
            <p:nvPr/>
          </p:nvCxnSpPr>
          <p:spPr>
            <a:xfrm rot="10800000">
              <a:off x="3069720" y="1737325"/>
              <a:ext cx="0" cy="72510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5" name="Google Shape;355;p7"/>
            <p:cNvCxnSpPr/>
            <p:nvPr/>
          </p:nvCxnSpPr>
          <p:spPr>
            <a:xfrm rot="10800000" flipH="1">
              <a:off x="1459038" y="1739305"/>
              <a:ext cx="1653" cy="709984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6" name="Google Shape;356;p7"/>
            <p:cNvCxnSpPr/>
            <p:nvPr/>
          </p:nvCxnSpPr>
          <p:spPr>
            <a:xfrm>
              <a:off x="1456181" y="1737325"/>
              <a:ext cx="0" cy="711964"/>
            </a:xfrm>
            <a:prstGeom prst="straightConnector1">
              <a:avLst/>
            </a:prstGeom>
            <a:noFill/>
            <a:ln w="9525" cap="flat" cmpd="sng">
              <a:solidFill>
                <a:srgbClr val="4F585D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7" name="Google Shape;357;p7"/>
            <p:cNvCxnSpPr/>
            <p:nvPr/>
          </p:nvCxnSpPr>
          <p:spPr>
            <a:xfrm>
              <a:off x="1452241" y="2449293"/>
              <a:ext cx="1615527" cy="0"/>
            </a:xfrm>
            <a:prstGeom prst="straightConnector1">
              <a:avLst/>
            </a:prstGeom>
            <a:noFill/>
            <a:ln w="9525" cap="flat" cmpd="sng">
              <a:solidFill>
                <a:srgbClr val="4F585D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58" name="Google Shape;358;p7"/>
            <p:cNvCxnSpPr/>
            <p:nvPr/>
          </p:nvCxnSpPr>
          <p:spPr>
            <a:xfrm flipH="1">
              <a:off x="984732" y="2449289"/>
              <a:ext cx="471944" cy="478136"/>
            </a:xfrm>
            <a:prstGeom prst="straightConnector1">
              <a:avLst/>
            </a:prstGeom>
            <a:noFill/>
            <a:ln w="9525" cap="flat" cmpd="sng">
              <a:solidFill>
                <a:srgbClr val="4F585D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cxnSp>
        <p:nvCxnSpPr>
          <p:cNvPr id="359" name="Google Shape;359;p7"/>
          <p:cNvCxnSpPr/>
          <p:nvPr/>
        </p:nvCxnSpPr>
        <p:spPr>
          <a:xfrm>
            <a:off x="4026172" y="2001302"/>
            <a:ext cx="1618173" cy="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60" name="Google Shape;360;p7"/>
          <p:cNvCxnSpPr/>
          <p:nvPr/>
        </p:nvCxnSpPr>
        <p:spPr>
          <a:xfrm rot="10800000" flipH="1">
            <a:off x="5167275" y="2006813"/>
            <a:ext cx="480435" cy="476050"/>
          </a:xfrm>
          <a:prstGeom prst="straightConnector1">
            <a:avLst/>
          </a:prstGeom>
          <a:noFill/>
          <a:ln w="28575" cap="flat" cmpd="sng">
            <a:solidFill>
              <a:srgbClr val="9900F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61" name="Google Shape;361;p7"/>
          <p:cNvSpPr/>
          <p:nvPr/>
        </p:nvSpPr>
        <p:spPr>
          <a:xfrm rot="150619">
            <a:off x="5607039" y="1971718"/>
            <a:ext cx="87783" cy="8164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7"/>
          <p:cNvSpPr txBox="1"/>
          <p:nvPr/>
        </p:nvSpPr>
        <p:spPr>
          <a:xfrm>
            <a:off x="1128750" y="395507"/>
            <a:ext cx="6886500" cy="9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El punto donde se encuentran las aristas se llama </a:t>
            </a:r>
            <a:r>
              <a:rPr lang="es-419" sz="2800" b="1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vértice</a:t>
            </a: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8"/>
          <p:cNvSpPr txBox="1"/>
          <p:nvPr/>
        </p:nvSpPr>
        <p:spPr>
          <a:xfrm>
            <a:off x="1317300" y="3709390"/>
            <a:ext cx="6509400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La caja tiene 8 vértices.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grpSp>
        <p:nvGrpSpPr>
          <p:cNvPr id="368" name="Google Shape;368;p8"/>
          <p:cNvGrpSpPr/>
          <p:nvPr/>
        </p:nvGrpSpPr>
        <p:grpSpPr>
          <a:xfrm>
            <a:off x="3549668" y="1999052"/>
            <a:ext cx="2101549" cy="1197634"/>
            <a:chOff x="973091" y="1737325"/>
            <a:chExt cx="2101549" cy="1197634"/>
          </a:xfrm>
        </p:grpSpPr>
        <p:sp>
          <p:nvSpPr>
            <p:cNvPr id="369" name="Google Shape;369;p8"/>
            <p:cNvSpPr/>
            <p:nvPr/>
          </p:nvSpPr>
          <p:spPr>
            <a:xfrm>
              <a:off x="977600" y="1737325"/>
              <a:ext cx="2093100" cy="1190100"/>
            </a:xfrm>
            <a:prstGeom prst="cube">
              <a:avLst>
                <a:gd name="adj" fmla="val 40230"/>
              </a:avLst>
            </a:prstGeom>
            <a:noFill/>
            <a:ln w="9525" cap="flat" cmpd="sng">
              <a:solidFill>
                <a:srgbClr val="4F585E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4941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70" name="Google Shape;370;p8"/>
            <p:cNvCxnSpPr/>
            <p:nvPr/>
          </p:nvCxnSpPr>
          <p:spPr>
            <a:xfrm>
              <a:off x="973091" y="2221289"/>
              <a:ext cx="1620000" cy="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1" name="Google Shape;371;p8"/>
            <p:cNvCxnSpPr/>
            <p:nvPr/>
          </p:nvCxnSpPr>
          <p:spPr>
            <a:xfrm rot="10800000" flipH="1">
              <a:off x="1459038" y="1740336"/>
              <a:ext cx="1615443" cy="1791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2" name="Google Shape;372;p8"/>
            <p:cNvCxnSpPr/>
            <p:nvPr/>
          </p:nvCxnSpPr>
          <p:spPr>
            <a:xfrm>
              <a:off x="1456181" y="2449889"/>
              <a:ext cx="1614628" cy="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3" name="Google Shape;373;p8"/>
            <p:cNvCxnSpPr/>
            <p:nvPr/>
          </p:nvCxnSpPr>
          <p:spPr>
            <a:xfrm>
              <a:off x="981381" y="2927425"/>
              <a:ext cx="1608437" cy="227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4" name="Google Shape;374;p8"/>
            <p:cNvCxnSpPr/>
            <p:nvPr/>
          </p:nvCxnSpPr>
          <p:spPr>
            <a:xfrm rot="10800000" flipH="1">
              <a:off x="980016" y="1743158"/>
              <a:ext cx="478025" cy="479088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5" name="Google Shape;375;p8"/>
            <p:cNvCxnSpPr/>
            <p:nvPr/>
          </p:nvCxnSpPr>
          <p:spPr>
            <a:xfrm rot="10800000" flipH="1">
              <a:off x="2596187" y="1743158"/>
              <a:ext cx="478453" cy="471291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6" name="Google Shape;376;p8"/>
            <p:cNvCxnSpPr/>
            <p:nvPr/>
          </p:nvCxnSpPr>
          <p:spPr>
            <a:xfrm rot="10800000" flipH="1">
              <a:off x="983373" y="2442606"/>
              <a:ext cx="480435" cy="484821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7" name="Google Shape;377;p8"/>
            <p:cNvCxnSpPr/>
            <p:nvPr/>
          </p:nvCxnSpPr>
          <p:spPr>
            <a:xfrm rot="10800000" flipH="1">
              <a:off x="2593537" y="2449662"/>
              <a:ext cx="480944" cy="47939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8" name="Google Shape;378;p8"/>
            <p:cNvCxnSpPr/>
            <p:nvPr/>
          </p:nvCxnSpPr>
          <p:spPr>
            <a:xfrm rot="10800000">
              <a:off x="983304" y="2221289"/>
              <a:ext cx="0" cy="712821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79" name="Google Shape;379;p8"/>
            <p:cNvCxnSpPr/>
            <p:nvPr/>
          </p:nvCxnSpPr>
          <p:spPr>
            <a:xfrm rot="10800000">
              <a:off x="2591677" y="2209859"/>
              <a:ext cx="0" cy="72510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80" name="Google Shape;380;p8"/>
            <p:cNvCxnSpPr/>
            <p:nvPr/>
          </p:nvCxnSpPr>
          <p:spPr>
            <a:xfrm rot="10800000">
              <a:off x="3069720" y="1737325"/>
              <a:ext cx="0" cy="725100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81" name="Google Shape;381;p8"/>
            <p:cNvCxnSpPr/>
            <p:nvPr/>
          </p:nvCxnSpPr>
          <p:spPr>
            <a:xfrm rot="10800000" flipH="1">
              <a:off x="1459038" y="1739305"/>
              <a:ext cx="1653" cy="709984"/>
            </a:xfrm>
            <a:prstGeom prst="straightConnector1">
              <a:avLst/>
            </a:prstGeom>
            <a:noFill/>
            <a:ln w="28575" cap="flat" cmpd="sng">
              <a:solidFill>
                <a:srgbClr val="0000F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82" name="Google Shape;382;p8"/>
            <p:cNvCxnSpPr/>
            <p:nvPr/>
          </p:nvCxnSpPr>
          <p:spPr>
            <a:xfrm>
              <a:off x="1456181" y="1737325"/>
              <a:ext cx="0" cy="711964"/>
            </a:xfrm>
            <a:prstGeom prst="straightConnector1">
              <a:avLst/>
            </a:prstGeom>
            <a:noFill/>
            <a:ln w="9525" cap="flat" cmpd="sng">
              <a:solidFill>
                <a:srgbClr val="4F585D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83" name="Google Shape;383;p8"/>
            <p:cNvCxnSpPr/>
            <p:nvPr/>
          </p:nvCxnSpPr>
          <p:spPr>
            <a:xfrm>
              <a:off x="1452241" y="2449293"/>
              <a:ext cx="1615527" cy="0"/>
            </a:xfrm>
            <a:prstGeom prst="straightConnector1">
              <a:avLst/>
            </a:prstGeom>
            <a:noFill/>
            <a:ln w="9525" cap="flat" cmpd="sng">
              <a:solidFill>
                <a:srgbClr val="4F585D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384" name="Google Shape;384;p8"/>
            <p:cNvCxnSpPr/>
            <p:nvPr/>
          </p:nvCxnSpPr>
          <p:spPr>
            <a:xfrm flipH="1">
              <a:off x="984732" y="2449289"/>
              <a:ext cx="471944" cy="478136"/>
            </a:xfrm>
            <a:prstGeom prst="straightConnector1">
              <a:avLst/>
            </a:prstGeom>
            <a:noFill/>
            <a:ln w="9525" cap="flat" cmpd="sng">
              <a:solidFill>
                <a:srgbClr val="4F585D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385" name="Google Shape;385;p8"/>
          <p:cNvSpPr/>
          <p:nvPr/>
        </p:nvSpPr>
        <p:spPr>
          <a:xfrm rot="150619">
            <a:off x="5607039" y="1971718"/>
            <a:ext cx="87783" cy="8164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8"/>
          <p:cNvSpPr/>
          <p:nvPr/>
        </p:nvSpPr>
        <p:spPr>
          <a:xfrm rot="150619">
            <a:off x="3997314" y="1962193"/>
            <a:ext cx="87783" cy="8164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7" name="Google Shape;387;p8"/>
          <p:cNvSpPr/>
          <p:nvPr/>
        </p:nvSpPr>
        <p:spPr>
          <a:xfrm rot="150619">
            <a:off x="3521064" y="2441618"/>
            <a:ext cx="87783" cy="8164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8"/>
          <p:cNvSpPr/>
          <p:nvPr/>
        </p:nvSpPr>
        <p:spPr>
          <a:xfrm rot="150619">
            <a:off x="5125678" y="2444186"/>
            <a:ext cx="87783" cy="8164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8"/>
          <p:cNvSpPr/>
          <p:nvPr/>
        </p:nvSpPr>
        <p:spPr>
          <a:xfrm rot="150619">
            <a:off x="5601532" y="2673135"/>
            <a:ext cx="87783" cy="8164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8"/>
          <p:cNvSpPr/>
          <p:nvPr/>
        </p:nvSpPr>
        <p:spPr>
          <a:xfrm rot="150619">
            <a:off x="3987438" y="2670633"/>
            <a:ext cx="87783" cy="8164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p8"/>
          <p:cNvSpPr/>
          <p:nvPr/>
        </p:nvSpPr>
        <p:spPr>
          <a:xfrm rot="150619">
            <a:off x="3513137" y="3148331"/>
            <a:ext cx="87783" cy="8164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Google Shape;392;p8"/>
          <p:cNvSpPr/>
          <p:nvPr/>
        </p:nvSpPr>
        <p:spPr>
          <a:xfrm rot="150619">
            <a:off x="5122826" y="3151506"/>
            <a:ext cx="87783" cy="8164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Google Shape;393;p8"/>
          <p:cNvSpPr txBox="1"/>
          <p:nvPr/>
        </p:nvSpPr>
        <p:spPr>
          <a:xfrm>
            <a:off x="242372" y="505355"/>
            <a:ext cx="8422874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Contemos la cantidad de vértices que tiene la caja.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9"/>
          <p:cNvSpPr txBox="1"/>
          <p:nvPr/>
        </p:nvSpPr>
        <p:spPr>
          <a:xfrm>
            <a:off x="836575" y="2244250"/>
            <a:ext cx="25404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>
                <a:solidFill>
                  <a:srgbClr val="5C57A2"/>
                </a:solidFill>
                <a:latin typeface="Nunito"/>
                <a:ea typeface="Nunito"/>
                <a:cs typeface="Nunito"/>
                <a:sym typeface="Nunito"/>
              </a:rPr>
              <a:t>6 caras</a:t>
            </a:r>
            <a:endParaRPr sz="2800" b="0" i="0" u="none" strike="noStrike" cap="none">
              <a:solidFill>
                <a:srgbClr val="5C57A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9" name="Google Shape;399;p9"/>
          <p:cNvSpPr txBox="1"/>
          <p:nvPr/>
        </p:nvSpPr>
        <p:spPr>
          <a:xfrm>
            <a:off x="2215350" y="3674154"/>
            <a:ext cx="47133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>
                <a:solidFill>
                  <a:srgbClr val="5C57A2"/>
                </a:solidFill>
                <a:latin typeface="Nunito"/>
                <a:ea typeface="Nunito"/>
                <a:cs typeface="Nunito"/>
                <a:sym typeface="Nunito"/>
              </a:rPr>
              <a:t>8 vértices</a:t>
            </a:r>
            <a:endParaRPr sz="2800" b="0" i="0" u="none" strike="noStrike" cap="none">
              <a:solidFill>
                <a:srgbClr val="5C57A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0" name="Google Shape;400;p9"/>
          <p:cNvSpPr txBox="1"/>
          <p:nvPr/>
        </p:nvSpPr>
        <p:spPr>
          <a:xfrm>
            <a:off x="5767025" y="2244250"/>
            <a:ext cx="2981100" cy="5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419" sz="2800" b="0" i="0" u="none" strike="noStrike" cap="none">
                <a:solidFill>
                  <a:srgbClr val="5C57A2"/>
                </a:solidFill>
                <a:latin typeface="Nunito"/>
                <a:ea typeface="Nunito"/>
                <a:cs typeface="Nunito"/>
                <a:sym typeface="Nunito"/>
              </a:rPr>
              <a:t>12 aristas</a:t>
            </a:r>
            <a:endParaRPr sz="2800" b="0" i="0" u="none" strike="noStrike" cap="none">
              <a:solidFill>
                <a:srgbClr val="5C57A2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1" name="Google Shape;401;p9"/>
          <p:cNvSpPr txBox="1"/>
          <p:nvPr/>
        </p:nvSpPr>
        <p:spPr>
          <a:xfrm>
            <a:off x="476240" y="382548"/>
            <a:ext cx="8191520" cy="9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419" sz="2800" b="0" i="0" u="none" strike="noStrike" cap="none" dirty="0">
                <a:solidFill>
                  <a:srgbClr val="595959"/>
                </a:solidFill>
                <a:latin typeface="Nunito"/>
                <a:ea typeface="Nunito"/>
                <a:cs typeface="Nunito"/>
                <a:sym typeface="Nunito"/>
              </a:rPr>
              <a:t>Contemos la cantidad de caras, aristas y vértices que tienen los siguientes cuerpos:</a:t>
            </a:r>
            <a:endParaRPr sz="2800" b="0" i="0" u="none" strike="noStrike" cap="none" dirty="0">
              <a:solidFill>
                <a:srgbClr val="595959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02" name="Google Shape;402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95655" y="1704930"/>
            <a:ext cx="1752690" cy="17336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198</Words>
  <Application>Microsoft Macintosh PowerPoint</Application>
  <PresentationFormat>Presentación en pantalla (16:9)</PresentationFormat>
  <Paragraphs>31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Nunito</vt:lpstr>
      <vt:lpstr>Tema de Office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Macarena Ovalle Larrain</dc:creator>
  <cp:lastModifiedBy>Daniela Danisa Saavedra Pizarro</cp:lastModifiedBy>
  <cp:revision>4</cp:revision>
  <dcterms:modified xsi:type="dcterms:W3CDTF">2025-02-10T20:23:04Z</dcterms:modified>
</cp:coreProperties>
</file>