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Nunito Medium" pitchFamily="2" charset="77"/>
      <p:regular r:id="rId24"/>
      <p:bold r:id="rId25"/>
      <p:italic r:id="rId26"/>
      <p:boldItalic r:id="rId27"/>
    </p:embeddedFont>
    <p:embeddedFont>
      <p:font typeface="Sassoon Sans Std" panose="020B0503020103030203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qwIaKSf8p3fzKH3eoxCBeWtX2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53"/>
    <a:srgbClr val="595959"/>
    <a:srgbClr val="FFE599"/>
    <a:srgbClr val="C4E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C14365-5707-42F5-82FA-959D87E7EC07}">
  <a:tblStyle styleId="{04C14365-5707-42F5-82FA-959D87E7EC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96" d="100"/>
          <a:sy n="96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524000" y="3038699"/>
            <a:ext cx="91439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Números hasta 100</a:t>
            </a:r>
            <a:endParaRPr sz="18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23999" y="1677058"/>
            <a:ext cx="91440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MX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</a:p>
        </p:txBody>
      </p:sp>
      <p:pic>
        <p:nvPicPr>
          <p:cNvPr id="87" name="Google Shape;87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85E87834-5281-A116-A717-428F335326BE}"/>
              </a:ext>
            </a:extLst>
          </p:cNvPr>
          <p:cNvSpPr txBox="1"/>
          <p:nvPr/>
        </p:nvSpPr>
        <p:spPr>
          <a:xfrm>
            <a:off x="3001019" y="50869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1800"/>
              <a:buFont typeface="Arial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2° Básico: Unidad 1  |  Capítulo 1: Números hasta 100.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Sistematizar colecciones hasta 100 agrupando de 10.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10"/>
          <p:cNvPicPr preferRelativeResize="0"/>
          <p:nvPr/>
        </p:nvPicPr>
        <p:blipFill>
          <a:blip r:embed="rId3"/>
          <a:srcRect t="123" b="123"/>
          <a:stretch/>
        </p:blipFill>
        <p:spPr>
          <a:xfrm>
            <a:off x="2956190" y="247140"/>
            <a:ext cx="61616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082" y="19234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646" y="392702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392" y="34046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3158" y="28902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927" y="244993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6426" y="194227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902" y="209564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596" y="18174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657" y="25880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9117" y="23794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84" y="19078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019" y="2221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986" y="312130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779" y="24980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6024" y="281854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3699" y="312131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4500" y="414012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878" y="362668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549" y="36459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60" y="30965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3657" y="342707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800" y="40358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9786" y="36762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0"/>
          <p:cNvPicPr preferRelativeResize="0"/>
          <p:nvPr/>
        </p:nvPicPr>
        <p:blipFill>
          <a:blip r:embed="rId5"/>
          <a:srcRect/>
          <a:stretch/>
        </p:blipFill>
        <p:spPr>
          <a:xfrm>
            <a:off x="9829257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66;p9">
            <a:extLst>
              <a:ext uri="{FF2B5EF4-FFF2-40B4-BE49-F238E27FC236}">
                <a16:creationId xmlns:a16="http://schemas.microsoft.com/office/drawing/2014/main" id="{3D5DF8CC-7BDA-43A9-F5C0-ACC8F0F881C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69506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67;p9">
            <a:extLst>
              <a:ext uri="{FF2B5EF4-FFF2-40B4-BE49-F238E27FC236}">
                <a16:creationId xmlns:a16="http://schemas.microsoft.com/office/drawing/2014/main" id="{B0639B9F-B281-BD9B-164D-DFCF2D4D89F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213205" y="137306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69;p9">
            <a:extLst>
              <a:ext uri="{FF2B5EF4-FFF2-40B4-BE49-F238E27FC236}">
                <a16:creationId xmlns:a16="http://schemas.microsoft.com/office/drawing/2014/main" id="{29D3754B-1606-8E39-C6E9-9D26D3A63F67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979745" y="1362113"/>
            <a:ext cx="612947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1"/>
          <p:cNvPicPr preferRelativeResize="0"/>
          <p:nvPr/>
        </p:nvPicPr>
        <p:blipFill>
          <a:blip r:embed="rId3"/>
          <a:srcRect t="123" b="3767"/>
          <a:stretch/>
        </p:blipFill>
        <p:spPr>
          <a:xfrm>
            <a:off x="2956190" y="250520"/>
            <a:ext cx="6161649" cy="660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6751" y="17942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136" y="23810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0334" y="192142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188" y="219842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4084" y="251141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550" y="284494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563" y="31228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592" y="365291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756" y="36968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60" y="3109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3319" y="344095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4936" y="403768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4331" y="367776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02;p10">
            <a:extLst>
              <a:ext uri="{FF2B5EF4-FFF2-40B4-BE49-F238E27FC236}">
                <a16:creationId xmlns:a16="http://schemas.microsoft.com/office/drawing/2014/main" id="{45BED2CA-238C-E484-25EC-4B5B575D967E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9829257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66;p9">
            <a:extLst>
              <a:ext uri="{FF2B5EF4-FFF2-40B4-BE49-F238E27FC236}">
                <a16:creationId xmlns:a16="http://schemas.microsoft.com/office/drawing/2014/main" id="{2BB6D8D4-9F08-B8B8-0157-D542F0EBA77A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69506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67;p9">
            <a:extLst>
              <a:ext uri="{FF2B5EF4-FFF2-40B4-BE49-F238E27FC236}">
                <a16:creationId xmlns:a16="http://schemas.microsoft.com/office/drawing/2014/main" id="{9149637F-C894-12B2-B432-72311FFD83A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213205" y="137306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69;p9">
            <a:extLst>
              <a:ext uri="{FF2B5EF4-FFF2-40B4-BE49-F238E27FC236}">
                <a16:creationId xmlns:a16="http://schemas.microsoft.com/office/drawing/2014/main" id="{8B211278-1BC2-10A1-D606-B27D3AC2963F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979745" y="1362113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2;p10">
            <a:extLst>
              <a:ext uri="{FF2B5EF4-FFF2-40B4-BE49-F238E27FC236}">
                <a16:creationId xmlns:a16="http://schemas.microsoft.com/office/drawing/2014/main" id="{2186C5E7-FC9B-745C-ED7F-A8141F75802A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581796" y="1386370"/>
            <a:ext cx="612947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07;p11">
            <a:extLst>
              <a:ext uri="{FF2B5EF4-FFF2-40B4-BE49-F238E27FC236}">
                <a16:creationId xmlns:a16="http://schemas.microsoft.com/office/drawing/2014/main" id="{3B7AF729-D11B-8CDC-682D-7E8CBDA464F9}"/>
              </a:ext>
            </a:extLst>
          </p:cNvPr>
          <p:cNvPicPr preferRelativeResize="0"/>
          <p:nvPr/>
        </p:nvPicPr>
        <p:blipFill>
          <a:blip r:embed="rId3"/>
          <a:srcRect t="123" b="3767"/>
          <a:stretch/>
        </p:blipFill>
        <p:spPr>
          <a:xfrm>
            <a:off x="2956190" y="250520"/>
            <a:ext cx="6161649" cy="660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7;p11">
            <a:extLst>
              <a:ext uri="{FF2B5EF4-FFF2-40B4-BE49-F238E27FC236}">
                <a16:creationId xmlns:a16="http://schemas.microsoft.com/office/drawing/2014/main" id="{43422675-AF6A-243F-87C2-19EC4F67EE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60" y="3109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19;p11">
            <a:extLst>
              <a:ext uri="{FF2B5EF4-FFF2-40B4-BE49-F238E27FC236}">
                <a16:creationId xmlns:a16="http://schemas.microsoft.com/office/drawing/2014/main" id="{1C5AAED2-D086-ACF6-90D4-E584A9735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4936" y="40502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20;p11">
            <a:extLst>
              <a:ext uri="{FF2B5EF4-FFF2-40B4-BE49-F238E27FC236}">
                <a16:creationId xmlns:a16="http://schemas.microsoft.com/office/drawing/2014/main" id="{65A0C7BB-2845-7863-BC8B-413A9CC961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4331" y="367776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02;p10">
            <a:extLst>
              <a:ext uri="{FF2B5EF4-FFF2-40B4-BE49-F238E27FC236}">
                <a16:creationId xmlns:a16="http://schemas.microsoft.com/office/drawing/2014/main" id="{8486FDAD-2830-41AF-C67B-C8400F36FD39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9466003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66;p9">
            <a:extLst>
              <a:ext uri="{FF2B5EF4-FFF2-40B4-BE49-F238E27FC236}">
                <a16:creationId xmlns:a16="http://schemas.microsoft.com/office/drawing/2014/main" id="{B490CD30-A581-DC3A-34F5-559F122BB99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69506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67;p9">
            <a:extLst>
              <a:ext uri="{FF2B5EF4-FFF2-40B4-BE49-F238E27FC236}">
                <a16:creationId xmlns:a16="http://schemas.microsoft.com/office/drawing/2014/main" id="{6EEA2246-D054-64A4-061D-372ACE93894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213205" y="137306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69;p9">
            <a:extLst>
              <a:ext uri="{FF2B5EF4-FFF2-40B4-BE49-F238E27FC236}">
                <a16:creationId xmlns:a16="http://schemas.microsoft.com/office/drawing/2014/main" id="{6768188A-346C-0D06-709A-866451904E06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979745" y="1362113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02;p10">
            <a:extLst>
              <a:ext uri="{FF2B5EF4-FFF2-40B4-BE49-F238E27FC236}">
                <a16:creationId xmlns:a16="http://schemas.microsoft.com/office/drawing/2014/main" id="{8AB2F074-E162-087D-A64B-6DB87C22BAE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218542" y="1386370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02;p10">
            <a:extLst>
              <a:ext uri="{FF2B5EF4-FFF2-40B4-BE49-F238E27FC236}">
                <a16:creationId xmlns:a16="http://schemas.microsoft.com/office/drawing/2014/main" id="{8D2B0D9F-227F-9CC2-0932-5F0D7193D917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978795" y="1386370"/>
            <a:ext cx="612947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7;p11">
            <a:extLst>
              <a:ext uri="{FF2B5EF4-FFF2-40B4-BE49-F238E27FC236}">
                <a16:creationId xmlns:a16="http://schemas.microsoft.com/office/drawing/2014/main" id="{05A6DC22-3F42-1715-46D1-9517ECD04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560" y="3109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19;p11">
            <a:extLst>
              <a:ext uri="{FF2B5EF4-FFF2-40B4-BE49-F238E27FC236}">
                <a16:creationId xmlns:a16="http://schemas.microsoft.com/office/drawing/2014/main" id="{3D9F5944-B3AF-2DDB-E6C2-BC58F5E7A2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936" y="40502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20;p11">
            <a:extLst>
              <a:ext uri="{FF2B5EF4-FFF2-40B4-BE49-F238E27FC236}">
                <a16:creationId xmlns:a16="http://schemas.microsoft.com/office/drawing/2014/main" id="{0B8EA2D9-DE8E-28A0-E93B-1F0EA098F6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4331" y="367776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02;p10">
            <a:extLst>
              <a:ext uri="{FF2B5EF4-FFF2-40B4-BE49-F238E27FC236}">
                <a16:creationId xmlns:a16="http://schemas.microsoft.com/office/drawing/2014/main" id="{1FDCE47E-5331-453F-9A76-E42F9F5C6997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9466003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66;p9">
            <a:extLst>
              <a:ext uri="{FF2B5EF4-FFF2-40B4-BE49-F238E27FC236}">
                <a16:creationId xmlns:a16="http://schemas.microsoft.com/office/drawing/2014/main" id="{ED70FBA7-386D-3AB2-6AA1-F26839AD4A2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469506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67;p9">
            <a:extLst>
              <a:ext uri="{FF2B5EF4-FFF2-40B4-BE49-F238E27FC236}">
                <a16:creationId xmlns:a16="http://schemas.microsoft.com/office/drawing/2014/main" id="{2697FB4E-DD9F-2F02-5569-2D73DAA0203C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213205" y="137306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69;p9">
            <a:extLst>
              <a:ext uri="{FF2B5EF4-FFF2-40B4-BE49-F238E27FC236}">
                <a16:creationId xmlns:a16="http://schemas.microsoft.com/office/drawing/2014/main" id="{6E42E9A8-2337-30E0-D2DB-CC5931EFD725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979745" y="1362113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02;p10">
            <a:extLst>
              <a:ext uri="{FF2B5EF4-FFF2-40B4-BE49-F238E27FC236}">
                <a16:creationId xmlns:a16="http://schemas.microsoft.com/office/drawing/2014/main" id="{7A0DC469-2646-0648-6169-A28F2B91BB3F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0218542" y="1386370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02;p10">
            <a:extLst>
              <a:ext uri="{FF2B5EF4-FFF2-40B4-BE49-F238E27FC236}">
                <a16:creationId xmlns:a16="http://schemas.microsoft.com/office/drawing/2014/main" id="{71059B77-E85E-F450-F917-A9F3B1A9BCD6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0978795" y="1386370"/>
            <a:ext cx="612947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4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001" y="3191006"/>
            <a:ext cx="2985999" cy="34321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323B35-70AC-2E74-1666-99D9DE303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06939"/>
              </p:ext>
            </p:extLst>
          </p:nvPr>
        </p:nvGraphicFramePr>
        <p:xfrm>
          <a:off x="502109" y="179615"/>
          <a:ext cx="9101224" cy="4804492"/>
        </p:xfrm>
        <a:graphic>
          <a:graphicData uri="http://schemas.openxmlformats.org/drawingml/2006/table">
            <a:tbl>
              <a:tblPr firstRow="1" bandRow="1">
                <a:tableStyleId>{04C14365-5707-42F5-82FA-959D87E7EC07}</a:tableStyleId>
              </a:tblPr>
              <a:tblGrid>
                <a:gridCol w="5804818">
                  <a:extLst>
                    <a:ext uri="{9D8B030D-6E8A-4147-A177-3AD203B41FA5}">
                      <a16:colId xmlns:a16="http://schemas.microsoft.com/office/drawing/2014/main" val="4293203854"/>
                    </a:ext>
                  </a:extLst>
                </a:gridCol>
                <a:gridCol w="3296406">
                  <a:extLst>
                    <a:ext uri="{9D8B030D-6E8A-4147-A177-3AD203B41FA5}">
                      <a16:colId xmlns:a16="http://schemas.microsoft.com/office/drawing/2014/main" val="2200602153"/>
                    </a:ext>
                  </a:extLst>
                </a:gridCol>
              </a:tblGrid>
              <a:tr h="872572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>
                          <a:solidFill>
                            <a:srgbClr val="595959"/>
                          </a:solidFill>
                        </a:rPr>
                        <a:t>Decenas</a:t>
                      </a:r>
                    </a:p>
                  </a:txBody>
                  <a:tcPr anchor="ctr">
                    <a:solidFill>
                      <a:srgbClr val="C4E1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>
                          <a:solidFill>
                            <a:srgbClr val="595959"/>
                          </a:solidFill>
                        </a:rPr>
                        <a:t>Unidades</a:t>
                      </a:r>
                    </a:p>
                  </a:txBody>
                  <a:tcPr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29776"/>
                  </a:ext>
                </a:extLst>
              </a:tr>
              <a:tr h="2174785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04352"/>
                  </a:ext>
                </a:extLst>
              </a:tr>
            </a:tbl>
          </a:graphicData>
        </a:graphic>
      </p:graphicFrame>
      <p:pic>
        <p:nvPicPr>
          <p:cNvPr id="6" name="Google Shape;466;p9">
            <a:extLst>
              <a:ext uri="{FF2B5EF4-FFF2-40B4-BE49-F238E27FC236}">
                <a16:creationId xmlns:a16="http://schemas.microsoft.com/office/drawing/2014/main" id="{4FBD8677-88DB-02C2-B8CD-7330EBA045C1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271170" y="118153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67;p9">
            <a:extLst>
              <a:ext uri="{FF2B5EF4-FFF2-40B4-BE49-F238E27FC236}">
                <a16:creationId xmlns:a16="http://schemas.microsoft.com/office/drawing/2014/main" id="{EED37883-CF3C-847A-CE75-8AA5B82FD7D5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014869" y="118517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69;p9">
            <a:extLst>
              <a:ext uri="{FF2B5EF4-FFF2-40B4-BE49-F238E27FC236}">
                <a16:creationId xmlns:a16="http://schemas.microsoft.com/office/drawing/2014/main" id="{90AACC19-6135-7115-F34B-C94FFAF6635E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781409" y="1174223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66;p9">
            <a:extLst>
              <a:ext uri="{FF2B5EF4-FFF2-40B4-BE49-F238E27FC236}">
                <a16:creationId xmlns:a16="http://schemas.microsoft.com/office/drawing/2014/main" id="{BF8E682E-1ECD-B055-F30D-9A20084BE8D2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3590568" y="118362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67;p9">
            <a:extLst>
              <a:ext uri="{FF2B5EF4-FFF2-40B4-BE49-F238E27FC236}">
                <a16:creationId xmlns:a16="http://schemas.microsoft.com/office/drawing/2014/main" id="{A4712029-D8BD-DBA3-0DB6-6EB4772CD02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4334267" y="1187262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69;p9">
            <a:extLst>
              <a:ext uri="{FF2B5EF4-FFF2-40B4-BE49-F238E27FC236}">
                <a16:creationId xmlns:a16="http://schemas.microsoft.com/office/drawing/2014/main" id="{59D89308-9F8C-DA50-2900-B817C1305775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5100807" y="1176311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7;p11">
            <a:extLst>
              <a:ext uri="{FF2B5EF4-FFF2-40B4-BE49-F238E27FC236}">
                <a16:creationId xmlns:a16="http://schemas.microsoft.com/office/drawing/2014/main" id="{87E46B50-9B29-961A-6539-27B2155DB0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8336" y="281701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19;p11">
            <a:extLst>
              <a:ext uri="{FF2B5EF4-FFF2-40B4-BE49-F238E27FC236}">
                <a16:creationId xmlns:a16="http://schemas.microsoft.com/office/drawing/2014/main" id="{511A64B4-65B6-2DE7-9B4C-F3FDEBF7CC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7941" y="281701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20;p11">
            <a:extLst>
              <a:ext uri="{FF2B5EF4-FFF2-40B4-BE49-F238E27FC236}">
                <a16:creationId xmlns:a16="http://schemas.microsoft.com/office/drawing/2014/main" id="{8EE1DD0A-4087-E951-7983-40D747BC4D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5462" y="2817012"/>
            <a:ext cx="381474" cy="37399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4"/>
          <p:cNvSpPr/>
          <p:nvPr/>
        </p:nvSpPr>
        <p:spPr>
          <a:xfrm>
            <a:off x="4977423" y="5058740"/>
            <a:ext cx="5559484" cy="789905"/>
          </a:xfrm>
          <a:prstGeom prst="wedgeRoundRectCallout">
            <a:avLst>
              <a:gd name="adj1" fmla="val 42960"/>
              <a:gd name="adj2" fmla="val -11111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 es una tabla de valor posicional.</a:t>
            </a:r>
            <a:endParaRPr sz="2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5"/>
          <p:cNvSpPr/>
          <p:nvPr/>
        </p:nvSpPr>
        <p:spPr>
          <a:xfrm>
            <a:off x="7764379" y="304800"/>
            <a:ext cx="1187116" cy="19892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176060-F055-F8DD-1662-27D583BDC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02" y="1018744"/>
            <a:ext cx="2116362" cy="14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13967D-DEEB-BDD4-13BD-17C9BC08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237" y="1799232"/>
            <a:ext cx="373847" cy="648000"/>
          </a:xfrm>
          <a:prstGeom prst="rect">
            <a:avLst/>
          </a:prstGeom>
        </p:spPr>
      </p:pic>
      <p:cxnSp>
        <p:nvCxnSpPr>
          <p:cNvPr id="570" name="Google Shape;570;p15"/>
          <p:cNvCxnSpPr/>
          <p:nvPr/>
        </p:nvCxnSpPr>
        <p:spPr>
          <a:xfrm rot="10800000" flipH="1">
            <a:off x="3969002" y="1461663"/>
            <a:ext cx="224590" cy="36896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15"/>
          <p:cNvCxnSpPr/>
          <p:nvPr/>
        </p:nvCxnSpPr>
        <p:spPr>
          <a:xfrm rot="10800000" flipH="1">
            <a:off x="4378053" y="1461662"/>
            <a:ext cx="224590" cy="36896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15"/>
          <p:cNvCxnSpPr/>
          <p:nvPr/>
        </p:nvCxnSpPr>
        <p:spPr>
          <a:xfrm rot="10800000" flipH="1">
            <a:off x="4749526" y="1455472"/>
            <a:ext cx="224590" cy="36896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3" name="Google Shape;573;p15"/>
          <p:cNvCxnSpPr/>
          <p:nvPr/>
        </p:nvCxnSpPr>
        <p:spPr>
          <a:xfrm rot="10800000" flipH="1">
            <a:off x="5099859" y="1491218"/>
            <a:ext cx="224590" cy="36896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4" name="Google Shape;574;p15"/>
          <p:cNvCxnSpPr/>
          <p:nvPr/>
        </p:nvCxnSpPr>
        <p:spPr>
          <a:xfrm rot="10800000" flipH="1">
            <a:off x="5466301" y="1491217"/>
            <a:ext cx="224590" cy="36896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15"/>
          <p:cNvCxnSpPr/>
          <p:nvPr/>
        </p:nvCxnSpPr>
        <p:spPr>
          <a:xfrm rot="10800000" flipH="1">
            <a:off x="5819733" y="1491217"/>
            <a:ext cx="224590" cy="36896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7" name="Google Shape;577;p15"/>
          <p:cNvCxnSpPr/>
          <p:nvPr/>
        </p:nvCxnSpPr>
        <p:spPr>
          <a:xfrm>
            <a:off x="7072854" y="2002916"/>
            <a:ext cx="502897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15"/>
          <p:cNvCxnSpPr/>
          <p:nvPr/>
        </p:nvCxnSpPr>
        <p:spPr>
          <a:xfrm>
            <a:off x="7072853" y="2123232"/>
            <a:ext cx="502897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15"/>
          <p:cNvCxnSpPr/>
          <p:nvPr/>
        </p:nvCxnSpPr>
        <p:spPr>
          <a:xfrm>
            <a:off x="7072853" y="2268338"/>
            <a:ext cx="502897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1" name="Google Shape;581;p15"/>
          <p:cNvSpPr txBox="1"/>
          <p:nvPr/>
        </p:nvSpPr>
        <p:spPr>
          <a:xfrm>
            <a:off x="5665839" y="3569390"/>
            <a:ext cx="13349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r>
              <a:rPr lang="es-CL" sz="40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dirty="0"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83" name="Google Shape;583;p15"/>
          <p:cNvSpPr txBox="1"/>
          <p:nvPr/>
        </p:nvSpPr>
        <p:spPr>
          <a:xfrm>
            <a:off x="4524401" y="4808706"/>
            <a:ext cx="10502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dirty="0"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84" name="Google Shape;584;p15"/>
          <p:cNvSpPr txBox="1"/>
          <p:nvPr/>
        </p:nvSpPr>
        <p:spPr>
          <a:xfrm>
            <a:off x="8246430" y="4796180"/>
            <a:ext cx="11871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r>
              <a:rPr lang="es-CL" sz="40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dirty="0"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77B22B9-3DFE-C423-111A-7DB50CE06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46811"/>
              </p:ext>
            </p:extLst>
          </p:nvPr>
        </p:nvGraphicFramePr>
        <p:xfrm>
          <a:off x="3586555" y="234292"/>
          <a:ext cx="4956833" cy="3054319"/>
        </p:xfrm>
        <a:graphic>
          <a:graphicData uri="http://schemas.openxmlformats.org/drawingml/2006/table">
            <a:tbl>
              <a:tblPr firstRow="1" bandRow="1">
                <a:tableStyleId>{04C14365-5707-42F5-82FA-959D87E7EC07}</a:tableStyleId>
              </a:tblPr>
              <a:tblGrid>
                <a:gridCol w="2618597">
                  <a:extLst>
                    <a:ext uri="{9D8B030D-6E8A-4147-A177-3AD203B41FA5}">
                      <a16:colId xmlns:a16="http://schemas.microsoft.com/office/drawing/2014/main" val="4293203854"/>
                    </a:ext>
                  </a:extLst>
                </a:gridCol>
                <a:gridCol w="2338236">
                  <a:extLst>
                    <a:ext uri="{9D8B030D-6E8A-4147-A177-3AD203B41FA5}">
                      <a16:colId xmlns:a16="http://schemas.microsoft.com/office/drawing/2014/main" val="2200602153"/>
                    </a:ext>
                  </a:extLst>
                </a:gridCol>
              </a:tblGrid>
              <a:tr h="516315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Decenas</a:t>
                      </a:r>
                    </a:p>
                  </a:txBody>
                  <a:tcPr marL="49801" marR="49801" marT="24901" marB="24901" anchor="ctr">
                    <a:solidFill>
                      <a:srgbClr val="C4E1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Unidades</a:t>
                      </a:r>
                    </a:p>
                  </a:txBody>
                  <a:tcPr marL="49801" marR="49801" marT="24901" marB="24901"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29776"/>
                  </a:ext>
                </a:extLst>
              </a:tr>
              <a:tr h="1598710">
                <a:tc>
                  <a:txBody>
                    <a:bodyPr/>
                    <a:lstStyle/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</a:txBody>
                  <a:tcPr marL="49801" marR="49801" marT="24901" marB="24901"/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49801" marR="49801" marT="24901" marB="24901"/>
                </a:tc>
                <a:extLst>
                  <a:ext uri="{0D108BD9-81ED-4DB2-BD59-A6C34878D82A}">
                    <a16:rowId xmlns:a16="http://schemas.microsoft.com/office/drawing/2014/main" val="4012204352"/>
                  </a:ext>
                </a:extLst>
              </a:tr>
              <a:tr h="554452">
                <a:tc>
                  <a:txBody>
                    <a:bodyPr/>
                    <a:lstStyle/>
                    <a:p>
                      <a:pPr algn="ctr"/>
                      <a:r>
                        <a:rPr lang="es-CL" sz="4000" dirty="0">
                          <a:latin typeface="Sassoon Sans Std" panose="020B0503020103030203" pitchFamily="34" charset="0"/>
                        </a:rPr>
                        <a:t>6</a:t>
                      </a:r>
                    </a:p>
                  </a:txBody>
                  <a:tcPr marL="49801" marR="49801" marT="24901" marB="249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0" i="0" dirty="0">
                          <a:latin typeface="Sassoon Sans Std" panose="020B0503020103030203" pitchFamily="34" charset="0"/>
                        </a:rPr>
                        <a:t>3</a:t>
                      </a:r>
                    </a:p>
                  </a:txBody>
                  <a:tcPr marL="49801" marR="49801" marT="24901" marB="24901" anchor="ctr"/>
                </a:tc>
                <a:extLst>
                  <a:ext uri="{0D108BD9-81ED-4DB2-BD59-A6C34878D82A}">
                    <a16:rowId xmlns:a16="http://schemas.microsoft.com/office/drawing/2014/main" val="3465623798"/>
                  </a:ext>
                </a:extLst>
              </a:tr>
            </a:tbl>
          </a:graphicData>
        </a:graphic>
      </p:graphicFrame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C7AAE39-AF76-0845-F852-2335004F7DCE}"/>
              </a:ext>
            </a:extLst>
          </p:cNvPr>
          <p:cNvSpPr/>
          <p:nvPr/>
        </p:nvSpPr>
        <p:spPr>
          <a:xfrm>
            <a:off x="5653313" y="3531812"/>
            <a:ext cx="1073164" cy="7193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5846AFF-DE41-6896-70EC-F1DD0B5FBC5C}"/>
              </a:ext>
            </a:extLst>
          </p:cNvPr>
          <p:cNvCxnSpPr>
            <a:stCxn id="13" idx="0"/>
            <a:endCxn id="13" idx="2"/>
          </p:cNvCxnSpPr>
          <p:nvPr/>
        </p:nvCxnSpPr>
        <p:spPr>
          <a:xfrm>
            <a:off x="6189895" y="3531812"/>
            <a:ext cx="0" cy="71931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48BDE5BF-1F5C-C321-A90C-CD83734B6045}"/>
              </a:ext>
            </a:extLst>
          </p:cNvPr>
          <p:cNvSpPr/>
          <p:nvPr/>
        </p:nvSpPr>
        <p:spPr>
          <a:xfrm>
            <a:off x="8247949" y="4773784"/>
            <a:ext cx="1073164" cy="7193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CCC8CEC-B414-1289-9D70-CB1851D5A66E}"/>
              </a:ext>
            </a:extLst>
          </p:cNvPr>
          <p:cNvCxnSpPr>
            <a:stCxn id="20" idx="0"/>
            <a:endCxn id="20" idx="2"/>
          </p:cNvCxnSpPr>
          <p:nvPr/>
        </p:nvCxnSpPr>
        <p:spPr>
          <a:xfrm>
            <a:off x="8784531" y="4773784"/>
            <a:ext cx="0" cy="71931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CBC4D8FB-6A48-D05E-0732-CE2A7B9EAA41}"/>
              </a:ext>
            </a:extLst>
          </p:cNvPr>
          <p:cNvSpPr/>
          <p:nvPr/>
        </p:nvSpPr>
        <p:spPr>
          <a:xfrm>
            <a:off x="4539046" y="4774056"/>
            <a:ext cx="1073164" cy="7193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4" name="Google Shape;581;p15">
            <a:extLst>
              <a:ext uri="{FF2B5EF4-FFF2-40B4-BE49-F238E27FC236}">
                <a16:creationId xmlns:a16="http://schemas.microsoft.com/office/drawing/2014/main" id="{BCDF32DA-30B0-E9D6-2CF1-B7D123EEF5F9}"/>
              </a:ext>
            </a:extLst>
          </p:cNvPr>
          <p:cNvSpPr txBox="1"/>
          <p:nvPr/>
        </p:nvSpPr>
        <p:spPr>
          <a:xfrm>
            <a:off x="1315356" y="4822792"/>
            <a:ext cx="5983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dirty="0"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284FC59F-65E2-1CE3-2E01-5F88E0DDC8DA}"/>
              </a:ext>
            </a:extLst>
          </p:cNvPr>
          <p:cNvSpPr/>
          <p:nvPr/>
        </p:nvSpPr>
        <p:spPr>
          <a:xfrm>
            <a:off x="1052309" y="4785214"/>
            <a:ext cx="1073164" cy="7193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97783D4-5A42-CE6D-3FBC-9A475C90ACEE}"/>
              </a:ext>
            </a:extLst>
          </p:cNvPr>
          <p:cNvCxnSpPr/>
          <p:nvPr/>
        </p:nvCxnSpPr>
        <p:spPr>
          <a:xfrm>
            <a:off x="5793643" y="3317890"/>
            <a:ext cx="144000" cy="180000"/>
          </a:xfrm>
          <a:prstGeom prst="straightConnector1">
            <a:avLst/>
          </a:prstGeom>
          <a:ln w="15875"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2C83484-11C0-E05D-F154-5DC15BD1DF29}"/>
              </a:ext>
            </a:extLst>
          </p:cNvPr>
          <p:cNvCxnSpPr>
            <a:cxnSpLocks/>
          </p:cNvCxnSpPr>
          <p:nvPr/>
        </p:nvCxnSpPr>
        <p:spPr>
          <a:xfrm flipH="1">
            <a:off x="6500417" y="3317890"/>
            <a:ext cx="144000" cy="180000"/>
          </a:xfrm>
          <a:prstGeom prst="straightConnector1">
            <a:avLst/>
          </a:prstGeom>
          <a:ln w="15875"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724742A-ED37-E7F6-9F7E-99B8B67DFD74}"/>
              </a:ext>
            </a:extLst>
          </p:cNvPr>
          <p:cNvSpPr txBox="1"/>
          <p:nvPr/>
        </p:nvSpPr>
        <p:spPr>
          <a:xfrm>
            <a:off x="2125473" y="4886603"/>
            <a:ext cx="7353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>
                <a:latin typeface="Sassoon Sans Std" panose="020B0503020103030203" pitchFamily="34" charset="0"/>
              </a:rPr>
              <a:t>en las decenas y             en las unidades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"/>
          <p:cNvSpPr/>
          <p:nvPr/>
        </p:nvSpPr>
        <p:spPr>
          <a:xfrm>
            <a:off x="231929" y="337201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4"/>
          </a:solidFill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1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6"/>
          <p:cNvSpPr txBox="1"/>
          <p:nvPr/>
        </p:nvSpPr>
        <p:spPr>
          <a:xfrm>
            <a:off x="327497" y="395314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6"/>
          <p:cNvSpPr txBox="1"/>
          <p:nvPr/>
        </p:nvSpPr>
        <p:spPr>
          <a:xfrm>
            <a:off x="1064567" y="-201755"/>
            <a:ext cx="10062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36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cubos hay?</a:t>
            </a:r>
            <a:endParaRPr sz="3600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8" name="Google Shape;581;p15">
            <a:extLst>
              <a:ext uri="{FF2B5EF4-FFF2-40B4-BE49-F238E27FC236}">
                <a16:creationId xmlns:a16="http://schemas.microsoft.com/office/drawing/2014/main" id="{41E2CFA5-E949-C36B-136F-0E4BD96FC213}"/>
              </a:ext>
            </a:extLst>
          </p:cNvPr>
          <p:cNvSpPr txBox="1"/>
          <p:nvPr/>
        </p:nvSpPr>
        <p:spPr>
          <a:xfrm>
            <a:off x="3422362" y="4917707"/>
            <a:ext cx="13349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r>
              <a:rPr lang="es-CL" sz="40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6</a:t>
            </a:r>
            <a:endParaRPr dirty="0"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F1153E81-725C-9AAA-2EA6-262E0CF29AF4}"/>
              </a:ext>
            </a:extLst>
          </p:cNvPr>
          <p:cNvSpPr/>
          <p:nvPr/>
        </p:nvSpPr>
        <p:spPr>
          <a:xfrm>
            <a:off x="3395548" y="4880129"/>
            <a:ext cx="1073164" cy="7193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859B1D2-59B8-E031-F689-9F8F393AD8F9}"/>
              </a:ext>
            </a:extLst>
          </p:cNvPr>
          <p:cNvCxnSpPr>
            <a:stCxn id="20" idx="0"/>
            <a:endCxn id="20" idx="2"/>
          </p:cNvCxnSpPr>
          <p:nvPr/>
        </p:nvCxnSpPr>
        <p:spPr>
          <a:xfrm>
            <a:off x="3932130" y="4880129"/>
            <a:ext cx="0" cy="71931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864BB30-84AF-8B87-C49B-8EF5F2D24700}"/>
              </a:ext>
            </a:extLst>
          </p:cNvPr>
          <p:cNvCxnSpPr/>
          <p:nvPr/>
        </p:nvCxnSpPr>
        <p:spPr>
          <a:xfrm>
            <a:off x="3550166" y="4666207"/>
            <a:ext cx="144000" cy="180000"/>
          </a:xfrm>
          <a:prstGeom prst="straightConnector1">
            <a:avLst/>
          </a:prstGeom>
          <a:ln w="15875"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3218780-A054-332D-2B41-7B277DB69C00}"/>
              </a:ext>
            </a:extLst>
          </p:cNvPr>
          <p:cNvCxnSpPr>
            <a:cxnSpLocks/>
          </p:cNvCxnSpPr>
          <p:nvPr/>
        </p:nvCxnSpPr>
        <p:spPr>
          <a:xfrm flipH="1">
            <a:off x="4256940" y="4666207"/>
            <a:ext cx="144000" cy="180000"/>
          </a:xfrm>
          <a:prstGeom prst="straightConnector1">
            <a:avLst/>
          </a:prstGeom>
          <a:ln w="15875"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1FBAD023-B5C1-46C7-350E-DAA3D2EBA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59844"/>
              </p:ext>
            </p:extLst>
          </p:nvPr>
        </p:nvGraphicFramePr>
        <p:xfrm>
          <a:off x="1285926" y="1582609"/>
          <a:ext cx="4286199" cy="3054319"/>
        </p:xfrm>
        <a:graphic>
          <a:graphicData uri="http://schemas.openxmlformats.org/drawingml/2006/table">
            <a:tbl>
              <a:tblPr firstRow="1" bandRow="1">
                <a:tableStyleId>{04C14365-5707-42F5-82FA-959D87E7EC07}</a:tableStyleId>
              </a:tblPr>
              <a:tblGrid>
                <a:gridCol w="2656168">
                  <a:extLst>
                    <a:ext uri="{9D8B030D-6E8A-4147-A177-3AD203B41FA5}">
                      <a16:colId xmlns:a16="http://schemas.microsoft.com/office/drawing/2014/main" val="4293203854"/>
                    </a:ext>
                  </a:extLst>
                </a:gridCol>
                <a:gridCol w="1630031">
                  <a:extLst>
                    <a:ext uri="{9D8B030D-6E8A-4147-A177-3AD203B41FA5}">
                      <a16:colId xmlns:a16="http://schemas.microsoft.com/office/drawing/2014/main" val="2200602153"/>
                    </a:ext>
                  </a:extLst>
                </a:gridCol>
              </a:tblGrid>
              <a:tr h="516315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Decenas</a:t>
                      </a:r>
                    </a:p>
                  </a:txBody>
                  <a:tcPr marL="49801" marR="49801" marT="24901" marB="24901" anchor="ctr">
                    <a:solidFill>
                      <a:srgbClr val="C4E1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Unidades</a:t>
                      </a:r>
                    </a:p>
                  </a:txBody>
                  <a:tcPr marL="49801" marR="49801" marT="24901" marB="24901"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29776"/>
                  </a:ext>
                </a:extLst>
              </a:tr>
              <a:tr h="1598710">
                <a:tc>
                  <a:txBody>
                    <a:bodyPr/>
                    <a:lstStyle/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</a:txBody>
                  <a:tcPr marL="49801" marR="49801" marT="24901" marB="24901"/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49801" marR="49801" marT="24901" marB="24901"/>
                </a:tc>
                <a:extLst>
                  <a:ext uri="{0D108BD9-81ED-4DB2-BD59-A6C34878D82A}">
                    <a16:rowId xmlns:a16="http://schemas.microsoft.com/office/drawing/2014/main" val="4012204352"/>
                  </a:ext>
                </a:extLst>
              </a:tr>
              <a:tr h="554452">
                <a:tc>
                  <a:txBody>
                    <a:bodyPr/>
                    <a:lstStyle/>
                    <a:p>
                      <a:pPr algn="ctr"/>
                      <a:r>
                        <a:rPr lang="es-CL" sz="4000" b="0" i="0" dirty="0">
                          <a:latin typeface="Sassoon Sans Std" panose="020B0503020103030203" pitchFamily="34" charset="0"/>
                        </a:rPr>
                        <a:t>7</a:t>
                      </a:r>
                    </a:p>
                  </a:txBody>
                  <a:tcPr marL="49801" marR="49801" marT="24901" marB="249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0" i="0" dirty="0">
                          <a:latin typeface="Sassoon Sans Std" panose="020B0503020103030203" pitchFamily="34" charset="0"/>
                        </a:rPr>
                        <a:t>6</a:t>
                      </a:r>
                    </a:p>
                  </a:txBody>
                  <a:tcPr marL="49801" marR="49801" marT="24901" marB="24901" anchor="ctr"/>
                </a:tc>
                <a:extLst>
                  <a:ext uri="{0D108BD9-81ED-4DB2-BD59-A6C34878D82A}">
                    <a16:rowId xmlns:a16="http://schemas.microsoft.com/office/drawing/2014/main" val="3465623798"/>
                  </a:ext>
                </a:extLst>
              </a:tr>
            </a:tbl>
          </a:graphicData>
        </a:graphic>
      </p:graphicFrame>
      <p:pic>
        <p:nvPicPr>
          <p:cNvPr id="40" name="Imagen 39">
            <a:extLst>
              <a:ext uri="{FF2B5EF4-FFF2-40B4-BE49-F238E27FC236}">
                <a16:creationId xmlns:a16="http://schemas.microsoft.com/office/drawing/2014/main" id="{39903C56-CDE5-5C5A-188E-EBC717C6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0495" y="2384607"/>
            <a:ext cx="3076364" cy="144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419EA2B-C689-46D1-31BC-E7B871C8A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04" y="2384607"/>
            <a:ext cx="2509087" cy="144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8ED8640-0E6D-BF22-1642-ABF4EAD3C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185" y="2730882"/>
            <a:ext cx="252000" cy="10080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331BAABC-6629-5AB8-E755-D5DC66BD5476}"/>
              </a:ext>
            </a:extLst>
          </p:cNvPr>
          <p:cNvSpPr txBox="1"/>
          <p:nvPr/>
        </p:nvSpPr>
        <p:spPr>
          <a:xfrm>
            <a:off x="627543" y="1582609"/>
            <a:ext cx="51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1D53"/>
                </a:solidFill>
                <a:latin typeface="Sassoon Sans Std" panose="020B0503020103030203" pitchFamily="34" charset="0"/>
              </a:rPr>
              <a:t>A.</a:t>
            </a:r>
          </a:p>
        </p:txBody>
      </p:sp>
      <p:sp>
        <p:nvSpPr>
          <p:cNvPr id="34" name="Google Shape;581;p15">
            <a:extLst>
              <a:ext uri="{FF2B5EF4-FFF2-40B4-BE49-F238E27FC236}">
                <a16:creationId xmlns:a16="http://schemas.microsoft.com/office/drawing/2014/main" id="{1AAC6360-7466-37BB-4476-667A2BE7262D}"/>
              </a:ext>
            </a:extLst>
          </p:cNvPr>
          <p:cNvSpPr txBox="1"/>
          <p:nvPr/>
        </p:nvSpPr>
        <p:spPr>
          <a:xfrm>
            <a:off x="9318357" y="4927227"/>
            <a:ext cx="13349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8</a:t>
            </a:r>
            <a:r>
              <a:rPr lang="es-CL" sz="40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CL" sz="4000" dirty="0">
                <a:solidFill>
                  <a:srgbClr val="FF000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0</a:t>
            </a:r>
            <a:endParaRPr dirty="0"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60CDFFC9-7783-D98F-1F89-30309F58F328}"/>
              </a:ext>
            </a:extLst>
          </p:cNvPr>
          <p:cNvSpPr/>
          <p:nvPr/>
        </p:nvSpPr>
        <p:spPr>
          <a:xfrm>
            <a:off x="9291543" y="4889649"/>
            <a:ext cx="1073164" cy="7193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EEF3C93-F175-0D9A-2F7A-215F65A9627F}"/>
              </a:ext>
            </a:extLst>
          </p:cNvPr>
          <p:cNvCxnSpPr>
            <a:stCxn id="35" idx="0"/>
            <a:endCxn id="35" idx="2"/>
          </p:cNvCxnSpPr>
          <p:nvPr/>
        </p:nvCxnSpPr>
        <p:spPr>
          <a:xfrm>
            <a:off x="9828125" y="4889649"/>
            <a:ext cx="0" cy="71931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564B46F-E7F0-3F5C-0A5E-97D3A559D9C4}"/>
              </a:ext>
            </a:extLst>
          </p:cNvPr>
          <p:cNvCxnSpPr/>
          <p:nvPr/>
        </p:nvCxnSpPr>
        <p:spPr>
          <a:xfrm>
            <a:off x="9446161" y="4675727"/>
            <a:ext cx="144000" cy="180000"/>
          </a:xfrm>
          <a:prstGeom prst="straightConnector1">
            <a:avLst/>
          </a:prstGeom>
          <a:ln w="15875"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29B2DB0-9DCF-81FD-FBEC-BDAE7C849C41}"/>
              </a:ext>
            </a:extLst>
          </p:cNvPr>
          <p:cNvCxnSpPr>
            <a:cxnSpLocks/>
          </p:cNvCxnSpPr>
          <p:nvPr/>
        </p:nvCxnSpPr>
        <p:spPr>
          <a:xfrm flipH="1">
            <a:off x="10152935" y="4675727"/>
            <a:ext cx="144000" cy="180000"/>
          </a:xfrm>
          <a:prstGeom prst="straightConnector1">
            <a:avLst/>
          </a:prstGeom>
          <a:ln w="15875">
            <a:headEnd w="lg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318EC298-FBC2-9E08-41B5-0A6F6F367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27682"/>
              </p:ext>
            </p:extLst>
          </p:nvPr>
        </p:nvGraphicFramePr>
        <p:xfrm>
          <a:off x="6853303" y="1592129"/>
          <a:ext cx="4590985" cy="3054319"/>
        </p:xfrm>
        <a:graphic>
          <a:graphicData uri="http://schemas.openxmlformats.org/drawingml/2006/table">
            <a:tbl>
              <a:tblPr firstRow="1" bandRow="1">
                <a:tableStyleId>{04C14365-5707-42F5-82FA-959D87E7EC07}</a:tableStyleId>
              </a:tblPr>
              <a:tblGrid>
                <a:gridCol w="2976497">
                  <a:extLst>
                    <a:ext uri="{9D8B030D-6E8A-4147-A177-3AD203B41FA5}">
                      <a16:colId xmlns:a16="http://schemas.microsoft.com/office/drawing/2014/main" val="4293203854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200602153"/>
                    </a:ext>
                  </a:extLst>
                </a:gridCol>
              </a:tblGrid>
              <a:tr h="516315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Decenas</a:t>
                      </a:r>
                    </a:p>
                  </a:txBody>
                  <a:tcPr marL="49801" marR="49801" marT="24901" marB="24901" anchor="ctr">
                    <a:solidFill>
                      <a:srgbClr val="C4E1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595959"/>
                          </a:solidFill>
                        </a:rPr>
                        <a:t>Unidades</a:t>
                      </a:r>
                    </a:p>
                  </a:txBody>
                  <a:tcPr marL="49801" marR="49801" marT="24901" marB="24901" anchor="ctr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29776"/>
                  </a:ext>
                </a:extLst>
              </a:tr>
              <a:tr h="1598710">
                <a:tc>
                  <a:txBody>
                    <a:bodyPr/>
                    <a:lstStyle/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  <a:p>
                      <a:endParaRPr lang="es-CL" sz="800" dirty="0"/>
                    </a:p>
                  </a:txBody>
                  <a:tcPr marL="49801" marR="49801" marT="24901" marB="24901"/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49801" marR="49801" marT="24901" marB="24901"/>
                </a:tc>
                <a:extLst>
                  <a:ext uri="{0D108BD9-81ED-4DB2-BD59-A6C34878D82A}">
                    <a16:rowId xmlns:a16="http://schemas.microsoft.com/office/drawing/2014/main" val="4012204352"/>
                  </a:ext>
                </a:extLst>
              </a:tr>
              <a:tr h="554452">
                <a:tc>
                  <a:txBody>
                    <a:bodyPr/>
                    <a:lstStyle/>
                    <a:p>
                      <a:pPr algn="ctr"/>
                      <a:r>
                        <a:rPr lang="es-CL" sz="4000" b="0" i="0" dirty="0">
                          <a:latin typeface="Sassoon Sans Std" panose="020B0503020103030203" pitchFamily="34" charset="0"/>
                        </a:rPr>
                        <a:t>8</a:t>
                      </a:r>
                    </a:p>
                  </a:txBody>
                  <a:tcPr marL="49801" marR="49801" marT="24901" marB="249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0" i="0" dirty="0">
                          <a:latin typeface="Sassoon Sans Std" panose="020B0503020103030203" pitchFamily="34" charset="0"/>
                        </a:rPr>
                        <a:t>0</a:t>
                      </a:r>
                    </a:p>
                  </a:txBody>
                  <a:tcPr marL="49801" marR="49801" marT="24901" marB="24901" anchor="ctr"/>
                </a:tc>
                <a:extLst>
                  <a:ext uri="{0D108BD9-81ED-4DB2-BD59-A6C34878D82A}">
                    <a16:rowId xmlns:a16="http://schemas.microsoft.com/office/drawing/2014/main" val="3465623798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1AD7FFD8-F114-8463-3205-AE00888069BC}"/>
              </a:ext>
            </a:extLst>
          </p:cNvPr>
          <p:cNvSpPr txBox="1"/>
          <p:nvPr/>
        </p:nvSpPr>
        <p:spPr>
          <a:xfrm>
            <a:off x="6194920" y="1592129"/>
            <a:ext cx="51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FF1D53"/>
                </a:solidFill>
                <a:latin typeface="Sassoon Sans Std" panose="020B0503020103030203" pitchFamily="34" charset="0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"/>
          <p:cNvSpPr/>
          <p:nvPr/>
        </p:nvSpPr>
        <p:spPr>
          <a:xfrm>
            <a:off x="203465" y="396662"/>
            <a:ext cx="11569435" cy="1365677"/>
          </a:xfrm>
          <a:prstGeom prst="wedgeRoundRectCallout">
            <a:avLst>
              <a:gd name="adj1" fmla="val 21022"/>
              <a:gd name="adj2" fmla="val 10635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puntos alcanzaste a pintar en el árbol?</a:t>
            </a:r>
            <a:r>
              <a:rPr lang="es-CL" sz="40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s-CL" sz="24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604" name="Google Shape;604;p17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2149" y="1524838"/>
            <a:ext cx="4639851" cy="53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>
          <a:blip r:embed="rId3"/>
          <a:srcRect b="898"/>
          <a:stretch/>
        </p:blipFill>
        <p:spPr>
          <a:xfrm>
            <a:off x="3584895" y="1402665"/>
            <a:ext cx="5022205" cy="54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31929" y="337201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4"/>
          </a:solidFill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1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27497" y="395314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064567" y="-201755"/>
            <a:ext cx="10062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3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puntos alcanzas a pintar?</a:t>
            </a:r>
            <a:endParaRPr sz="36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 t="124" b="1664"/>
          <a:stretch/>
        </p:blipFill>
        <p:spPr>
          <a:xfrm>
            <a:off x="3579982" y="1343775"/>
            <a:ext cx="5032036" cy="55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231929" y="337201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4"/>
          </a:solidFill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1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27497" y="395314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064567" y="-201755"/>
            <a:ext cx="100628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3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Sofía pintó algunos puntos en el dibujo.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lang="es-CL" sz="3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puntos pintó?</a:t>
            </a:r>
            <a:endParaRPr sz="36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>
          <a:blip r:embed="rId3"/>
          <a:srcRect t="124" b="3718"/>
          <a:stretch/>
        </p:blipFill>
        <p:spPr>
          <a:xfrm>
            <a:off x="2940148" y="247140"/>
            <a:ext cx="6161649" cy="661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9628" y="409808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1547" y="41510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194" y="351549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3904" y="326403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1163" y="37121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2637" y="40558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682" y="38250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870" y="340443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818" y="301247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943" y="27771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4379" y="22409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3716" y="17608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8844" y="22466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0591" y="13630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929" y="253761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243" y="17826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2802" y="216668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334" y="294617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4755" y="346453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80" y="8949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7292" y="141189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4848" y="80440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206" y="9890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899" y="15865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0556" y="2221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8541" y="272460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3023" y="209006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1635" y="15188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930" y="5737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9152" y="38014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987" y="317476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2634" y="24565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1838" y="109326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585" y="7533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439" y="7989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7089" y="142581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082" y="19234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2003" y="392702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106" y="342937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0801" y="290258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927" y="24622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6426" y="19299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987" y="13486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63" y="9085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842" y="161281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1733" y="13468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259" y="21080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596" y="18174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300" y="26003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6760" y="240419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84" y="19202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662" y="22466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986" y="31460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2065" y="252275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6024" y="285561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8985" y="314602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9786" y="412776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592" y="367610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9906" y="36706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489" y="312130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300" y="345178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3086" y="40358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 descr="Dibujo animado de un personaje animad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2677" y="4636176"/>
            <a:ext cx="381474" cy="37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9126408" y="2484739"/>
            <a:ext cx="2979442" cy="1452593"/>
          </a:xfrm>
          <a:prstGeom prst="wedgeRoundRectCallout">
            <a:avLst>
              <a:gd name="adj1" fmla="val -5322"/>
              <a:gd name="adj2" fmla="val 66556"/>
              <a:gd name="adj3" fmla="val 16667"/>
            </a:avLst>
          </a:prstGeom>
          <a:noFill/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Puse un cubo sobre cada punto.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>
          <a:blip r:embed="rId3"/>
          <a:srcRect t="123" b="4078"/>
          <a:stretch/>
        </p:blipFill>
        <p:spPr>
          <a:xfrm>
            <a:off x="2940148" y="271852"/>
            <a:ext cx="6161649" cy="65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2557" y="41104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190" y="416344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8837" y="35278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3904" y="327638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1163" y="37121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4994" y="40928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4325" y="38620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227" y="34167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818" y="30371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6657" y="27895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4379" y="22656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6645" y="17731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8844" y="22713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2948" y="138777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0215" y="254996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243" y="18073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731" y="21790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334" y="292146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4755" y="348924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80" y="9197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4935" y="144897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134" y="81675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492" y="10014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899" y="161125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0556" y="2221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3827" y="271225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3023" y="209006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278" y="153120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6216" y="5737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6795" y="38632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2630" y="317476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3206" y="24565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9481" y="11056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585" y="7533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725" y="81129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4732" y="145053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725" y="197289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646" y="39640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035" y="342937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3158" y="29396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284" y="24746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069" y="195462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987" y="13733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549" y="9085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8485" y="162517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9376" y="13839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259" y="212035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2882" y="182975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300" y="262510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4403" y="23918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84" y="19449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662" y="22466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6343" y="31583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4422" y="25474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3667" y="28432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8985" y="313366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9786" y="41648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6235" y="36513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9906" y="369536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489" y="31460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6586" y="345178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0729" y="406053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5072" y="367624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" descr="Dibujo animado de un personaje animad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"/>
          <p:cNvSpPr/>
          <p:nvPr/>
        </p:nvSpPr>
        <p:spPr>
          <a:xfrm>
            <a:off x="9116789" y="2771108"/>
            <a:ext cx="2993317" cy="1045580"/>
          </a:xfrm>
          <a:prstGeom prst="wedgeRoundRectCallout">
            <a:avLst>
              <a:gd name="adj1" fmla="val -5322"/>
              <a:gd name="adj2" fmla="val 82072"/>
              <a:gd name="adj3" fmla="val 16667"/>
            </a:avLst>
          </a:prstGeom>
          <a:noFill/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Haré grupos de 10.</a:t>
            </a:r>
            <a:endParaRPr sz="2400" i="0" u="none" strike="noStrike" cap="non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6"/>
          <p:cNvPicPr preferRelativeResize="0"/>
          <p:nvPr/>
        </p:nvPicPr>
        <p:blipFill>
          <a:blip r:embed="rId3"/>
          <a:srcRect t="123" b="4078"/>
          <a:stretch/>
        </p:blipFill>
        <p:spPr>
          <a:xfrm>
            <a:off x="2940148" y="271855"/>
            <a:ext cx="6161650" cy="658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7271" y="41104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190" y="42005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194" y="355257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1547" y="330110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520" y="37245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4994" y="40928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682" y="387445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227" y="3429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461" y="30371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4300" y="281425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9665" y="22532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6645" y="179787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6487" y="22713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0591" y="138777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0215" y="25746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243" y="181974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8088" y="21913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334" y="297088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7112" y="3513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80" y="93206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4935" y="14613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4848" y="84147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7849" y="101377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899" y="16359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0556" y="22466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8541" y="27369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3023" y="21147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278" y="155592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930" y="5984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6795" y="387559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2630" y="31994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277" y="24935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1838" y="11056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585" y="7656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439" y="83601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7089" y="146288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725" y="19605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646" y="39764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106" y="346644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3158" y="29396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9927" y="249936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069" y="19669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987" y="138573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63" y="9456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842" y="164988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9376" y="13963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616" y="214507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9953" y="185447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300" y="26374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9117" y="242891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84" y="19573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662" y="22713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6343" y="31830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4422" y="25598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6024" y="289268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1342" y="31583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9786" y="41648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592" y="37008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263" y="369536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1203" y="31460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300" y="34765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3086" y="40728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4500" y="372567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 descr="Dibujo animado de un personaje animad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>
          <a:blip r:embed="rId6"/>
          <a:srcRect/>
          <a:stretch/>
        </p:blipFill>
        <p:spPr>
          <a:xfrm>
            <a:off x="421675" y="1119061"/>
            <a:ext cx="612947" cy="369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"/>
          <p:cNvSpPr/>
          <p:nvPr/>
        </p:nvSpPr>
        <p:spPr>
          <a:xfrm>
            <a:off x="9123146" y="3094813"/>
            <a:ext cx="2993317" cy="959454"/>
          </a:xfrm>
          <a:prstGeom prst="wedgeRoundRectCallout">
            <a:avLst>
              <a:gd name="adj1" fmla="val -5322"/>
              <a:gd name="adj2" fmla="val 66556"/>
              <a:gd name="adj3" fmla="val 16667"/>
            </a:avLst>
          </a:prstGeom>
          <a:noFill/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Formé una decena.</a:t>
            </a:r>
            <a:endParaRPr sz="2400" i="0" u="none" strike="noStrike" cap="none" dirty="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7"/>
          <p:cNvPicPr preferRelativeResize="0"/>
          <p:nvPr/>
        </p:nvPicPr>
        <p:blipFill>
          <a:blip r:embed="rId3"/>
          <a:srcRect t="123" b="4078"/>
          <a:stretch/>
        </p:blipFill>
        <p:spPr>
          <a:xfrm>
            <a:off x="2931476" y="271855"/>
            <a:ext cx="6161650" cy="658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4914" y="41227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190" y="417580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8837" y="35278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3904" y="330110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1163" y="369981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2637" y="40928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1968" y="38868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227" y="34167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2461" y="30371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4300" y="27895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9665" y="22656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8844" y="227138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0215" y="254996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334" y="293381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4755" y="350160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0556" y="22343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3827" y="271225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0666" y="21024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278" y="154356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6795" y="387559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559" y="31871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3206" y="246888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7124" y="10809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7228" y="75331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4082" y="81129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7089" y="141346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725" y="19605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4932" y="39888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035" y="34170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3158" y="29396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284" y="24870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069" y="19669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0273" y="13610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549" y="9085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6128" y="161281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1733" y="13963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902" y="21327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39" y="182975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300" y="26374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4403" y="241655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6127" y="195731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662" y="22343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986" y="31583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9708" y="255982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6024" y="28432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8985" y="313366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7429" y="41524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1521" y="366375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9906" y="370771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489" y="31583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8943" y="345178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0729" y="406053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7429" y="368859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7" descr="Dibujo animado de un personaje animad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2677" y="408689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"/>
          <p:cNvPicPr preferRelativeResize="0"/>
          <p:nvPr/>
        </p:nvPicPr>
        <p:blipFill>
          <a:blip r:embed="rId6"/>
          <a:srcRect/>
          <a:stretch/>
        </p:blipFill>
        <p:spPr>
          <a:xfrm>
            <a:off x="420386" y="1127311"/>
            <a:ext cx="612947" cy="369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"/>
          <p:cNvSpPr/>
          <p:nvPr/>
        </p:nvSpPr>
        <p:spPr>
          <a:xfrm>
            <a:off x="9198683" y="2737429"/>
            <a:ext cx="2485990" cy="1184700"/>
          </a:xfrm>
          <a:prstGeom prst="wedgeRoundRectCallout">
            <a:avLst>
              <a:gd name="adj1" fmla="val -5322"/>
              <a:gd name="adj2" fmla="val 66556"/>
              <a:gd name="adj3" fmla="val 16667"/>
            </a:avLst>
          </a:prstGeom>
          <a:noFill/>
          <a:ln w="12700" cap="flat" cmpd="sng">
            <a:solidFill>
              <a:srgbClr val="FF1C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Haré más grupos de 10.</a:t>
            </a:r>
            <a:endParaRPr sz="2400" i="0" u="none" strike="noStrike" cap="non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8"/>
          <p:cNvPicPr preferRelativeResize="0"/>
          <p:nvPr/>
        </p:nvPicPr>
        <p:blipFill>
          <a:blip r:embed="rId3"/>
          <a:srcRect t="123" b="3767"/>
          <a:stretch/>
        </p:blipFill>
        <p:spPr>
          <a:xfrm>
            <a:off x="2956190" y="250520"/>
            <a:ext cx="6161650" cy="660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1716" y="415244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242" y="325235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689" y="368897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0215" y="407021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9546" y="38258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6943" y="349076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8541" y="270141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3023" y="20668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278" y="15327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1847" y="38146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3137" y="316375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8258" y="244552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195" y="107006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2111" y="7175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439" y="80079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7089" y="140262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5115" y="192430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984" y="394039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106" y="340618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872" y="29035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284" y="247616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7440" y="194429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987" y="135051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704" y="89792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335" y="160214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3921" y="136043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973" y="212187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6751" y="18067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8371" y="262662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3662" y="23810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860" y="192142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2714" y="22109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700" y="314753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610" y="251141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6024" y="281989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4037" y="311030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819" y="412895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592" y="365291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756" y="36843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60" y="31224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5845" y="344095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9988" y="406273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6857" y="367776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>
          <a:blip r:embed="rId5"/>
          <a:srcRect/>
          <a:stretch/>
        </p:blipFill>
        <p:spPr>
          <a:xfrm>
            <a:off x="412396" y="1113945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>
          <a:blip r:embed="rId5"/>
          <a:srcRect/>
          <a:stretch/>
        </p:blipFill>
        <p:spPr>
          <a:xfrm>
            <a:off x="1094310" y="1129940"/>
            <a:ext cx="612947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9"/>
          <p:cNvPicPr preferRelativeResize="0"/>
          <p:nvPr/>
        </p:nvPicPr>
        <p:blipFill>
          <a:blip r:embed="rId3"/>
          <a:srcRect t="123" b="3897"/>
          <a:stretch/>
        </p:blipFill>
        <p:spPr>
          <a:xfrm>
            <a:off x="2968547" y="259497"/>
            <a:ext cx="6161649" cy="65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737" y="20777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992" y="151884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195" y="108090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4299" y="74096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8796" y="811297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803" y="141346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4439" y="194817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4360" y="395173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106" y="341701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872" y="29272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284" y="248700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8783" y="196698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9701" y="136101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620" y="90859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5556" y="161281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8804" y="1383965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973" y="213271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9953" y="181740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014" y="262510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3831" y="239183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3198" y="1944956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2376" y="22219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8700" y="3158373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9136" y="2535110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381" y="283089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056" y="3108954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4500" y="4152482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592" y="3663751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620" y="3707718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5917" y="313365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371" y="345178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800" y="404817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6857" y="3688599"/>
            <a:ext cx="381474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9"/>
          <p:cNvPicPr preferRelativeResize="0"/>
          <p:nvPr/>
        </p:nvPicPr>
        <p:blipFill>
          <a:blip r:embed="rId5"/>
          <a:srcRect/>
          <a:stretch/>
        </p:blipFill>
        <p:spPr>
          <a:xfrm>
            <a:off x="469506" y="1369426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9"/>
          <p:cNvPicPr preferRelativeResize="0"/>
          <p:nvPr/>
        </p:nvPicPr>
        <p:blipFill>
          <a:blip r:embed="rId5"/>
          <a:srcRect/>
          <a:stretch/>
        </p:blipFill>
        <p:spPr>
          <a:xfrm>
            <a:off x="1213205" y="1373064"/>
            <a:ext cx="612947" cy="369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9"/>
          <p:cNvPicPr preferRelativeResize="0"/>
          <p:nvPr/>
        </p:nvPicPr>
        <p:blipFill>
          <a:blip r:embed="rId5"/>
          <a:srcRect/>
          <a:stretch/>
        </p:blipFill>
        <p:spPr>
          <a:xfrm>
            <a:off x="1979745" y="1362113"/>
            <a:ext cx="612947" cy="369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131</Words>
  <Application>Microsoft Macintosh PowerPoint</Application>
  <PresentationFormat>Panorámica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Nunito Medium</vt:lpstr>
      <vt:lpstr>Nunito</vt:lpstr>
      <vt:lpstr>Arial</vt:lpstr>
      <vt:lpstr>Sassoon Sans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Javiera Aguirre</dc:creator>
  <cp:lastModifiedBy>Daniela Danisa Saavedra Pizarro</cp:lastModifiedBy>
  <cp:revision>58</cp:revision>
  <dcterms:created xsi:type="dcterms:W3CDTF">2023-10-27T03:50:49Z</dcterms:created>
  <dcterms:modified xsi:type="dcterms:W3CDTF">2025-01-29T18:32:05Z</dcterms:modified>
</cp:coreProperties>
</file>