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embeddedFontLst>
    <p:embeddedFont>
      <p:font typeface="Nunito" pitchFamily="2" charset="0"/>
      <p:regular r:id="rId14"/>
      <p:bold r:id="rId15"/>
      <p:italic r:id="rId16"/>
      <p:boldItalic r:id="rId17"/>
    </p:embeddedFont>
    <p:embeddedFont>
      <p:font typeface="Nunito SemiBold" pitchFamily="2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5" roundtripDataSignature="AMtx7mgeE7+kAbgMLR/agJmsaNaiOzj1m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C2E35B-1ED0-4EA3-857D-077FAE7DB418}">
  <a:tblStyle styleId="{93C2E35B-1ED0-4EA3-857D-077FAE7DB418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carena Ovalle Larrain" userId="feac4b69-8b2b-49af-a1db-41f5b17ced44" providerId="ADAL" clId="{18AC173E-B210-432A-A2DD-9E2A79065B53}"/>
    <pc:docChg chg="undo custSel modSld modMainMaster">
      <pc:chgData name="Macarena Ovalle Larrain" userId="feac4b69-8b2b-49af-a1db-41f5b17ced44" providerId="ADAL" clId="{18AC173E-B210-432A-A2DD-9E2A79065B53}" dt="2024-04-30T18:37:10.006" v="6" actId="167"/>
      <pc:docMkLst>
        <pc:docMk/>
      </pc:docMkLst>
      <pc:sldChg chg="modSp mod">
        <pc:chgData name="Macarena Ovalle Larrain" userId="feac4b69-8b2b-49af-a1db-41f5b17ced44" providerId="ADAL" clId="{18AC173E-B210-432A-A2DD-9E2A79065B53}" dt="2024-04-30T18:37:10.006" v="6" actId="167"/>
        <pc:sldMkLst>
          <pc:docMk/>
          <pc:sldMk cId="0" sldId="265"/>
        </pc:sldMkLst>
        <pc:picChg chg="mod ord">
          <ac:chgData name="Macarena Ovalle Larrain" userId="feac4b69-8b2b-49af-a1db-41f5b17ced44" providerId="ADAL" clId="{18AC173E-B210-432A-A2DD-9E2A79065B53}" dt="2024-04-30T18:37:10.006" v="6" actId="167"/>
          <ac:picMkLst>
            <pc:docMk/>
            <pc:sldMk cId="0" sldId="265"/>
            <ac:picMk id="311" creationId="{00000000-0000-0000-0000-000000000000}"/>
          </ac:picMkLst>
        </pc:picChg>
      </pc:sldChg>
      <pc:sldMasterChg chg="modSldLayout">
        <pc:chgData name="Macarena Ovalle Larrain" userId="feac4b69-8b2b-49af-a1db-41f5b17ced44" providerId="ADAL" clId="{18AC173E-B210-432A-A2DD-9E2A79065B53}" dt="2024-04-30T18:36:27.926" v="0" actId="14100"/>
        <pc:sldMasterMkLst>
          <pc:docMk/>
          <pc:sldMasterMk cId="0" sldId="2147483648"/>
        </pc:sldMasterMkLst>
        <pc:sldLayoutChg chg="modSp mod">
          <pc:chgData name="Macarena Ovalle Larrain" userId="feac4b69-8b2b-49af-a1db-41f5b17ced44" providerId="ADAL" clId="{18AC173E-B210-432A-A2DD-9E2A79065B53}" dt="2024-04-30T18:36:27.926" v="0" actId="14100"/>
          <pc:sldLayoutMkLst>
            <pc:docMk/>
            <pc:sldMasterMk cId="0" sldId="2147483648"/>
            <pc:sldLayoutMk cId="0" sldId="2147483650"/>
          </pc:sldLayoutMkLst>
          <pc:picChg chg="mod">
            <ac:chgData name="Macarena Ovalle Larrain" userId="feac4b69-8b2b-49af-a1db-41f5b17ced44" providerId="ADAL" clId="{18AC173E-B210-432A-A2DD-9E2A79065B53}" dt="2024-04-30T18:36:27.926" v="0" actId="14100"/>
            <ac:picMkLst>
              <pc:docMk/>
              <pc:sldMasterMk cId="0" sldId="2147483648"/>
              <pc:sldLayoutMk cId="0" sldId="2147483650"/>
              <ac:picMk id="20" creationId="{00000000-0000-0000-0000-000000000000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CL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0" name="Google Shape;220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CL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2ca33927b4b_0_9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9" name="Google Shape;309;g2ca33927b4b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2ca33927b4b_0_1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3" name="Google Shape;333;g2ca33927b4b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ca33927b4b_0_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5" name="Google Shape;235;g2ca33927b4b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2ca33927b4b_0_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2" name="Google Shape;242;g2ca33927b4b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2ca33927b4b_0_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1" name="Google Shape;251;g2ca33927b4b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2ca33927b4b_0_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1" name="Google Shape;261;g2ca33927b4b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2ca33927b4b_0_5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2" name="Google Shape;272;g2ca33927b4b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2ca33927b4b_0_6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4" name="Google Shape;284;g2ca33927b4b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2ca33927b4b_0_7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7" name="Google Shape;297;g2ca33927b4b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0" name="Google Shape;60;p2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2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5" name="Google Shape;65;p2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0" name="Google Shape;70;p2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6" name="Google Shape;76;p2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2" name="Google Shape;82;p24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3" name="Google Shape;83;p2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9" name="Google Shape;89;p2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2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5" name="Google Shape;95;p26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6" name="Google Shape;96;p2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1" name="Google Shape;101;p27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02" name="Google Shape;102;p2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7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2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9" name="Google Shape;109;p28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10" name="Google Shape;110;p2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8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2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7" name="Google Shape;117;p2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2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9" name="Google Shape;119;p2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0" name="Google Shape;120;p2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877986"/>
            <a:ext cx="12192000" cy="6400799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3" name="Google Shape;23;p1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3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3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5" name="Google Shape;125;p30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6" name="Google Shape;126;p3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30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3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2" name="Google Shape;132;p3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6" name="Google Shape;136;p3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0" name="Google Shape;140;p3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4" name="Google Shape;144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3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3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 blanco">
  <p:cSld name="2_En blanco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3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3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3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3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1" name="Google Shape;161;p3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62" name="Google Shape;162;p3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4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4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7" name="Google Shape;167;p4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8" name="Google Shape;168;p40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CL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3" name="Google Shape;173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4" name="Google Shape;174;p4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4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4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9" name="Google Shape;179;p4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0" name="Google Shape;180;p4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4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4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4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6" name="Google Shape;186;p4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4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4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2" name="Google Shape;192;p4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4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4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4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8" name="Google Shape;198;p4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4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4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03" name="Google Shape;203;p4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204" name="Google Shape;204;p4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4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4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4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>
  <p:cSld name="2_Diapositiva de título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>
  <p:cSld name="Título y objeto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0" name="Google Shape;40;p1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1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>
  <p:cSld name="2_Título y objeto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0" name="Google Shape;50;p1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5" name="Google Shape;55;p1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"/>
          <p:cNvSpPr txBox="1">
            <a:spLocks noGrp="1"/>
          </p:cNvSpPr>
          <p:nvPr>
            <p:ph type="subTitle" idx="1"/>
          </p:nvPr>
        </p:nvSpPr>
        <p:spPr>
          <a:xfrm>
            <a:off x="1417320" y="1699759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AD65"/>
              </a:buClr>
              <a:buSzPts val="9600"/>
              <a:buNone/>
            </a:pPr>
            <a:r>
              <a:rPr lang="es-CL" sz="9600" b="1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3" name="Google Shape;223;p1"/>
          <p:cNvSpPr txBox="1"/>
          <p:nvPr/>
        </p:nvSpPr>
        <p:spPr>
          <a:xfrm>
            <a:off x="1417320" y="3200400"/>
            <a:ext cx="9144000" cy="9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AD65"/>
              </a:buClr>
              <a:buSzPts val="4000"/>
              <a:buFont typeface="Arial"/>
              <a:buNone/>
            </a:pPr>
            <a:r>
              <a:rPr lang="es-CL" sz="4000" b="0" i="0" u="none" strike="noStrike" cap="none">
                <a:solidFill>
                  <a:srgbClr val="EF7D00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Cómo construir un gráfico circular</a:t>
            </a:r>
            <a:endParaRPr sz="1400" b="0" i="0" u="none" strike="noStrike" cap="none">
              <a:solidFill>
                <a:srgbClr val="EF7D00"/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24" name="Google Shape;224;p1"/>
          <p:cNvSpPr txBox="1"/>
          <p:nvPr/>
        </p:nvSpPr>
        <p:spPr>
          <a:xfrm>
            <a:off x="1667510" y="4453324"/>
            <a:ext cx="95706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6° básico. Unidad 4. </a:t>
            </a:r>
            <a:endParaRPr sz="2000" b="0" i="0" u="none" strike="noStrike" cap="none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Capítulo 16: Datos</a:t>
            </a:r>
            <a:endParaRPr sz="2000" b="0" i="0" u="none" strike="noStrike" cap="none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Cómo construir un gráfico circular.</a:t>
            </a:r>
            <a:endParaRPr sz="2000" b="0" i="0" u="none" strike="noStrike" cap="none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Página 137.  </a:t>
            </a:r>
            <a:endParaRPr sz="2000" b="0" i="0" u="none" strike="noStrike" cap="none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Google Shape;311;g2ca33927b4b_0_96"/>
          <p:cNvPicPr preferRelativeResize="0"/>
          <p:nvPr/>
        </p:nvPicPr>
        <p:blipFill rotWithShape="1">
          <a:blip r:embed="rId3">
            <a:alphaModFix/>
          </a:blip>
          <a:srcRect l="3446" t="4589" r="2391"/>
          <a:stretch/>
        </p:blipFill>
        <p:spPr>
          <a:xfrm>
            <a:off x="830775" y="1218438"/>
            <a:ext cx="7782126" cy="5115575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g2ca33927b4b_0_96"/>
          <p:cNvSpPr txBox="1"/>
          <p:nvPr/>
        </p:nvSpPr>
        <p:spPr>
          <a:xfrm>
            <a:off x="317500" y="156450"/>
            <a:ext cx="117345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 dirty="0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Cómo construir un gráfico circular</a:t>
            </a:r>
            <a:endParaRPr sz="2000" b="1" i="0" u="none" strike="noStrike" cap="none" dirty="0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 dirty="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rPr>
              <a:t>2)	</a:t>
            </a:r>
            <a:r>
              <a:rPr lang="es-CL" sz="2000" b="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Dibuja los sectores circulares comenzando por la parte superior y continuando en el </a:t>
            </a:r>
            <a:endParaRPr sz="2000" b="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457200" marR="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sentido del reloj.</a:t>
            </a:r>
            <a:endParaRPr sz="2000" b="0" i="0" u="none" strike="noStrike" cap="none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3" name="Google Shape;313;g2ca33927b4b_0_96"/>
          <p:cNvSpPr/>
          <p:nvPr/>
        </p:nvSpPr>
        <p:spPr>
          <a:xfrm>
            <a:off x="6752512" y="2944578"/>
            <a:ext cx="329100" cy="3093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g2ca33927b4b_0_96"/>
          <p:cNvSpPr/>
          <p:nvPr/>
        </p:nvSpPr>
        <p:spPr>
          <a:xfrm>
            <a:off x="6752512" y="3440057"/>
            <a:ext cx="329100" cy="3093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g2ca33927b4b_0_96"/>
          <p:cNvSpPr/>
          <p:nvPr/>
        </p:nvSpPr>
        <p:spPr>
          <a:xfrm>
            <a:off x="6752512" y="3935178"/>
            <a:ext cx="329100" cy="3093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g2ca33927b4b_0_96"/>
          <p:cNvSpPr/>
          <p:nvPr/>
        </p:nvSpPr>
        <p:spPr>
          <a:xfrm>
            <a:off x="6752512" y="4411518"/>
            <a:ext cx="329100" cy="309300"/>
          </a:xfrm>
          <a:prstGeom prst="rect">
            <a:avLst/>
          </a:prstGeom>
          <a:solidFill>
            <a:srgbClr val="4A86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g2ca33927b4b_0_96"/>
          <p:cNvSpPr/>
          <p:nvPr/>
        </p:nvSpPr>
        <p:spPr>
          <a:xfrm>
            <a:off x="6752512" y="4925778"/>
            <a:ext cx="329100" cy="309300"/>
          </a:xfrm>
          <a:prstGeom prst="rect">
            <a:avLst/>
          </a:prstGeom>
          <a:solidFill>
            <a:srgbClr val="99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g2ca33927b4b_0_96"/>
          <p:cNvSpPr/>
          <p:nvPr/>
        </p:nvSpPr>
        <p:spPr>
          <a:xfrm>
            <a:off x="6752512" y="5440397"/>
            <a:ext cx="329100" cy="309300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19" name="Google Shape;319;g2ca33927b4b_0_96"/>
          <p:cNvGraphicFramePr/>
          <p:nvPr/>
        </p:nvGraphicFramePr>
        <p:xfrm>
          <a:off x="9374040" y="2323707"/>
          <a:ext cx="2135475" cy="3413550"/>
        </p:xfrm>
        <a:graphic>
          <a:graphicData uri="http://schemas.openxmlformats.org/drawingml/2006/table">
            <a:tbl>
              <a:tblPr>
                <a:noFill/>
                <a:tableStyleId>{93C2E35B-1ED0-4EA3-857D-077FAE7DB418}</a:tableStyleId>
              </a:tblPr>
              <a:tblGrid>
                <a:gridCol w="1532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>
                          <a:solidFill>
                            <a:schemeClr val="lt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Tipos</a:t>
                      </a:r>
                      <a:endParaRPr sz="2000" u="none" strike="noStrike" cap="none">
                        <a:solidFill>
                          <a:schemeClr val="lt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7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>
                          <a:solidFill>
                            <a:schemeClr val="lt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%</a:t>
                      </a:r>
                      <a:endParaRPr sz="2000" u="none" strike="noStrike" cap="none">
                        <a:solidFill>
                          <a:schemeClr val="lt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7D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>
                          <a:latin typeface="Nunito"/>
                          <a:ea typeface="Nunito"/>
                          <a:cs typeface="Nunito"/>
                          <a:sym typeface="Nunito"/>
                        </a:rPr>
                        <a:t>Cortes</a:t>
                      </a:r>
                      <a:endParaRPr sz="2000" u="none" strike="noStrike" cap="none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>
                          <a:latin typeface="Nunito"/>
                          <a:ea typeface="Nunito"/>
                          <a:cs typeface="Nunito"/>
                          <a:sym typeface="Nunito"/>
                        </a:rPr>
                        <a:t>12</a:t>
                      </a:r>
                      <a:endParaRPr sz="2000" u="none" strike="noStrike" cap="none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>
                          <a:latin typeface="Nunito"/>
                          <a:ea typeface="Nunito"/>
                          <a:cs typeface="Nunito"/>
                          <a:sym typeface="Nunito"/>
                        </a:rPr>
                        <a:t>Moretones</a:t>
                      </a:r>
                      <a:endParaRPr sz="2000" u="none" strike="noStrike" cap="none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>
                          <a:latin typeface="Nunito"/>
                          <a:ea typeface="Nunito"/>
                          <a:cs typeface="Nunito"/>
                          <a:sym typeface="Nunito"/>
                        </a:rPr>
                        <a:t>30</a:t>
                      </a:r>
                      <a:endParaRPr sz="2000" u="none" strike="noStrike" cap="none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>
                          <a:latin typeface="Nunito"/>
                          <a:ea typeface="Nunito"/>
                          <a:cs typeface="Nunito"/>
                          <a:sym typeface="Nunito"/>
                        </a:rPr>
                        <a:t>Rasguños</a:t>
                      </a:r>
                      <a:endParaRPr sz="2000" u="none" strike="noStrike" cap="none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>
                          <a:latin typeface="Nunito"/>
                          <a:ea typeface="Nunito"/>
                          <a:cs typeface="Nunito"/>
                          <a:sym typeface="Nunito"/>
                        </a:rPr>
                        <a:t>24</a:t>
                      </a:r>
                      <a:endParaRPr sz="2000" u="none" strike="noStrike" cap="none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>
                          <a:latin typeface="Nunito"/>
                          <a:ea typeface="Nunito"/>
                          <a:cs typeface="Nunito"/>
                          <a:sym typeface="Nunito"/>
                        </a:rPr>
                        <a:t>Torceduras</a:t>
                      </a:r>
                      <a:endParaRPr sz="2000" u="none" strike="noStrike" cap="none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>
                          <a:latin typeface="Nunito"/>
                          <a:ea typeface="Nunito"/>
                          <a:cs typeface="Nunito"/>
                          <a:sym typeface="Nunito"/>
                        </a:rPr>
                        <a:t>18</a:t>
                      </a:r>
                      <a:endParaRPr sz="2000" u="none" strike="noStrike" cap="none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>
                          <a:latin typeface="Nunito"/>
                          <a:ea typeface="Nunito"/>
                          <a:cs typeface="Nunito"/>
                          <a:sym typeface="Nunito"/>
                        </a:rPr>
                        <a:t>Esguinces</a:t>
                      </a:r>
                      <a:endParaRPr sz="2000" u="none" strike="noStrike" cap="none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>
                          <a:latin typeface="Nunito"/>
                          <a:ea typeface="Nunito"/>
                          <a:cs typeface="Nunito"/>
                          <a:sym typeface="Nunito"/>
                        </a:rPr>
                        <a:t>10</a:t>
                      </a:r>
                      <a:endParaRPr sz="2000" u="none" strike="noStrike" cap="none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>
                          <a:latin typeface="Nunito"/>
                          <a:ea typeface="Nunito"/>
                          <a:cs typeface="Nunito"/>
                          <a:sym typeface="Nunito"/>
                        </a:rPr>
                        <a:t>Otros</a:t>
                      </a:r>
                      <a:endParaRPr sz="2000" u="none" strike="noStrike" cap="none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>
                          <a:latin typeface="Nunito"/>
                          <a:ea typeface="Nunito"/>
                          <a:cs typeface="Nunito"/>
                          <a:sym typeface="Nunito"/>
                        </a:rPr>
                        <a:t>  6</a:t>
                      </a:r>
                      <a:endParaRPr sz="2000" u="none" strike="noStrike" cap="none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20" name="Google Shape;320;g2ca33927b4b_0_96"/>
          <p:cNvCxnSpPr/>
          <p:nvPr/>
        </p:nvCxnSpPr>
        <p:spPr>
          <a:xfrm rot="10800000" flipH="1">
            <a:off x="3803475" y="3043425"/>
            <a:ext cx="1153500" cy="12006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1" name="Google Shape;321;g2ca33927b4b_0_96"/>
          <p:cNvCxnSpPr/>
          <p:nvPr/>
        </p:nvCxnSpPr>
        <p:spPr>
          <a:xfrm>
            <a:off x="3800475" y="4286250"/>
            <a:ext cx="793200" cy="14364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2" name="Google Shape;322;g2ca33927b4b_0_96"/>
          <p:cNvCxnSpPr/>
          <p:nvPr/>
        </p:nvCxnSpPr>
        <p:spPr>
          <a:xfrm flipH="1">
            <a:off x="2381175" y="4248150"/>
            <a:ext cx="1419300" cy="9048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3" name="Google Shape;323;g2ca33927b4b_0_96"/>
          <p:cNvCxnSpPr/>
          <p:nvPr/>
        </p:nvCxnSpPr>
        <p:spPr>
          <a:xfrm rot="10800000">
            <a:off x="2400375" y="3362400"/>
            <a:ext cx="1400100" cy="9048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4" name="Google Shape;324;g2ca33927b4b_0_96"/>
          <p:cNvCxnSpPr/>
          <p:nvPr/>
        </p:nvCxnSpPr>
        <p:spPr>
          <a:xfrm rot="10800000">
            <a:off x="3190950" y="2714700"/>
            <a:ext cx="600000" cy="15525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5" name="Google Shape;325;g2ca33927b4b_0_96"/>
          <p:cNvSpPr txBox="1"/>
          <p:nvPr/>
        </p:nvSpPr>
        <p:spPr>
          <a:xfrm>
            <a:off x="3987800" y="2895600"/>
            <a:ext cx="8637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12%</a:t>
            </a:r>
            <a:endParaRPr sz="16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6" name="Google Shape;326;g2ca33927b4b_0_96"/>
          <p:cNvSpPr txBox="1"/>
          <p:nvPr/>
        </p:nvSpPr>
        <p:spPr>
          <a:xfrm>
            <a:off x="4597400" y="4038600"/>
            <a:ext cx="7932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30%</a:t>
            </a:r>
            <a:endParaRPr sz="16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7" name="Google Shape;327;g2ca33927b4b_0_96"/>
          <p:cNvSpPr txBox="1"/>
          <p:nvPr/>
        </p:nvSpPr>
        <p:spPr>
          <a:xfrm>
            <a:off x="3225800" y="5029200"/>
            <a:ext cx="726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24%</a:t>
            </a:r>
            <a:endParaRPr sz="16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8" name="Google Shape;328;g2ca33927b4b_0_96"/>
          <p:cNvSpPr txBox="1"/>
          <p:nvPr/>
        </p:nvSpPr>
        <p:spPr>
          <a:xfrm>
            <a:off x="2387600" y="4038600"/>
            <a:ext cx="8637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18%</a:t>
            </a:r>
            <a:endParaRPr sz="16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9" name="Google Shape;329;g2ca33927b4b_0_96"/>
          <p:cNvSpPr txBox="1"/>
          <p:nvPr/>
        </p:nvSpPr>
        <p:spPr>
          <a:xfrm>
            <a:off x="2692400" y="3124200"/>
            <a:ext cx="8637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10%</a:t>
            </a:r>
            <a:endParaRPr sz="16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30" name="Google Shape;330;g2ca33927b4b_0_96"/>
          <p:cNvSpPr txBox="1"/>
          <p:nvPr/>
        </p:nvSpPr>
        <p:spPr>
          <a:xfrm>
            <a:off x="3352800" y="2844800"/>
            <a:ext cx="6000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6%</a:t>
            </a:r>
            <a:endParaRPr sz="16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2ca33927b4b_0_120"/>
          <p:cNvSpPr txBox="1"/>
          <p:nvPr/>
        </p:nvSpPr>
        <p:spPr>
          <a:xfrm>
            <a:off x="317505" y="156450"/>
            <a:ext cx="11067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Cómo construir un gráfico circular</a:t>
            </a:r>
            <a:endParaRPr sz="2000" b="1" i="0" u="none" strike="noStrike" cap="none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3)</a:t>
            </a: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	Pinta el sector circular del color de la categoría.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36" name="Google Shape;336;g2ca33927b4b_0_120"/>
          <p:cNvPicPr preferRelativeResize="0"/>
          <p:nvPr/>
        </p:nvPicPr>
        <p:blipFill rotWithShape="1">
          <a:blip r:embed="rId3">
            <a:alphaModFix/>
          </a:blip>
          <a:srcRect l="3446" t="4589" r="2391"/>
          <a:stretch/>
        </p:blipFill>
        <p:spPr>
          <a:xfrm>
            <a:off x="830775" y="1218438"/>
            <a:ext cx="7782126" cy="51155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g2ca33927b4b_0_120"/>
          <p:cNvSpPr/>
          <p:nvPr/>
        </p:nvSpPr>
        <p:spPr>
          <a:xfrm>
            <a:off x="6752512" y="2944578"/>
            <a:ext cx="329100" cy="3093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g2ca33927b4b_0_120"/>
          <p:cNvSpPr/>
          <p:nvPr/>
        </p:nvSpPr>
        <p:spPr>
          <a:xfrm>
            <a:off x="6752512" y="3440057"/>
            <a:ext cx="329100" cy="3093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g2ca33927b4b_0_120"/>
          <p:cNvSpPr/>
          <p:nvPr/>
        </p:nvSpPr>
        <p:spPr>
          <a:xfrm>
            <a:off x="6752512" y="3935178"/>
            <a:ext cx="329100" cy="3093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g2ca33927b4b_0_120"/>
          <p:cNvSpPr/>
          <p:nvPr/>
        </p:nvSpPr>
        <p:spPr>
          <a:xfrm>
            <a:off x="6752512" y="4411518"/>
            <a:ext cx="329100" cy="309300"/>
          </a:xfrm>
          <a:prstGeom prst="rect">
            <a:avLst/>
          </a:prstGeom>
          <a:solidFill>
            <a:srgbClr val="4A86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g2ca33927b4b_0_120"/>
          <p:cNvSpPr/>
          <p:nvPr/>
        </p:nvSpPr>
        <p:spPr>
          <a:xfrm>
            <a:off x="6752512" y="4925778"/>
            <a:ext cx="329100" cy="309300"/>
          </a:xfrm>
          <a:prstGeom prst="rect">
            <a:avLst/>
          </a:prstGeom>
          <a:solidFill>
            <a:srgbClr val="99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g2ca33927b4b_0_120"/>
          <p:cNvSpPr/>
          <p:nvPr/>
        </p:nvSpPr>
        <p:spPr>
          <a:xfrm>
            <a:off x="6752512" y="5440397"/>
            <a:ext cx="329100" cy="309300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43" name="Google Shape;343;g2ca33927b4b_0_120"/>
          <p:cNvCxnSpPr/>
          <p:nvPr/>
        </p:nvCxnSpPr>
        <p:spPr>
          <a:xfrm rot="10800000" flipH="1">
            <a:off x="3803475" y="3043425"/>
            <a:ext cx="1153500" cy="12006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4" name="Google Shape;344;g2ca33927b4b_0_120"/>
          <p:cNvCxnSpPr/>
          <p:nvPr/>
        </p:nvCxnSpPr>
        <p:spPr>
          <a:xfrm>
            <a:off x="3800475" y="4286250"/>
            <a:ext cx="793200" cy="14364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5" name="Google Shape;345;g2ca33927b4b_0_120"/>
          <p:cNvCxnSpPr/>
          <p:nvPr/>
        </p:nvCxnSpPr>
        <p:spPr>
          <a:xfrm flipH="1">
            <a:off x="2381175" y="4248150"/>
            <a:ext cx="1419300" cy="9048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6" name="Google Shape;346;g2ca33927b4b_0_120"/>
          <p:cNvCxnSpPr/>
          <p:nvPr/>
        </p:nvCxnSpPr>
        <p:spPr>
          <a:xfrm rot="10800000">
            <a:off x="2400375" y="3362400"/>
            <a:ext cx="1400100" cy="9048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7" name="Google Shape;347;g2ca33927b4b_0_120"/>
          <p:cNvCxnSpPr/>
          <p:nvPr/>
        </p:nvCxnSpPr>
        <p:spPr>
          <a:xfrm rot="10800000">
            <a:off x="3190950" y="2714700"/>
            <a:ext cx="600000" cy="15525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48" name="Google Shape;348;g2ca33927b4b_0_120"/>
          <p:cNvSpPr/>
          <p:nvPr/>
        </p:nvSpPr>
        <p:spPr>
          <a:xfrm>
            <a:off x="2152650" y="2572950"/>
            <a:ext cx="3276600" cy="3362400"/>
          </a:xfrm>
          <a:prstGeom prst="pie">
            <a:avLst>
              <a:gd name="adj1" fmla="val 16211739"/>
              <a:gd name="adj2" fmla="val 1900824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g2ca33927b4b_0_120"/>
          <p:cNvSpPr/>
          <p:nvPr/>
        </p:nvSpPr>
        <p:spPr>
          <a:xfrm>
            <a:off x="2124075" y="2582525"/>
            <a:ext cx="3343200" cy="3362400"/>
          </a:xfrm>
          <a:prstGeom prst="pie">
            <a:avLst>
              <a:gd name="adj1" fmla="val 19016079"/>
              <a:gd name="adj2" fmla="val 3696093"/>
            </a:avLst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g2ca33927b4b_0_120"/>
          <p:cNvSpPr txBox="1"/>
          <p:nvPr/>
        </p:nvSpPr>
        <p:spPr>
          <a:xfrm>
            <a:off x="3978275" y="2944575"/>
            <a:ext cx="8637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12%</a:t>
            </a:r>
            <a:endParaRPr sz="16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1" name="Google Shape;351;g2ca33927b4b_0_120"/>
          <p:cNvSpPr txBox="1"/>
          <p:nvPr/>
        </p:nvSpPr>
        <p:spPr>
          <a:xfrm>
            <a:off x="4606925" y="4113675"/>
            <a:ext cx="7932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30%</a:t>
            </a:r>
            <a:endParaRPr sz="16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2" name="Google Shape;352;g2ca33927b4b_0_120"/>
          <p:cNvSpPr/>
          <p:nvPr/>
        </p:nvSpPr>
        <p:spPr>
          <a:xfrm>
            <a:off x="2124075" y="2582525"/>
            <a:ext cx="3343200" cy="3362400"/>
          </a:xfrm>
          <a:prstGeom prst="pie">
            <a:avLst>
              <a:gd name="adj1" fmla="val 3735402"/>
              <a:gd name="adj2" fmla="val 8878740"/>
            </a:avLst>
          </a:prstGeom>
          <a:solidFill>
            <a:srgbClr val="00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g2ca33927b4b_0_120"/>
          <p:cNvSpPr txBox="1"/>
          <p:nvPr/>
        </p:nvSpPr>
        <p:spPr>
          <a:xfrm>
            <a:off x="3225800" y="5029200"/>
            <a:ext cx="726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24%</a:t>
            </a:r>
            <a:endParaRPr sz="16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4" name="Google Shape;354;g2ca33927b4b_0_120"/>
          <p:cNvSpPr/>
          <p:nvPr/>
        </p:nvSpPr>
        <p:spPr>
          <a:xfrm>
            <a:off x="2124075" y="2582525"/>
            <a:ext cx="3343200" cy="3362400"/>
          </a:xfrm>
          <a:prstGeom prst="pie">
            <a:avLst>
              <a:gd name="adj1" fmla="val 8878740"/>
              <a:gd name="adj2" fmla="val 12776623"/>
            </a:avLst>
          </a:prstGeom>
          <a:solidFill>
            <a:srgbClr val="4A86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g2ca33927b4b_0_120"/>
          <p:cNvSpPr txBox="1"/>
          <p:nvPr/>
        </p:nvSpPr>
        <p:spPr>
          <a:xfrm>
            <a:off x="2387600" y="4038600"/>
            <a:ext cx="8637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18%</a:t>
            </a:r>
            <a:endParaRPr sz="16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6" name="Google Shape;356;g2ca33927b4b_0_120"/>
          <p:cNvSpPr/>
          <p:nvPr/>
        </p:nvSpPr>
        <p:spPr>
          <a:xfrm>
            <a:off x="2124075" y="2582525"/>
            <a:ext cx="3343200" cy="3362400"/>
          </a:xfrm>
          <a:prstGeom prst="pie">
            <a:avLst>
              <a:gd name="adj1" fmla="val 12799479"/>
              <a:gd name="adj2" fmla="val 14894813"/>
            </a:avLst>
          </a:prstGeom>
          <a:solidFill>
            <a:srgbClr val="99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g2ca33927b4b_0_120"/>
          <p:cNvSpPr txBox="1"/>
          <p:nvPr/>
        </p:nvSpPr>
        <p:spPr>
          <a:xfrm>
            <a:off x="2844800" y="3200400"/>
            <a:ext cx="8637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10%</a:t>
            </a:r>
            <a:endParaRPr sz="16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8" name="Google Shape;358;g2ca33927b4b_0_120"/>
          <p:cNvSpPr/>
          <p:nvPr/>
        </p:nvSpPr>
        <p:spPr>
          <a:xfrm>
            <a:off x="2124075" y="2582525"/>
            <a:ext cx="3343200" cy="3362400"/>
          </a:xfrm>
          <a:prstGeom prst="pie">
            <a:avLst>
              <a:gd name="adj1" fmla="val 14945819"/>
              <a:gd name="adj2" fmla="val 16229105"/>
            </a:avLst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g2ca33927b4b_0_120"/>
          <p:cNvSpPr txBox="1"/>
          <p:nvPr/>
        </p:nvSpPr>
        <p:spPr>
          <a:xfrm>
            <a:off x="3352800" y="2921000"/>
            <a:ext cx="6000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6%</a:t>
            </a:r>
            <a:endParaRPr sz="16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Google Shape;229;p2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28638" y="3159268"/>
            <a:ext cx="2501797" cy="2926079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p2"/>
          <p:cNvSpPr txBox="1"/>
          <p:nvPr/>
        </p:nvSpPr>
        <p:spPr>
          <a:xfrm>
            <a:off x="387850" y="315200"/>
            <a:ext cx="118041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Cómo construir un gráfico circular</a:t>
            </a:r>
            <a:endParaRPr sz="2000" b="1" i="0" u="none" strike="noStrike" cap="none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 tabla muestra los tipos de lesiones que ocurren durante un año en una escuela y sus porcentajes.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Construyamos un gráfico circular.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31" name="Google Shape;23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6125" y="1856725"/>
            <a:ext cx="5210925" cy="37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2"/>
          <p:cNvSpPr/>
          <p:nvPr/>
        </p:nvSpPr>
        <p:spPr>
          <a:xfrm>
            <a:off x="7811675" y="2153600"/>
            <a:ext cx="3430500" cy="945000"/>
          </a:xfrm>
          <a:prstGeom prst="wedgeRoundRectCallout">
            <a:avLst>
              <a:gd name="adj1" fmla="val -5839"/>
              <a:gd name="adj2" fmla="val 94828"/>
              <a:gd name="adj3" fmla="val 0"/>
            </a:avLst>
          </a:prstGeom>
          <a:solidFill>
            <a:schemeClr val="lt1"/>
          </a:solidFill>
          <a:ln w="9525" cap="flat" cmpd="sng">
            <a:solidFill>
              <a:srgbClr val="EF7D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Completa la tabla calculando los porcentajes.</a:t>
            </a:r>
            <a:endParaRPr sz="20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Google Shape;237;g2ca33927b4b_0_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6125" y="1856725"/>
            <a:ext cx="5210925" cy="3789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g2ca33927b4b_0_16"/>
          <p:cNvPicPr preferRelativeResize="0"/>
          <p:nvPr/>
        </p:nvPicPr>
        <p:blipFill rotWithShape="1">
          <a:blip r:embed="rId4">
            <a:alphaModFix/>
          </a:blip>
          <a:srcRect t="4698"/>
          <a:stretch/>
        </p:blipFill>
        <p:spPr>
          <a:xfrm>
            <a:off x="5967050" y="2403225"/>
            <a:ext cx="5659200" cy="1769225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g2ca33927b4b_0_16"/>
          <p:cNvSpPr txBox="1"/>
          <p:nvPr/>
        </p:nvSpPr>
        <p:spPr>
          <a:xfrm>
            <a:off x="387850" y="315200"/>
            <a:ext cx="118041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Cómo construir un gráfico circular</a:t>
            </a:r>
            <a:endParaRPr sz="2000" b="1" i="0" u="none" strike="noStrike" cap="none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 tabla muestra los tipos de lesiones que ocurren durante un año en una escuela y sus porcentajes.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Construyamos un gráfico circular.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Google Shape;244;g2ca33927b4b_0_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6125" y="1856725"/>
            <a:ext cx="5210925" cy="3789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g2ca33927b4b_0_24"/>
          <p:cNvPicPr preferRelativeResize="0"/>
          <p:nvPr/>
        </p:nvPicPr>
        <p:blipFill rotWithShape="1">
          <a:blip r:embed="rId4">
            <a:alphaModFix/>
          </a:blip>
          <a:srcRect t="4698"/>
          <a:stretch/>
        </p:blipFill>
        <p:spPr>
          <a:xfrm>
            <a:off x="5967050" y="2403225"/>
            <a:ext cx="5659200" cy="1769225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g2ca33927b4b_0_24"/>
          <p:cNvSpPr txBox="1"/>
          <p:nvPr/>
        </p:nvSpPr>
        <p:spPr>
          <a:xfrm>
            <a:off x="6154625" y="4191000"/>
            <a:ext cx="5471700" cy="9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Porcentaje de moretones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(75 : 250) ⋅ 100 = 30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g2ca33927b4b_0_24"/>
          <p:cNvSpPr txBox="1"/>
          <p:nvPr/>
        </p:nvSpPr>
        <p:spPr>
          <a:xfrm>
            <a:off x="4969494" y="3294388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30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g2ca33927b4b_0_24"/>
          <p:cNvSpPr txBox="1"/>
          <p:nvPr/>
        </p:nvSpPr>
        <p:spPr>
          <a:xfrm>
            <a:off x="387850" y="315200"/>
            <a:ext cx="118041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Cómo construir un gráfico circular</a:t>
            </a:r>
            <a:endParaRPr sz="2000" b="1" i="0" u="none" strike="noStrike" cap="none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 tabla muestra los tipos de lesiones que ocurren durante un año en una escuela y sus porcentajes.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Construyamos un gráfico circular.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" name="Google Shape;253;g2ca33927b4b_0_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6125" y="1856725"/>
            <a:ext cx="5210925" cy="3789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g2ca33927b4b_0_32"/>
          <p:cNvPicPr preferRelativeResize="0"/>
          <p:nvPr/>
        </p:nvPicPr>
        <p:blipFill rotWithShape="1">
          <a:blip r:embed="rId4">
            <a:alphaModFix/>
          </a:blip>
          <a:srcRect t="4698"/>
          <a:stretch/>
        </p:blipFill>
        <p:spPr>
          <a:xfrm>
            <a:off x="5967050" y="2403225"/>
            <a:ext cx="5659200" cy="1769225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g2ca33927b4b_0_32"/>
          <p:cNvSpPr txBox="1"/>
          <p:nvPr/>
        </p:nvSpPr>
        <p:spPr>
          <a:xfrm>
            <a:off x="6154625" y="4191000"/>
            <a:ext cx="5471700" cy="9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Porcentaje de rasguños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(60 : 250) ⋅ 100 = 24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g2ca33927b4b_0_32"/>
          <p:cNvSpPr txBox="1"/>
          <p:nvPr/>
        </p:nvSpPr>
        <p:spPr>
          <a:xfrm>
            <a:off x="4969494" y="3294388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30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g2ca33927b4b_0_32"/>
          <p:cNvSpPr txBox="1"/>
          <p:nvPr/>
        </p:nvSpPr>
        <p:spPr>
          <a:xfrm>
            <a:off x="4969494" y="3657325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24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g2ca33927b4b_0_32"/>
          <p:cNvSpPr txBox="1"/>
          <p:nvPr/>
        </p:nvSpPr>
        <p:spPr>
          <a:xfrm>
            <a:off x="387850" y="315200"/>
            <a:ext cx="118041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Cómo construir un gráfico circular</a:t>
            </a:r>
            <a:endParaRPr sz="2000" b="1" i="0" u="none" strike="noStrike" cap="none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 tabla muestra los tipos de lesiones que ocurren durante un año en una escuela y sus porcentajes.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Construyamos un gráfico circular.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" name="Google Shape;263;g2ca33927b4b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6125" y="1856725"/>
            <a:ext cx="5210925" cy="3789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2ca33927b4b_0_41"/>
          <p:cNvPicPr preferRelativeResize="0"/>
          <p:nvPr/>
        </p:nvPicPr>
        <p:blipFill rotWithShape="1">
          <a:blip r:embed="rId4">
            <a:alphaModFix/>
          </a:blip>
          <a:srcRect t="4698"/>
          <a:stretch/>
        </p:blipFill>
        <p:spPr>
          <a:xfrm>
            <a:off x="5967050" y="2403225"/>
            <a:ext cx="5659200" cy="1769225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g2ca33927b4b_0_41"/>
          <p:cNvSpPr txBox="1"/>
          <p:nvPr/>
        </p:nvSpPr>
        <p:spPr>
          <a:xfrm>
            <a:off x="6154625" y="4191000"/>
            <a:ext cx="5471700" cy="9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Porcentaje de torceduras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(45 : 250) ⋅ 100 = 18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g2ca33927b4b_0_41"/>
          <p:cNvSpPr txBox="1"/>
          <p:nvPr/>
        </p:nvSpPr>
        <p:spPr>
          <a:xfrm>
            <a:off x="4969494" y="3294388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30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g2ca33927b4b_0_41"/>
          <p:cNvSpPr txBox="1"/>
          <p:nvPr/>
        </p:nvSpPr>
        <p:spPr>
          <a:xfrm>
            <a:off x="4969494" y="3657325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24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g2ca33927b4b_0_41"/>
          <p:cNvSpPr txBox="1"/>
          <p:nvPr/>
        </p:nvSpPr>
        <p:spPr>
          <a:xfrm>
            <a:off x="4969494" y="4019544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18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g2ca33927b4b_0_41"/>
          <p:cNvSpPr txBox="1"/>
          <p:nvPr/>
        </p:nvSpPr>
        <p:spPr>
          <a:xfrm>
            <a:off x="387850" y="315200"/>
            <a:ext cx="118041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Cómo construir un gráfico circular</a:t>
            </a:r>
            <a:endParaRPr sz="2000" b="1" i="0" u="none" strike="noStrike" cap="none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 tabla muestra los tipos de lesiones que ocurren durante un año en una escuela y sus porcentajes.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Construyamos un gráfico circular.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" name="Google Shape;274;g2ca33927b4b_0_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6125" y="1856725"/>
            <a:ext cx="5210925" cy="3789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g2ca33927b4b_0_51"/>
          <p:cNvPicPr preferRelativeResize="0"/>
          <p:nvPr/>
        </p:nvPicPr>
        <p:blipFill rotWithShape="1">
          <a:blip r:embed="rId4">
            <a:alphaModFix/>
          </a:blip>
          <a:srcRect t="4698"/>
          <a:stretch/>
        </p:blipFill>
        <p:spPr>
          <a:xfrm>
            <a:off x="5967050" y="2403225"/>
            <a:ext cx="5659200" cy="1769225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Google Shape;276;g2ca33927b4b_0_51"/>
          <p:cNvSpPr txBox="1"/>
          <p:nvPr/>
        </p:nvSpPr>
        <p:spPr>
          <a:xfrm>
            <a:off x="6154625" y="4191000"/>
            <a:ext cx="5471700" cy="9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Porcentaje de esguinces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(25 : 250) ⋅ 100 = 10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g2ca33927b4b_0_51"/>
          <p:cNvSpPr txBox="1"/>
          <p:nvPr/>
        </p:nvSpPr>
        <p:spPr>
          <a:xfrm>
            <a:off x="4969494" y="3294388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30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g2ca33927b4b_0_51"/>
          <p:cNvSpPr txBox="1"/>
          <p:nvPr/>
        </p:nvSpPr>
        <p:spPr>
          <a:xfrm>
            <a:off x="4969494" y="3657325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24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g2ca33927b4b_0_51"/>
          <p:cNvSpPr txBox="1"/>
          <p:nvPr/>
        </p:nvSpPr>
        <p:spPr>
          <a:xfrm>
            <a:off x="4969494" y="4019544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18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g2ca33927b4b_0_51"/>
          <p:cNvSpPr txBox="1"/>
          <p:nvPr/>
        </p:nvSpPr>
        <p:spPr>
          <a:xfrm>
            <a:off x="4969494" y="4400544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g2ca33927b4b_0_51"/>
          <p:cNvSpPr txBox="1"/>
          <p:nvPr/>
        </p:nvSpPr>
        <p:spPr>
          <a:xfrm>
            <a:off x="387850" y="315200"/>
            <a:ext cx="118041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Cómo construir un gráfico circular</a:t>
            </a:r>
            <a:endParaRPr sz="2000" b="1" i="0" u="none" strike="noStrike" cap="none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 tabla muestra los tipos de lesiones que ocurren durante un año en una escuela y sus porcentajes.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Construyamos un gráfico circular.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" name="Google Shape;286;g2ca33927b4b_0_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6125" y="1856725"/>
            <a:ext cx="5210925" cy="3789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g2ca33927b4b_0_62"/>
          <p:cNvPicPr preferRelativeResize="0"/>
          <p:nvPr/>
        </p:nvPicPr>
        <p:blipFill rotWithShape="1">
          <a:blip r:embed="rId4">
            <a:alphaModFix/>
          </a:blip>
          <a:srcRect t="4698"/>
          <a:stretch/>
        </p:blipFill>
        <p:spPr>
          <a:xfrm>
            <a:off x="5967050" y="2403225"/>
            <a:ext cx="5659200" cy="1769225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g2ca33927b4b_0_62"/>
          <p:cNvSpPr txBox="1"/>
          <p:nvPr/>
        </p:nvSpPr>
        <p:spPr>
          <a:xfrm>
            <a:off x="6154625" y="4191000"/>
            <a:ext cx="5471700" cy="9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Porcentaje de Otros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(15 : 250) ⋅ 100 = 6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g2ca33927b4b_0_62"/>
          <p:cNvSpPr txBox="1"/>
          <p:nvPr/>
        </p:nvSpPr>
        <p:spPr>
          <a:xfrm>
            <a:off x="4969494" y="3294388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30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g2ca33927b4b_0_62"/>
          <p:cNvSpPr txBox="1"/>
          <p:nvPr/>
        </p:nvSpPr>
        <p:spPr>
          <a:xfrm>
            <a:off x="4969494" y="3657325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24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g2ca33927b4b_0_62"/>
          <p:cNvSpPr txBox="1"/>
          <p:nvPr/>
        </p:nvSpPr>
        <p:spPr>
          <a:xfrm>
            <a:off x="4969494" y="4019544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18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g2ca33927b4b_0_62"/>
          <p:cNvSpPr txBox="1"/>
          <p:nvPr/>
        </p:nvSpPr>
        <p:spPr>
          <a:xfrm>
            <a:off x="4969494" y="4400544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g2ca33927b4b_0_62"/>
          <p:cNvSpPr txBox="1"/>
          <p:nvPr/>
        </p:nvSpPr>
        <p:spPr>
          <a:xfrm>
            <a:off x="5103472" y="4724125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g2ca33927b4b_0_62"/>
          <p:cNvSpPr txBox="1"/>
          <p:nvPr/>
        </p:nvSpPr>
        <p:spPr>
          <a:xfrm>
            <a:off x="387850" y="315200"/>
            <a:ext cx="118041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Cómo construir un gráfico circular</a:t>
            </a:r>
            <a:endParaRPr sz="2000" b="1" i="0" u="none" strike="noStrike" cap="none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 tabla muestra los tipos de lesiones que ocurren durante un año en una escuela y sus porcentajes.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Construyamos un gráfico circular.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9" name="Google Shape;299;g2ca33927b4b_0_74"/>
          <p:cNvPicPr preferRelativeResize="0"/>
          <p:nvPr/>
        </p:nvPicPr>
        <p:blipFill rotWithShape="1">
          <a:blip r:embed="rId3">
            <a:alphaModFix/>
          </a:blip>
          <a:srcRect l="3446" t="4589" r="2391"/>
          <a:stretch/>
        </p:blipFill>
        <p:spPr>
          <a:xfrm>
            <a:off x="849900" y="927225"/>
            <a:ext cx="7782126" cy="5115575"/>
          </a:xfrm>
          <a:prstGeom prst="rect">
            <a:avLst/>
          </a:prstGeom>
          <a:noFill/>
          <a:ln>
            <a:noFill/>
          </a:ln>
        </p:spPr>
      </p:pic>
      <p:sp>
        <p:nvSpPr>
          <p:cNvPr id="300" name="Google Shape;300;g2ca33927b4b_0_74"/>
          <p:cNvSpPr txBox="1"/>
          <p:nvPr/>
        </p:nvSpPr>
        <p:spPr>
          <a:xfrm>
            <a:off x="317505" y="156450"/>
            <a:ext cx="11067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Cómo construir un gráfico circular</a:t>
            </a:r>
            <a:endParaRPr sz="2000" b="1" i="0" u="none" strike="noStrike" cap="none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9144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unito"/>
              <a:buAutoNum type="arabicParenR"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Elige un color para cada categoría en la leyenda.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1" name="Google Shape;301;g2ca33927b4b_0_74"/>
          <p:cNvSpPr/>
          <p:nvPr/>
        </p:nvSpPr>
        <p:spPr>
          <a:xfrm>
            <a:off x="6771652" y="2658200"/>
            <a:ext cx="329100" cy="3093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g2ca33927b4b_0_74"/>
          <p:cNvSpPr/>
          <p:nvPr/>
        </p:nvSpPr>
        <p:spPr>
          <a:xfrm>
            <a:off x="6771652" y="3153679"/>
            <a:ext cx="329100" cy="3093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g2ca33927b4b_0_74"/>
          <p:cNvSpPr/>
          <p:nvPr/>
        </p:nvSpPr>
        <p:spPr>
          <a:xfrm>
            <a:off x="6771652" y="3648800"/>
            <a:ext cx="329100" cy="3093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g2ca33927b4b_0_74"/>
          <p:cNvSpPr/>
          <p:nvPr/>
        </p:nvSpPr>
        <p:spPr>
          <a:xfrm>
            <a:off x="6771652" y="4144279"/>
            <a:ext cx="329100" cy="309300"/>
          </a:xfrm>
          <a:prstGeom prst="rect">
            <a:avLst/>
          </a:prstGeom>
          <a:solidFill>
            <a:srgbClr val="4A86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g2ca33927b4b_0_74"/>
          <p:cNvSpPr/>
          <p:nvPr/>
        </p:nvSpPr>
        <p:spPr>
          <a:xfrm>
            <a:off x="6771652" y="4639400"/>
            <a:ext cx="329100" cy="309300"/>
          </a:xfrm>
          <a:prstGeom prst="rect">
            <a:avLst/>
          </a:prstGeom>
          <a:solidFill>
            <a:srgbClr val="9900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g2ca33927b4b_0_74"/>
          <p:cNvSpPr/>
          <p:nvPr/>
        </p:nvSpPr>
        <p:spPr>
          <a:xfrm>
            <a:off x="6771652" y="5134879"/>
            <a:ext cx="329100" cy="309300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410</Words>
  <Application>Microsoft Office PowerPoint</Application>
  <PresentationFormat>Panorámica</PresentationFormat>
  <Paragraphs>87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Nunito</vt:lpstr>
      <vt:lpstr>Nunito SemiBold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Macarena Ovalle Larrain</cp:lastModifiedBy>
  <cp:revision>1</cp:revision>
  <dcterms:created xsi:type="dcterms:W3CDTF">2023-09-12T20:21:07Z</dcterms:created>
  <dcterms:modified xsi:type="dcterms:W3CDTF">2024-04-30T18:37:10Z</dcterms:modified>
</cp:coreProperties>
</file>