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Nunito" pitchFamily="2" charset="0"/>
      <p:regular r:id="rId8"/>
      <p:bold r:id="rId9"/>
      <p:italic r:id="rId10"/>
      <p:boldItalic r:id="rId11"/>
    </p:embeddedFont>
    <p:embeddedFont>
      <p:font typeface="Nunito SemiBold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lu6BIN9eG/8/ymJfwTAOKosdw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C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5" name="Google Shape;2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938509"/>
            <a:ext cx="12192000" cy="391949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"/>
          <p:cNvSpPr txBox="1">
            <a:spLocks noGrp="1"/>
          </p:cNvSpPr>
          <p:nvPr>
            <p:ph type="subTitle" idx="1"/>
          </p:nvPr>
        </p:nvSpPr>
        <p:spPr>
          <a:xfrm>
            <a:off x="1417320" y="1699759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lang="es-CL" sz="9600" b="1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417320" y="3200400"/>
            <a:ext cx="9144000" cy="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ct val="108108"/>
              <a:buFont typeface="Arial"/>
              <a:buNone/>
            </a:pPr>
            <a:r>
              <a:rPr lang="es-CL" sz="4000" b="0" i="0" u="none" strike="noStrike" cap="none">
                <a:solidFill>
                  <a:srgbClr val="EF7D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Resolver problemas de porcentaje con apoyo de diagramas</a:t>
            </a:r>
            <a:endParaRPr sz="1400" b="0" i="0" u="none" strike="noStrike" cap="none">
              <a:solidFill>
                <a:srgbClr val="EF7D00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1667510" y="4453324"/>
            <a:ext cx="9570600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6° básico. Unidad 4. </a:t>
            </a:r>
            <a:endParaRPr sz="2000" b="0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Capítulo 15: Porcentajes.</a:t>
            </a:r>
            <a:endParaRPr sz="2000" b="0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Presentar resolución de problemas 3 y 6.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Página 119.  </a:t>
            </a:r>
            <a:endParaRPr sz="2000" b="0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7021" y="3718560"/>
            <a:ext cx="2501797" cy="292607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"/>
          <p:cNvSpPr/>
          <p:nvPr/>
        </p:nvSpPr>
        <p:spPr>
          <a:xfrm>
            <a:off x="5686425" y="2267436"/>
            <a:ext cx="4341495" cy="1390164"/>
          </a:xfrm>
          <a:prstGeom prst="wedgeRoundRectCallout">
            <a:avLst>
              <a:gd name="adj1" fmla="val -1096"/>
              <a:gd name="adj2" fmla="val 118410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rgbClr val="EF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Para entender el problema hacemos diagramas. </a:t>
            </a:r>
            <a:endParaRPr sz="24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1" name="Google Shape;231;p2"/>
          <p:cNvSpPr txBox="1"/>
          <p:nvPr/>
        </p:nvSpPr>
        <p:spPr>
          <a:xfrm>
            <a:off x="517936" y="419949"/>
            <a:ext cx="1167406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3.   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pantalón café vale $8 800 y tiene un 50% de descuento, 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mientras que el pantalón azul, que vale  $6 000, tiene un 25% de descuento. 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CL" sz="20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¿Por cuál pantalón se pagaría menos? </a:t>
            </a:r>
            <a:endParaRPr sz="12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5BD89A-5F23-4A62-D2D7-62BDDA720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530" y="2263282"/>
            <a:ext cx="3614900" cy="2788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oogle Shape;237;p3"/>
          <p:cNvGrpSpPr/>
          <p:nvPr/>
        </p:nvGrpSpPr>
        <p:grpSpPr>
          <a:xfrm>
            <a:off x="2191043" y="2373233"/>
            <a:ext cx="3791858" cy="507236"/>
            <a:chOff x="1590040" y="2279075"/>
            <a:chExt cx="1036320" cy="457200"/>
          </a:xfrm>
        </p:grpSpPr>
        <p:sp>
          <p:nvSpPr>
            <p:cNvPr id="238" name="Google Shape;238;p3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F4B081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50%</a:t>
              </a:r>
              <a:endParaRPr/>
            </a:p>
          </p:txBody>
        </p:sp>
      </p:grpSp>
      <p:grpSp>
        <p:nvGrpSpPr>
          <p:cNvPr id="240" name="Google Shape;240;p3"/>
          <p:cNvGrpSpPr/>
          <p:nvPr/>
        </p:nvGrpSpPr>
        <p:grpSpPr>
          <a:xfrm>
            <a:off x="2184145" y="1756454"/>
            <a:ext cx="3808916" cy="678551"/>
            <a:chOff x="1384045" y="1797094"/>
            <a:chExt cx="3808916" cy="678551"/>
          </a:xfrm>
        </p:grpSpPr>
        <p:sp>
          <p:nvSpPr>
            <p:cNvPr id="241" name="Google Shape;241;p3"/>
            <p:cNvSpPr txBox="1"/>
            <p:nvPr/>
          </p:nvSpPr>
          <p:spPr>
            <a:xfrm>
              <a:off x="2572385" y="1797094"/>
              <a:ext cx="1493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$8 800</a:t>
              </a: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 rot="5400000">
              <a:off x="3114331" y="397015"/>
              <a:ext cx="348343" cy="3808916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3" name="Google Shape;243;p3"/>
          <p:cNvGrpSpPr/>
          <p:nvPr/>
        </p:nvGrpSpPr>
        <p:grpSpPr>
          <a:xfrm>
            <a:off x="2204279" y="3777181"/>
            <a:ext cx="2950467" cy="630130"/>
            <a:chOff x="1378779" y="4069281"/>
            <a:chExt cx="2950467" cy="630130"/>
          </a:xfrm>
        </p:grpSpPr>
        <p:sp>
          <p:nvSpPr>
            <p:cNvPr id="244" name="Google Shape;244;p3"/>
            <p:cNvSpPr txBox="1"/>
            <p:nvPr/>
          </p:nvSpPr>
          <p:spPr>
            <a:xfrm>
              <a:off x="2149997" y="4069281"/>
              <a:ext cx="1493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$6 000</a:t>
              </a: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 rot="5400000">
              <a:off x="2723614" y="3093779"/>
              <a:ext cx="260797" cy="2950467"/>
            </a:xfrm>
            <a:prstGeom prst="leftBracket">
              <a:avLst>
                <a:gd name="adj" fmla="val 564257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6" name="Google Shape;246;p3"/>
          <p:cNvGrpSpPr/>
          <p:nvPr/>
        </p:nvGrpSpPr>
        <p:grpSpPr>
          <a:xfrm>
            <a:off x="2212156" y="4425614"/>
            <a:ext cx="2942591" cy="507236"/>
            <a:chOff x="1386656" y="4717714"/>
            <a:chExt cx="2942591" cy="507236"/>
          </a:xfrm>
        </p:grpSpPr>
        <p:sp>
          <p:nvSpPr>
            <p:cNvPr id="247" name="Google Shape;247;p3"/>
            <p:cNvSpPr/>
            <p:nvPr/>
          </p:nvSpPr>
          <p:spPr>
            <a:xfrm>
              <a:off x="1386656" y="4717714"/>
              <a:ext cx="739585" cy="507236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2116081" y="4717714"/>
              <a:ext cx="739585" cy="507236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2850077" y="4717714"/>
              <a:ext cx="739585" cy="507236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3589662" y="4717714"/>
              <a:ext cx="739585" cy="507236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25%</a:t>
              </a:r>
              <a:endParaRPr/>
            </a:p>
          </p:txBody>
        </p:sp>
      </p:grpSp>
      <p:sp>
        <p:nvSpPr>
          <p:cNvPr id="251" name="Google Shape;251;p3"/>
          <p:cNvSpPr txBox="1"/>
          <p:nvPr/>
        </p:nvSpPr>
        <p:spPr>
          <a:xfrm>
            <a:off x="6351201" y="1855828"/>
            <a:ext cx="2795811" cy="40011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1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2" name="Google Shape;252;p3"/>
          <p:cNvSpPr txBox="1"/>
          <p:nvPr/>
        </p:nvSpPr>
        <p:spPr>
          <a:xfrm>
            <a:off x="6351201" y="2343885"/>
            <a:ext cx="1863264" cy="40011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3" name="Google Shape;253;p3"/>
          <p:cNvSpPr txBox="1"/>
          <p:nvPr/>
        </p:nvSpPr>
        <p:spPr>
          <a:xfrm>
            <a:off x="7399991" y="2343885"/>
            <a:ext cx="1371620" cy="4001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4" name="Google Shape;254;p3"/>
          <p:cNvSpPr txBox="1"/>
          <p:nvPr/>
        </p:nvSpPr>
        <p:spPr>
          <a:xfrm>
            <a:off x="5509178" y="3696124"/>
            <a:ext cx="2795811" cy="40011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21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5" name="Google Shape;255;p3"/>
          <p:cNvSpPr txBox="1"/>
          <p:nvPr/>
        </p:nvSpPr>
        <p:spPr>
          <a:xfrm>
            <a:off x="5509178" y="4199926"/>
            <a:ext cx="2005227" cy="40011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6" name="Google Shape;256;p3"/>
          <p:cNvSpPr txBox="1"/>
          <p:nvPr/>
        </p:nvSpPr>
        <p:spPr>
          <a:xfrm>
            <a:off x="6617680" y="4196899"/>
            <a:ext cx="1493521" cy="39866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4489" t="-6059" b="-2726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7" name="Google Shape;257;p3"/>
          <p:cNvSpPr txBox="1"/>
          <p:nvPr/>
        </p:nvSpPr>
        <p:spPr>
          <a:xfrm>
            <a:off x="5526846" y="4624839"/>
            <a:ext cx="2005227" cy="40011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8" name="Google Shape;258;p3"/>
          <p:cNvSpPr txBox="1"/>
          <p:nvPr/>
        </p:nvSpPr>
        <p:spPr>
          <a:xfrm>
            <a:off x="7180469" y="4610491"/>
            <a:ext cx="1328532" cy="414458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259" name="Google Shape;259;p3"/>
          <p:cNvGrpSpPr/>
          <p:nvPr/>
        </p:nvGrpSpPr>
        <p:grpSpPr>
          <a:xfrm>
            <a:off x="2217880" y="2899386"/>
            <a:ext cx="1869092" cy="751750"/>
            <a:chOff x="1417780" y="2940026"/>
            <a:chExt cx="1869092" cy="751750"/>
          </a:xfrm>
        </p:grpSpPr>
        <p:sp>
          <p:nvSpPr>
            <p:cNvPr id="260" name="Google Shape;260;p3"/>
            <p:cNvSpPr txBox="1"/>
            <p:nvPr/>
          </p:nvSpPr>
          <p:spPr>
            <a:xfrm>
              <a:off x="1605566" y="3168556"/>
              <a:ext cx="14935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800" b="1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?</a:t>
              </a: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 </a:t>
              </a: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 rot="5400000" flipH="1">
              <a:off x="2227711" y="2130095"/>
              <a:ext cx="249230" cy="1869092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2" name="Google Shape;262;p3"/>
          <p:cNvGrpSpPr/>
          <p:nvPr/>
        </p:nvGrpSpPr>
        <p:grpSpPr>
          <a:xfrm>
            <a:off x="2221260" y="4946550"/>
            <a:ext cx="2193901" cy="896143"/>
            <a:chOff x="1395760" y="5238650"/>
            <a:chExt cx="2193901" cy="896143"/>
          </a:xfrm>
        </p:grpSpPr>
        <p:sp>
          <p:nvSpPr>
            <p:cNvPr id="263" name="Google Shape;263;p3"/>
            <p:cNvSpPr txBox="1"/>
            <p:nvPr/>
          </p:nvSpPr>
          <p:spPr>
            <a:xfrm>
              <a:off x="1910649" y="5611573"/>
              <a:ext cx="14935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800" b="1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?</a:t>
              </a: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 </a:t>
              </a: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 rot="5400000" flipH="1">
              <a:off x="2330562" y="4303848"/>
              <a:ext cx="324297" cy="2193901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5" name="Google Shape;265;p3"/>
          <p:cNvSpPr txBox="1"/>
          <p:nvPr/>
        </p:nvSpPr>
        <p:spPr>
          <a:xfrm>
            <a:off x="6351201" y="2808136"/>
            <a:ext cx="553706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precio final del pantalón café es $4 400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000" b="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6" name="Google Shape;266;p3"/>
          <p:cNvSpPr txBox="1"/>
          <p:nvPr/>
        </p:nvSpPr>
        <p:spPr>
          <a:xfrm>
            <a:off x="5569785" y="5184258"/>
            <a:ext cx="553706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precio final del pantalón azul es $4 500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000" b="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7" name="Google Shape;267;p3"/>
          <p:cNvSpPr txBox="1"/>
          <p:nvPr/>
        </p:nvSpPr>
        <p:spPr>
          <a:xfrm>
            <a:off x="2818061" y="6046865"/>
            <a:ext cx="6350000" cy="4001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Respuesta: 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 pagaría menos por el pantalón café.</a:t>
            </a:r>
            <a:endParaRPr sz="2000" b="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68" name="Google Shape;268;p3"/>
          <p:cNvPicPr preferRelativeResize="0"/>
          <p:nvPr/>
        </p:nvPicPr>
        <p:blipFill rotWithShape="1">
          <a:blip r:embed="rId11">
            <a:alphaModFix/>
          </a:blip>
          <a:srcRect r="47249"/>
          <a:stretch/>
        </p:blipFill>
        <p:spPr>
          <a:xfrm>
            <a:off x="1059764" y="1941120"/>
            <a:ext cx="874366" cy="142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"/>
          <p:cNvPicPr preferRelativeResize="0"/>
          <p:nvPr/>
        </p:nvPicPr>
        <p:blipFill rotWithShape="1">
          <a:blip r:embed="rId11">
            <a:alphaModFix/>
          </a:blip>
          <a:srcRect l="55382"/>
          <a:stretch/>
        </p:blipFill>
        <p:spPr>
          <a:xfrm>
            <a:off x="1181099" y="3964044"/>
            <a:ext cx="739585" cy="14289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0" name="Google Shape;270;p3"/>
          <p:cNvGrpSpPr/>
          <p:nvPr/>
        </p:nvGrpSpPr>
        <p:grpSpPr>
          <a:xfrm>
            <a:off x="4081172" y="4922417"/>
            <a:ext cx="1493520" cy="689392"/>
            <a:chOff x="3255672" y="5214517"/>
            <a:chExt cx="1493520" cy="689392"/>
          </a:xfrm>
        </p:grpSpPr>
        <p:sp>
          <p:nvSpPr>
            <p:cNvPr id="271" name="Google Shape;271;p3"/>
            <p:cNvSpPr/>
            <p:nvPr/>
          </p:nvSpPr>
          <p:spPr>
            <a:xfrm rot="5400000" flipH="1">
              <a:off x="3827426" y="4972954"/>
              <a:ext cx="244508" cy="727634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3"/>
            <p:cNvSpPr txBox="1"/>
            <p:nvPr/>
          </p:nvSpPr>
          <p:spPr>
            <a:xfrm>
              <a:off x="3255672" y="5534577"/>
              <a:ext cx="1493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$1 500</a:t>
              </a:r>
              <a:endParaRPr/>
            </a:p>
          </p:txBody>
        </p:sp>
      </p:grpSp>
      <p:sp>
        <p:nvSpPr>
          <p:cNvPr id="273" name="Google Shape;273;p3"/>
          <p:cNvSpPr txBox="1"/>
          <p:nvPr/>
        </p:nvSpPr>
        <p:spPr>
          <a:xfrm>
            <a:off x="514169" y="228883"/>
            <a:ext cx="1167406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3.    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pantalón café vale $8 800 y tiene un 50% de descuento, 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mientras que el pantalón azul, que vale  $6 000, tiene un 25% de descuento. 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CL" sz="20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¿Por cuál pantalón se pagaría menos? </a:t>
            </a: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930" y="3450392"/>
            <a:ext cx="2501797" cy="2926079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4"/>
          <p:cNvSpPr/>
          <p:nvPr/>
        </p:nvSpPr>
        <p:spPr>
          <a:xfrm>
            <a:off x="1038225" y="2755310"/>
            <a:ext cx="7947705" cy="1390164"/>
          </a:xfrm>
          <a:prstGeom prst="wedgeRoundRectCallout">
            <a:avLst>
              <a:gd name="adj1" fmla="val 55695"/>
              <a:gd name="adj2" fmla="val 75290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rgbClr val="EF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¿Hay que calcular el 20% de 180?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¿Y si usamos diagramas para comprender el problema?</a:t>
            </a:r>
            <a:endParaRPr sz="24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0" name="Google Shape;280;p4"/>
          <p:cNvSpPr txBox="1"/>
          <p:nvPr/>
        </p:nvSpPr>
        <p:spPr>
          <a:xfrm>
            <a:off x="645766" y="480458"/>
            <a:ext cx="10842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6.  </a:t>
            </a:r>
            <a:r>
              <a:rPr lang="es-CL" sz="24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 un concierto asistieron 180 personas. </a:t>
            </a:r>
            <a:endParaRPr dirty="0"/>
          </a:p>
          <a:p>
            <a:pPr marL="450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¿Cuál es la capacidad del recinto, si los asistentes representan el 20% de su capacidad?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"/>
          <p:cNvSpPr/>
          <p:nvPr/>
        </p:nvSpPr>
        <p:spPr>
          <a:xfrm>
            <a:off x="933743" y="2667437"/>
            <a:ext cx="1484337" cy="507236"/>
          </a:xfrm>
          <a:prstGeom prst="rect">
            <a:avLst/>
          </a:prstGeom>
          <a:solidFill>
            <a:srgbClr val="E1EFD8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20%</a:t>
            </a:r>
            <a:endParaRPr/>
          </a:p>
        </p:txBody>
      </p:sp>
      <p:grpSp>
        <p:nvGrpSpPr>
          <p:cNvPr id="286" name="Google Shape;286;p5"/>
          <p:cNvGrpSpPr/>
          <p:nvPr/>
        </p:nvGrpSpPr>
        <p:grpSpPr>
          <a:xfrm>
            <a:off x="727846" y="2013374"/>
            <a:ext cx="1936770" cy="652188"/>
            <a:chOff x="811904" y="1823456"/>
            <a:chExt cx="5016052" cy="652188"/>
          </a:xfrm>
        </p:grpSpPr>
        <p:sp>
          <p:nvSpPr>
            <p:cNvPr id="287" name="Google Shape;287;p5"/>
            <p:cNvSpPr txBox="1"/>
            <p:nvPr/>
          </p:nvSpPr>
          <p:spPr>
            <a:xfrm>
              <a:off x="811904" y="1823456"/>
              <a:ext cx="5016052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180</a:t>
              </a: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 rot="5400000">
              <a:off x="3173564" y="468209"/>
              <a:ext cx="217911" cy="3796960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9" name="Google Shape;289;p5"/>
          <p:cNvSpPr txBox="1"/>
          <p:nvPr/>
        </p:nvSpPr>
        <p:spPr>
          <a:xfrm>
            <a:off x="637092" y="4733835"/>
            <a:ext cx="2795811" cy="40011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90" name="Google Shape;290;p5"/>
          <p:cNvSpPr txBox="1"/>
          <p:nvPr/>
        </p:nvSpPr>
        <p:spPr>
          <a:xfrm>
            <a:off x="2331480" y="4733835"/>
            <a:ext cx="2795811" cy="40011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12306" b="-2461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291" name="Google Shape;291;p5"/>
          <p:cNvGrpSpPr/>
          <p:nvPr/>
        </p:nvGrpSpPr>
        <p:grpSpPr>
          <a:xfrm>
            <a:off x="960578" y="3182956"/>
            <a:ext cx="7349034" cy="1244540"/>
            <a:chOff x="1417779" y="2940025"/>
            <a:chExt cx="1869092" cy="1244540"/>
          </a:xfrm>
        </p:grpSpPr>
        <p:sp>
          <p:nvSpPr>
            <p:cNvPr id="292" name="Google Shape;292;p5"/>
            <p:cNvSpPr txBox="1"/>
            <p:nvPr/>
          </p:nvSpPr>
          <p:spPr>
            <a:xfrm>
              <a:off x="1731455" y="3384346"/>
              <a:ext cx="1182022" cy="8002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Capacidad del recinto: </a:t>
              </a:r>
              <a:r>
                <a:rPr lang="es-CL" sz="2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?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(100%) </a:t>
              </a: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 rot="5400000" flipH="1">
              <a:off x="2153219" y="2204586"/>
              <a:ext cx="398213" cy="1869092"/>
            </a:xfrm>
            <a:prstGeom prst="leftBracket">
              <a:avLst>
                <a:gd name="adj" fmla="val 1474348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4" name="Google Shape;294;p5"/>
          <p:cNvSpPr/>
          <p:nvPr/>
        </p:nvSpPr>
        <p:spPr>
          <a:xfrm>
            <a:off x="2414818" y="2668512"/>
            <a:ext cx="1484337" cy="507236"/>
          </a:xfrm>
          <a:prstGeom prst="rect">
            <a:avLst/>
          </a:prstGeom>
          <a:solidFill>
            <a:srgbClr val="E1EFD8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5"/>
          <p:cNvSpPr/>
          <p:nvPr/>
        </p:nvSpPr>
        <p:spPr>
          <a:xfrm>
            <a:off x="3895893" y="2669659"/>
            <a:ext cx="1484337" cy="507236"/>
          </a:xfrm>
          <a:prstGeom prst="rect">
            <a:avLst/>
          </a:prstGeom>
          <a:solidFill>
            <a:srgbClr val="E1EFD8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5"/>
          <p:cNvSpPr/>
          <p:nvPr/>
        </p:nvSpPr>
        <p:spPr>
          <a:xfrm>
            <a:off x="5357136" y="2667437"/>
            <a:ext cx="1484337" cy="507236"/>
          </a:xfrm>
          <a:prstGeom prst="rect">
            <a:avLst/>
          </a:prstGeom>
          <a:solidFill>
            <a:srgbClr val="E1EFD8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5"/>
          <p:cNvSpPr/>
          <p:nvPr/>
        </p:nvSpPr>
        <p:spPr>
          <a:xfrm>
            <a:off x="6825277" y="2665561"/>
            <a:ext cx="1484337" cy="507236"/>
          </a:xfrm>
          <a:prstGeom prst="rect">
            <a:avLst/>
          </a:prstGeom>
          <a:solidFill>
            <a:srgbClr val="E1EFD8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5"/>
          <p:cNvSpPr txBox="1"/>
          <p:nvPr/>
        </p:nvSpPr>
        <p:spPr>
          <a:xfrm>
            <a:off x="4517691" y="5528960"/>
            <a:ext cx="734903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Respuesta:  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recinto tiene una capacidad para 900 personas. </a:t>
            </a:r>
            <a:endParaRPr sz="2000" b="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9" name="Google Shape;299;p5"/>
          <p:cNvSpPr txBox="1"/>
          <p:nvPr/>
        </p:nvSpPr>
        <p:spPr>
          <a:xfrm>
            <a:off x="1492219" y="5145730"/>
            <a:ext cx="2795811" cy="4001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-6059" b="-2726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00" name="Google Shape;300;p5"/>
          <p:cNvSpPr txBox="1"/>
          <p:nvPr/>
        </p:nvSpPr>
        <p:spPr>
          <a:xfrm>
            <a:off x="645766" y="480458"/>
            <a:ext cx="10842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6.  </a:t>
            </a:r>
            <a:r>
              <a:rPr lang="es-CL" sz="24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 un concierto asistieron 180 personas. </a:t>
            </a:r>
            <a:endParaRPr dirty="0"/>
          </a:p>
          <a:p>
            <a:pPr marL="450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¿Cuál es la capacidad del recinto, si los asistentes representan el 20% de su capacidad?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Panorámica</PresentationFormat>
  <Paragraphs>48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Nunito</vt:lpstr>
      <vt:lpstr>Nunito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2024-04-30T18:23:39Z</dcterms:modified>
</cp:coreProperties>
</file>