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Nunito SemiBold"/>
      <p:regular r:id="rId15"/>
      <p:bold r:id="rId16"/>
      <p:italic r:id="rId17"/>
      <p:boldItalic r:id="rId18"/>
    </p:embeddedFon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kIkh8uKVmiam+52Z3n3YhXQNL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Nunito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NunitoSemiBold-italic.fntdata"/><Relationship Id="rId16" Type="http://schemas.openxmlformats.org/officeDocument/2006/relationships/font" Target="fonts/NunitoSemiBold-bold.fntdata"/><Relationship Id="rId19" Type="http://schemas.openxmlformats.org/officeDocument/2006/relationships/font" Target="fonts/Nunito-regular.fntdata"/><Relationship Id="rId18" Type="http://schemas.openxmlformats.org/officeDocument/2006/relationships/font" Target="fonts/Nunito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40c17fe1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640c17fe1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19" name="Google Shape;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>
  <p:cSld name="3_Título y objeto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3" name="Google Shape;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8" name="Google Shape;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3" name="Google Shape;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9" name="Google Shape;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6" name="Google Shape;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92" name="Google Shape;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9" name="Google Shape;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7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5" name="Google Shape;1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8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3" name="Google Shape;1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2" name="Google Shape;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3" name="Google Shape;1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9" name="Google Shape;1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5" name="Google Shape;1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9" name="Google Shape;1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3" name="Google Shape;1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6" name="Google Shape;1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9" name="Google Shape;1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4" name="Google Shape;154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55" name="Google Shape;1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0" name="Google Shape;160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1" name="Google Shape;161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6" name="Google Shape;166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7" name="Google Shape;16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2" name="Google Shape;172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3" name="Google Shape;17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9" name="Google Shape;1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5" name="Google Shape;18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1" name="Google Shape;19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7" name="Google Shape;19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8" name="Google Shape;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3" name="Google Shape;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Relationship Id="rId7" Type="http://schemas.openxmlformats.org/officeDocument/2006/relationships/image" Target="../media/image49.png"/><Relationship Id="rId8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41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Relationship Id="rId10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48.png"/><Relationship Id="rId5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/>
          <p:nvPr/>
        </p:nvSpPr>
        <p:spPr>
          <a:xfrm>
            <a:off x="1524000" y="3116900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s-ES" sz="5400" u="none" cap="none" strike="noStrik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Fracciones y números mixtos</a:t>
            </a:r>
            <a:endParaRPr b="0" i="0" sz="1400" u="none" cap="none" strike="noStrike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ct val="385714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5" name="Google Shape;215;p1"/>
          <p:cNvSpPr txBox="1"/>
          <p:nvPr/>
        </p:nvSpPr>
        <p:spPr>
          <a:xfrm>
            <a:off x="1524000" y="4311066"/>
            <a:ext cx="9144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6° Básico. Unidad 3. </a:t>
            </a:r>
            <a:endParaRPr b="0" i="0" sz="20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Capítulo 11: Fracciones y números mixtos.</a:t>
            </a:r>
            <a:endParaRPr b="0" i="0" sz="20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Apoyar respuestas de la actividad 1.</a:t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Páginas 10 y 11.</a:t>
            </a:r>
            <a:endParaRPr b="0" i="0" sz="20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1524000" y="17067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Font typeface="Arial"/>
              <a:buNone/>
            </a:pPr>
            <a:r>
              <a:rPr b="1" i="0" lang="es-ES" sz="96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i="0" sz="24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971" y="1457802"/>
            <a:ext cx="4009177" cy="2245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99" name="Google Shape;29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4095" y="1625305"/>
            <a:ext cx="2589181" cy="273264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513252" y="3008881"/>
            <a:ext cx="2573876" cy="8347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6565" l="-2366" r="0" t="-4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4511040" y="4524136"/>
            <a:ext cx="2733040" cy="5269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343" l="-22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7121055" y="4382495"/>
            <a:ext cx="2733040" cy="5269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624" l="-22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7040880" y="594360"/>
            <a:ext cx="4490720" cy="1018602"/>
          </a:xfrm>
          <a:prstGeom prst="wedgeRoundRectCallout">
            <a:avLst>
              <a:gd fmla="val -2900" name="adj1"/>
              <a:gd fmla="val 122710" name="adj2"/>
              <a:gd fmla="val 16667" name="adj3"/>
            </a:avLst>
          </a:prstGeom>
          <a:blipFill rotWithShape="1">
            <a:blip r:embed="rId8">
              <a:alphaModFix/>
            </a:blip>
            <a:stretch>
              <a:fillRect b="0" l="-133" r="0" t="0"/>
            </a:stretch>
          </a:blipFill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31"/>
          <p:cNvCxnSpPr/>
          <p:nvPr/>
        </p:nvCxnSpPr>
        <p:spPr>
          <a:xfrm>
            <a:off x="3104052" y="3255826"/>
            <a:ext cx="582296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5" name="Google Shape;305;p31"/>
          <p:cNvCxnSpPr/>
          <p:nvPr/>
        </p:nvCxnSpPr>
        <p:spPr>
          <a:xfrm rot="10800000">
            <a:off x="5775032" y="3782993"/>
            <a:ext cx="6008" cy="66109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6" name="Google Shape;306;p31"/>
          <p:cNvCxnSpPr/>
          <p:nvPr/>
        </p:nvCxnSpPr>
        <p:spPr>
          <a:xfrm rot="10800000">
            <a:off x="7426960" y="3616960"/>
            <a:ext cx="451192" cy="66090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40c17fe1e_0_18"/>
          <p:cNvSpPr txBox="1"/>
          <p:nvPr/>
        </p:nvSpPr>
        <p:spPr>
          <a:xfrm>
            <a:off x="822960" y="304800"/>
            <a:ext cx="1054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2400"/>
              <a:buFont typeface="Nunito"/>
              <a:buAutoNum type="arabicPeriod"/>
            </a:pPr>
            <a:r>
              <a:rPr b="0" i="0" lang="es-E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Carlos tiene que hacer un pedido de 2 500 g de almendras.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Tiene 3 tipos de envases.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¿Qué combinaciones puede hacer? Utiliza el recortable 1.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o&#10;&#10;Descripción generada automáticamente" id="222" name="Google Shape;222;g2640c17fe1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58712">
            <a:off x="9173213" y="3446073"/>
            <a:ext cx="2596212" cy="251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640c17fe1e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900" y="1925736"/>
            <a:ext cx="3903725" cy="307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640c17fe1e_0_18"/>
          <p:cNvSpPr/>
          <p:nvPr/>
        </p:nvSpPr>
        <p:spPr>
          <a:xfrm>
            <a:off x="6985633" y="2661239"/>
            <a:ext cx="4067985" cy="1005840"/>
          </a:xfrm>
          <a:prstGeom prst="wedgeRoundRectCallout">
            <a:avLst>
              <a:gd fmla="val -2823" name="adj1"/>
              <a:gd fmla="val 83280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497078" y="4230371"/>
            <a:ext cx="8133000" cy="1239000"/>
          </a:xfrm>
          <a:prstGeom prst="wedgeRoundRectCallout">
            <a:avLst>
              <a:gd fmla="val 56529" name="adj1"/>
              <a:gd fmla="val 103909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o&#10;&#10;Descripción generada automáticamente" id="230" name="Google Shape;23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0110" y="4532340"/>
            <a:ext cx="3184812" cy="25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3156" y="784890"/>
            <a:ext cx="4486360" cy="2530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"/>
          <p:cNvCxnSpPr/>
          <p:nvPr/>
        </p:nvCxnSpPr>
        <p:spPr>
          <a:xfrm>
            <a:off x="4453583" y="1747520"/>
            <a:ext cx="87910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33" name="Google Shape;23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247" y="417090"/>
            <a:ext cx="3903725" cy="307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"/>
          <p:cNvSpPr/>
          <p:nvPr/>
        </p:nvSpPr>
        <p:spPr>
          <a:xfrm>
            <a:off x="7376158" y="2062480"/>
            <a:ext cx="4067985" cy="1005840"/>
          </a:xfrm>
          <a:prstGeom prst="wedgeRoundRectCallout">
            <a:avLst>
              <a:gd fmla="val -247" name="adj1"/>
              <a:gd fmla="val 147674" name="adj2"/>
              <a:gd fmla="val 16667" name="adj3"/>
            </a:avLst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Recordemos algunas relaciones entre estas fracciones.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 b="68904" l="0" r="0" t="0"/>
          <a:stretch/>
        </p:blipFill>
        <p:spPr>
          <a:xfrm>
            <a:off x="379261" y="382845"/>
            <a:ext cx="4706007" cy="1679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40" name="Google Shape;2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59195">
            <a:off x="9526644" y="303685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"/>
          <p:cNvSpPr txBox="1"/>
          <p:nvPr/>
        </p:nvSpPr>
        <p:spPr>
          <a:xfrm>
            <a:off x="4867418" y="900001"/>
            <a:ext cx="2239316" cy="6685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3665636" y="2522421"/>
            <a:ext cx="2239316" cy="6685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4991261" y="4323708"/>
            <a:ext cx="3661718" cy="62408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"/>
          <p:cNvPicPr preferRelativeResize="0"/>
          <p:nvPr/>
        </p:nvPicPr>
        <p:blipFill rotWithShape="1">
          <a:blip r:embed="rId3">
            <a:alphaModFix/>
          </a:blip>
          <a:srcRect b="0" l="0" r="0" t="71212"/>
          <a:stretch/>
        </p:blipFill>
        <p:spPr>
          <a:xfrm>
            <a:off x="373541" y="3970289"/>
            <a:ext cx="4706007" cy="155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3">
            <a:alphaModFix/>
          </a:blip>
          <a:srcRect b="35692" l="0" r="44247" t="34540"/>
          <a:stretch/>
        </p:blipFill>
        <p:spPr>
          <a:xfrm>
            <a:off x="373541" y="2062480"/>
            <a:ext cx="2623660" cy="160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"/>
          <p:cNvPicPr preferRelativeResize="0"/>
          <p:nvPr/>
        </p:nvPicPr>
        <p:blipFill rotWithShape="1">
          <a:blip r:embed="rId3">
            <a:alphaModFix/>
          </a:blip>
          <a:srcRect b="3429" l="1808" r="1169" t="3405"/>
          <a:stretch/>
        </p:blipFill>
        <p:spPr>
          <a:xfrm>
            <a:off x="119721" y="139212"/>
            <a:ext cx="8331200" cy="4511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51" name="Google Shape;2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90987">
            <a:off x="633928" y="4586679"/>
            <a:ext cx="3184812" cy="253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"/>
          <p:cNvSpPr/>
          <p:nvPr/>
        </p:nvSpPr>
        <p:spPr>
          <a:xfrm>
            <a:off x="3982721" y="4997783"/>
            <a:ext cx="4784089" cy="796177"/>
          </a:xfrm>
          <a:prstGeom prst="wedgeRoundRectCallout">
            <a:avLst>
              <a:gd fmla="val -65751" name="adj1"/>
              <a:gd fmla="val 92558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8450921" y="139212"/>
            <a:ext cx="2239316" cy="6685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8450921" y="1556187"/>
            <a:ext cx="2239316" cy="6685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8311559" y="3538833"/>
            <a:ext cx="2079917" cy="6685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10145717" y="1610048"/>
            <a:ext cx="2239316" cy="61465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8906" l="-40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8565220" y="2496240"/>
            <a:ext cx="2239316" cy="69506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5"/>
          <p:cNvCxnSpPr/>
          <p:nvPr/>
        </p:nvCxnSpPr>
        <p:spPr>
          <a:xfrm>
            <a:off x="8450921" y="473470"/>
            <a:ext cx="46955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9" name="Google Shape;259;p5"/>
          <p:cNvCxnSpPr/>
          <p:nvPr/>
        </p:nvCxnSpPr>
        <p:spPr>
          <a:xfrm>
            <a:off x="8450920" y="1890445"/>
            <a:ext cx="46955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0" name="Google Shape;260;p5"/>
          <p:cNvCxnSpPr/>
          <p:nvPr/>
        </p:nvCxnSpPr>
        <p:spPr>
          <a:xfrm>
            <a:off x="8459979" y="2843771"/>
            <a:ext cx="46955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1" name="Google Shape;261;p5"/>
          <p:cNvCxnSpPr/>
          <p:nvPr/>
        </p:nvCxnSpPr>
        <p:spPr>
          <a:xfrm>
            <a:off x="8459979" y="3860502"/>
            <a:ext cx="46955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/>
          <p:nvPr/>
        </p:nvSpPr>
        <p:spPr>
          <a:xfrm>
            <a:off x="544795" y="424162"/>
            <a:ext cx="11102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b)  </a:t>
            </a:r>
            <a:r>
              <a:rPr b="0" i="0" lang="es-E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Carlos quiere hacer el pedido con la menor cantidad de envases, </a:t>
            </a:r>
            <a:endParaRPr b="0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¿cuáles envases debe utilizar? Explica.</a:t>
            </a:r>
            <a:endParaRPr b="0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o&#10;&#10;Descripción generada automáticamente" id="267" name="Google Shape;2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9195">
            <a:off x="9486005" y="2965730"/>
            <a:ext cx="2887587" cy="342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68" y="1728497"/>
            <a:ext cx="8976772" cy="10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/>
          <p:nvPr/>
        </p:nvSpPr>
        <p:spPr>
          <a:xfrm>
            <a:off x="4217670" y="3543300"/>
            <a:ext cx="5220970" cy="1261110"/>
          </a:xfrm>
          <a:prstGeom prst="wedgeRoundRectCallout">
            <a:avLst>
              <a:gd fmla="val 62741" name="adj1"/>
              <a:gd fmla="val 4335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/>
          <p:nvPr/>
        </p:nvSpPr>
        <p:spPr>
          <a:xfrm>
            <a:off x="341000" y="440831"/>
            <a:ext cx="11102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c)	</a:t>
            </a:r>
            <a:r>
              <a:rPr b="0" i="0" lang="es-E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quiere hacer el pedido con la mayor cantidad de envases, 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¿cuáles envases debe utilizar?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o&#10;&#10;Descripción generada automáticamente" id="275" name="Google Shape;2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9195">
            <a:off x="9486005" y="296573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"/>
          <p:cNvSpPr/>
          <p:nvPr/>
        </p:nvSpPr>
        <p:spPr>
          <a:xfrm>
            <a:off x="4754881" y="3429000"/>
            <a:ext cx="4837738" cy="944879"/>
          </a:xfrm>
          <a:prstGeom prst="wedgeRoundRectCallout">
            <a:avLst>
              <a:gd fmla="val 58062" name="adj1"/>
              <a:gd fmla="val 21347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-229" r="0" t="0"/>
            </a:stretch>
          </a:blip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" y="1767840"/>
            <a:ext cx="9529015" cy="94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/>
          <p:nvPr/>
        </p:nvSpPr>
        <p:spPr>
          <a:xfrm>
            <a:off x="544832" y="377337"/>
            <a:ext cx="1110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d)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¿Puede usar los 3 tipos de envases? ¿Cómo?</a:t>
            </a:r>
            <a:b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o&#10;&#10;Descripción generada automáticamente" id="283" name="Google Shape;2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9195">
            <a:off x="9536804" y="186845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"/>
          <p:cNvSpPr/>
          <p:nvPr/>
        </p:nvSpPr>
        <p:spPr>
          <a:xfrm>
            <a:off x="3326130" y="2498006"/>
            <a:ext cx="6299509" cy="1403433"/>
          </a:xfrm>
          <a:prstGeom prst="wedgeRoundRectCallout">
            <a:avLst>
              <a:gd fmla="val 58062" name="adj1"/>
              <a:gd fmla="val 21347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620" y="1202938"/>
            <a:ext cx="9125365" cy="77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9195">
            <a:off x="9536804" y="3028919"/>
            <a:ext cx="2887587" cy="342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70" y="1899920"/>
            <a:ext cx="9282963" cy="151872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544832" y="377337"/>
            <a:ext cx="11102400" cy="134994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0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2185033" y="3457576"/>
            <a:ext cx="7530467" cy="1518721"/>
          </a:xfrm>
          <a:prstGeom prst="wedgeRoundRectCallout">
            <a:avLst>
              <a:gd fmla="val 57384" name="adj1"/>
              <a:gd fmla="val 4255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