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embeddedFontLst>
    <p:embeddedFont>
      <p:font typeface="Nunito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gsDDNYcpaqqSb0uAXCjZw7IdOX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72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Droguett" userId="b98dc45e39b78e26" providerId="LiveId" clId="{8C93826A-EB70-48FD-B047-B7F0C6E9BC4B}"/>
    <pc:docChg chg="modSld">
      <pc:chgData name="Sandra Droguett" userId="b98dc45e39b78e26" providerId="LiveId" clId="{8C93826A-EB70-48FD-B047-B7F0C6E9BC4B}" dt="2024-04-02T15:38:44.066" v="21" actId="1037"/>
      <pc:docMkLst>
        <pc:docMk/>
      </pc:docMkLst>
      <pc:sldChg chg="modSp mod">
        <pc:chgData name="Sandra Droguett" userId="b98dc45e39b78e26" providerId="LiveId" clId="{8C93826A-EB70-48FD-B047-B7F0C6E9BC4B}" dt="2024-04-02T15:38:36.315" v="12" actId="1037"/>
        <pc:sldMkLst>
          <pc:docMk/>
          <pc:sldMk cId="0" sldId="263"/>
        </pc:sldMkLst>
        <pc:spChg chg="mod">
          <ac:chgData name="Sandra Droguett" userId="b98dc45e39b78e26" providerId="LiveId" clId="{8C93826A-EB70-48FD-B047-B7F0C6E9BC4B}" dt="2024-04-02T15:38:36.315" v="12" actId="1037"/>
          <ac:spMkLst>
            <pc:docMk/>
            <pc:sldMk cId="0" sldId="263"/>
            <ac:spMk id="224" creationId="{00000000-0000-0000-0000-000000000000}"/>
          </ac:spMkLst>
        </pc:spChg>
      </pc:sldChg>
      <pc:sldChg chg="modSp mod">
        <pc:chgData name="Sandra Droguett" userId="b98dc45e39b78e26" providerId="LiveId" clId="{8C93826A-EB70-48FD-B047-B7F0C6E9BC4B}" dt="2024-04-02T15:38:44.066" v="21" actId="1037"/>
        <pc:sldMkLst>
          <pc:docMk/>
          <pc:sldMk cId="0" sldId="265"/>
        </pc:sldMkLst>
        <pc:spChg chg="mod">
          <ac:chgData name="Sandra Droguett" userId="b98dc45e39b78e26" providerId="LiveId" clId="{8C93826A-EB70-48FD-B047-B7F0C6E9BC4B}" dt="2024-04-02T15:38:44.066" v="21" actId="1037"/>
          <ac:spMkLst>
            <pc:docMk/>
            <pc:sldMk cId="0" sldId="265"/>
            <ac:spMk id="25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c571b31628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g2c571b31628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jp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14.jp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1524000" y="169226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CD79"/>
              </a:buClr>
              <a:buSzPts val="9600"/>
              <a:buNone/>
            </a:pPr>
            <a:r>
              <a:rPr lang="es-CL" sz="9600" b="1">
                <a:solidFill>
                  <a:srgbClr val="00B40E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>
              <a:solidFill>
                <a:srgbClr val="00B40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549965" y="3069530"/>
            <a:ext cx="1109207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800" i="0" u="none" strike="noStrike" cap="none">
                <a:solidFill>
                  <a:srgbClr val="00B40E"/>
                </a:solidFill>
                <a:latin typeface="Nunito"/>
                <a:ea typeface="Nunito"/>
                <a:cs typeface="Nunito"/>
                <a:sym typeface="Nunito"/>
              </a:rPr>
              <a:t>Multiplicación de números decimales</a:t>
            </a:r>
            <a:endParaRPr>
              <a:solidFill>
                <a:srgbClr val="00B40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127250" y="4332396"/>
            <a:ext cx="77127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i="0" u="none" strike="noStrike" cap="none">
                <a:solidFill>
                  <a:srgbClr val="00B40E"/>
                </a:solidFill>
                <a:latin typeface="Nunito"/>
                <a:ea typeface="Nunito"/>
                <a:cs typeface="Nunito"/>
                <a:sym typeface="Nunito"/>
              </a:rPr>
              <a:t>6° básico. Unidad 2.</a:t>
            </a:r>
            <a:endParaRPr sz="2000">
              <a:solidFill>
                <a:srgbClr val="00B40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i="0" u="none" strike="noStrike" cap="none">
                <a:solidFill>
                  <a:srgbClr val="00B40E"/>
                </a:solidFill>
                <a:latin typeface="Nunito"/>
                <a:ea typeface="Nunito"/>
                <a:cs typeface="Nunito"/>
                <a:sym typeface="Nunito"/>
              </a:rPr>
              <a:t>Capítulo 8: Multiplicación de números decimales. </a:t>
            </a:r>
            <a:endParaRPr sz="2000">
              <a:solidFill>
                <a:srgbClr val="00B40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i="0" u="none" strike="noStrike" cap="none">
                <a:solidFill>
                  <a:srgbClr val="00B40E"/>
                </a:solidFill>
                <a:latin typeface="Nunito"/>
                <a:ea typeface="Nunito"/>
                <a:cs typeface="Nunito"/>
                <a:sym typeface="Nunito"/>
              </a:rPr>
              <a:t>Sistematización problema no rutinario.</a:t>
            </a:r>
            <a:endParaRPr sz="2000" i="0" u="none" strike="noStrike" cap="none">
              <a:solidFill>
                <a:srgbClr val="00B40E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rgbClr val="00B40E"/>
                </a:solidFill>
                <a:latin typeface="Nunito"/>
                <a:ea typeface="Nunito"/>
                <a:cs typeface="Nunito"/>
                <a:sym typeface="Nunito"/>
              </a:rPr>
              <a:t>P</a:t>
            </a:r>
            <a:r>
              <a:rPr lang="es-CL" sz="2000" i="0" u="none" strike="noStrike" cap="none">
                <a:solidFill>
                  <a:srgbClr val="00B40E"/>
                </a:solidFill>
                <a:latin typeface="Nunito"/>
                <a:ea typeface="Nunito"/>
                <a:cs typeface="Nunito"/>
                <a:sym typeface="Nunito"/>
              </a:rPr>
              <a:t>ágina 170. </a:t>
            </a:r>
            <a:endParaRPr sz="2000">
              <a:solidFill>
                <a:srgbClr val="00B40E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7" name="Google Shape;87;p1" descr="Imagen que contiene Logotip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Google Shape;241;p10"/>
          <p:cNvPicPr preferRelativeResize="0"/>
          <p:nvPr/>
        </p:nvPicPr>
        <p:blipFill rotWithShape="1">
          <a:blip r:embed="rId3">
            <a:alphaModFix/>
          </a:blip>
          <a:srcRect l="21736" t="43806" r="22048"/>
          <a:stretch/>
        </p:blipFill>
        <p:spPr>
          <a:xfrm>
            <a:off x="3979333" y="1156623"/>
            <a:ext cx="4233334" cy="1358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10"/>
          <p:cNvPicPr preferRelativeResize="0"/>
          <p:nvPr/>
        </p:nvPicPr>
        <p:blipFill rotWithShape="1">
          <a:blip r:embed="rId3">
            <a:alphaModFix/>
          </a:blip>
          <a:srcRect b="56830"/>
          <a:stretch/>
        </p:blipFill>
        <p:spPr>
          <a:xfrm>
            <a:off x="2826428" y="220133"/>
            <a:ext cx="6539144" cy="905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10"/>
          <p:cNvPicPr preferRelativeResize="0"/>
          <p:nvPr/>
        </p:nvPicPr>
        <p:blipFill rotWithShape="1">
          <a:blip r:embed="rId3">
            <a:alphaModFix/>
          </a:blip>
          <a:srcRect l="89102" t="6023" r="3129" b="60894"/>
          <a:stretch/>
        </p:blipFill>
        <p:spPr>
          <a:xfrm>
            <a:off x="8635999" y="355599"/>
            <a:ext cx="508001" cy="694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10"/>
          <p:cNvPicPr preferRelativeResize="0"/>
          <p:nvPr/>
        </p:nvPicPr>
        <p:blipFill rotWithShape="1">
          <a:blip r:embed="rId3">
            <a:alphaModFix/>
          </a:blip>
          <a:srcRect l="71234" t="3227" r="20479" b="61268"/>
          <a:stretch/>
        </p:blipFill>
        <p:spPr>
          <a:xfrm>
            <a:off x="7484533" y="304799"/>
            <a:ext cx="541868" cy="745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10"/>
          <p:cNvPicPr preferRelativeResize="0"/>
          <p:nvPr/>
        </p:nvPicPr>
        <p:blipFill rotWithShape="1">
          <a:blip r:embed="rId3">
            <a:alphaModFix/>
          </a:blip>
          <a:srcRect l="36038" t="-1" r="55676" b="61267"/>
          <a:stretch/>
        </p:blipFill>
        <p:spPr>
          <a:xfrm>
            <a:off x="5181600" y="262466"/>
            <a:ext cx="541866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10"/>
          <p:cNvPicPr preferRelativeResize="0"/>
          <p:nvPr/>
        </p:nvPicPr>
        <p:blipFill rotWithShape="1">
          <a:blip r:embed="rId3">
            <a:alphaModFix/>
          </a:blip>
          <a:srcRect l="53388" t="806" r="38325" b="58847"/>
          <a:stretch/>
        </p:blipFill>
        <p:spPr>
          <a:xfrm>
            <a:off x="6333064" y="279399"/>
            <a:ext cx="541867" cy="846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10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1119221" y="4138284"/>
            <a:ext cx="2533117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10"/>
          <p:cNvSpPr/>
          <p:nvPr/>
        </p:nvSpPr>
        <p:spPr>
          <a:xfrm>
            <a:off x="575175" y="2624950"/>
            <a:ext cx="3210000" cy="16692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Ubica las cartas con los números mayores en las posición de las unidades.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9" name="Google Shape;249;p10"/>
          <p:cNvSpPr txBox="1"/>
          <p:nvPr/>
        </p:nvSpPr>
        <p:spPr>
          <a:xfrm>
            <a:off x="8026400" y="2351300"/>
            <a:ext cx="3993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  , 5    ●    7  , 6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50" name="Google Shape;250;p10"/>
          <p:cNvCxnSpPr/>
          <p:nvPr/>
        </p:nvCxnSpPr>
        <p:spPr>
          <a:xfrm>
            <a:off x="7755467" y="2936084"/>
            <a:ext cx="1270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1" name="Google Shape;251;p10"/>
          <p:cNvSpPr txBox="1"/>
          <p:nvPr/>
        </p:nvSpPr>
        <p:spPr>
          <a:xfrm>
            <a:off x="7560733" y="2919088"/>
            <a:ext cx="1659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5   1    0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2" name="Google Shape;252;p10"/>
          <p:cNvSpPr txBox="1"/>
          <p:nvPr/>
        </p:nvSpPr>
        <p:spPr>
          <a:xfrm>
            <a:off x="6957610" y="3536518"/>
            <a:ext cx="1659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5   9    5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53" name="Google Shape;253;p10"/>
          <p:cNvCxnSpPr/>
          <p:nvPr/>
        </p:nvCxnSpPr>
        <p:spPr>
          <a:xfrm>
            <a:off x="6841065" y="4138288"/>
            <a:ext cx="230293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4" name="Google Shape;254;p10"/>
          <p:cNvSpPr txBox="1"/>
          <p:nvPr/>
        </p:nvSpPr>
        <p:spPr>
          <a:xfrm>
            <a:off x="6535546" y="3168792"/>
            <a:ext cx="524933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5" name="Google Shape;255;p10"/>
          <p:cNvSpPr txBox="1"/>
          <p:nvPr/>
        </p:nvSpPr>
        <p:spPr>
          <a:xfrm>
            <a:off x="7048500" y="4305959"/>
            <a:ext cx="3174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6   4 ,  6   0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6" name="Google Shape;256;p10"/>
          <p:cNvSpPr txBox="1"/>
          <p:nvPr/>
        </p:nvSpPr>
        <p:spPr>
          <a:xfrm>
            <a:off x="6299198" y="5169610"/>
            <a:ext cx="5249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producto de</a:t>
            </a:r>
            <a:r>
              <a:rPr lang="es-CL" sz="24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mayor </a:t>
            </a:r>
            <a:r>
              <a:rPr lang="es-CL" sz="2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valor es 64,6.</a:t>
            </a:r>
            <a:endParaRPr sz="24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7" name="Google Shape;257;p10"/>
          <p:cNvSpPr/>
          <p:nvPr/>
        </p:nvSpPr>
        <p:spPr>
          <a:xfrm>
            <a:off x="-12639" y="0"/>
            <a:ext cx="2577801" cy="794479"/>
          </a:xfrm>
          <a:prstGeom prst="rect">
            <a:avLst/>
          </a:prstGeom>
          <a:solidFill>
            <a:srgbClr val="00B40E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Formando el número mayor 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8" name="Google Shape;258;p10"/>
          <p:cNvSpPr/>
          <p:nvPr/>
        </p:nvSpPr>
        <p:spPr>
          <a:xfrm>
            <a:off x="562424" y="2603205"/>
            <a:ext cx="3235500" cy="17127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Ubica las siguientes cartas mayores en la posición de los décimos.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p11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359194">
            <a:off x="8041882" y="2643724"/>
            <a:ext cx="3505135" cy="4099574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11"/>
          <p:cNvSpPr/>
          <p:nvPr/>
        </p:nvSpPr>
        <p:spPr>
          <a:xfrm>
            <a:off x="440757" y="274392"/>
            <a:ext cx="10210310" cy="2451875"/>
          </a:xfrm>
          <a:prstGeom prst="wedgeRoundRectCallout">
            <a:avLst>
              <a:gd name="adj1" fmla="val 25091"/>
              <a:gd name="adj2" fmla="val 60622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Para obtener el producto de </a:t>
            </a:r>
            <a:r>
              <a:rPr lang="es-CL" sz="28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mayor valor</a:t>
            </a: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ubica las cartas con números mayores en las unidades. 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Luego, ubica las siguientes cartas mayores en los décimos y corrobora si, al invertirlas, el producto cambia. 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8332" y="375271"/>
            <a:ext cx="392845" cy="459713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12"/>
          <p:cNvSpPr txBox="1"/>
          <p:nvPr/>
        </p:nvSpPr>
        <p:spPr>
          <a:xfrm>
            <a:off x="798648" y="357931"/>
            <a:ext cx="1091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Escribe todas las expresiones matemáticas cuyos resultados sean números naturales. Explica cómo lo descubriste.</a:t>
            </a:r>
            <a:endParaRPr sz="2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71" name="Google Shape;271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21710" y="2092924"/>
            <a:ext cx="6148579" cy="3873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28403" y="1354820"/>
            <a:ext cx="4335191" cy="738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/>
          <p:nvPr/>
        </p:nvSpPr>
        <p:spPr>
          <a:xfrm>
            <a:off x="4051299" y="1879836"/>
            <a:ext cx="1083732" cy="1017033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3"/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9" name="Google Shape;279;p13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675972">
            <a:off x="9420113" y="3423061"/>
            <a:ext cx="3253210" cy="3147479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13"/>
          <p:cNvSpPr/>
          <p:nvPr/>
        </p:nvSpPr>
        <p:spPr>
          <a:xfrm>
            <a:off x="8331200" y="1188901"/>
            <a:ext cx="3331200" cy="2055300"/>
          </a:xfrm>
          <a:prstGeom prst="wedgeRoundRectCallout">
            <a:avLst>
              <a:gd name="adj1" fmla="val -17894"/>
              <a:gd name="adj2" fmla="val 92475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Para que el producto sea un número natural,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ambas cifras después de la coma deben ser 0.</a:t>
            </a:r>
            <a:endParaRPr sz="20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1" name="Google Shape;281;p13"/>
          <p:cNvSpPr/>
          <p:nvPr/>
        </p:nvSpPr>
        <p:spPr>
          <a:xfrm>
            <a:off x="3048000" y="842185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3"/>
          <p:cNvSpPr/>
          <p:nvPr/>
        </p:nvSpPr>
        <p:spPr>
          <a:xfrm>
            <a:off x="4186770" y="863597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3"/>
          <p:cNvSpPr/>
          <p:nvPr/>
        </p:nvSpPr>
        <p:spPr>
          <a:xfrm>
            <a:off x="5808134" y="863597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3"/>
          <p:cNvSpPr/>
          <p:nvPr/>
        </p:nvSpPr>
        <p:spPr>
          <a:xfrm>
            <a:off x="6959600" y="863597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13"/>
          <p:cNvSpPr txBox="1"/>
          <p:nvPr/>
        </p:nvSpPr>
        <p:spPr>
          <a:xfrm>
            <a:off x="5135031" y="1068397"/>
            <a:ext cx="8297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●</a:t>
            </a:r>
            <a:endParaRPr/>
          </a:p>
        </p:txBody>
      </p:sp>
      <p:cxnSp>
        <p:nvCxnSpPr>
          <p:cNvPr id="286" name="Google Shape;286;p13"/>
          <p:cNvCxnSpPr/>
          <p:nvPr/>
        </p:nvCxnSpPr>
        <p:spPr>
          <a:xfrm>
            <a:off x="2506133" y="1828800"/>
            <a:ext cx="2802466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7" name="Google Shape;287;p13"/>
          <p:cNvSpPr/>
          <p:nvPr/>
        </p:nvSpPr>
        <p:spPr>
          <a:xfrm>
            <a:off x="4169836" y="2021568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3"/>
          <p:cNvSpPr/>
          <p:nvPr/>
        </p:nvSpPr>
        <p:spPr>
          <a:xfrm>
            <a:off x="3048000" y="1996861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3"/>
          <p:cNvSpPr/>
          <p:nvPr/>
        </p:nvSpPr>
        <p:spPr>
          <a:xfrm>
            <a:off x="1926164" y="1989801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3"/>
          <p:cNvSpPr/>
          <p:nvPr/>
        </p:nvSpPr>
        <p:spPr>
          <a:xfrm>
            <a:off x="3071119" y="3039532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3"/>
          <p:cNvSpPr/>
          <p:nvPr/>
        </p:nvSpPr>
        <p:spPr>
          <a:xfrm>
            <a:off x="1926164" y="3014131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3"/>
          <p:cNvSpPr/>
          <p:nvPr/>
        </p:nvSpPr>
        <p:spPr>
          <a:xfrm>
            <a:off x="804328" y="3014130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3" name="Google Shape;293;p13"/>
          <p:cNvCxnSpPr/>
          <p:nvPr/>
        </p:nvCxnSpPr>
        <p:spPr>
          <a:xfrm>
            <a:off x="270933" y="4030133"/>
            <a:ext cx="5037666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4" name="Google Shape;294;p13"/>
          <p:cNvSpPr txBox="1"/>
          <p:nvPr/>
        </p:nvSpPr>
        <p:spPr>
          <a:xfrm>
            <a:off x="-2" y="2937684"/>
            <a:ext cx="812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/>
          </a:p>
        </p:txBody>
      </p:sp>
      <p:sp>
        <p:nvSpPr>
          <p:cNvPr id="295" name="Google Shape;295;p13"/>
          <p:cNvSpPr txBox="1"/>
          <p:nvPr/>
        </p:nvSpPr>
        <p:spPr>
          <a:xfrm>
            <a:off x="3822700" y="910672"/>
            <a:ext cx="1032933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/>
          </a:p>
        </p:txBody>
      </p:sp>
      <p:sp>
        <p:nvSpPr>
          <p:cNvPr id="296" name="Google Shape;296;p13"/>
          <p:cNvSpPr txBox="1"/>
          <p:nvPr/>
        </p:nvSpPr>
        <p:spPr>
          <a:xfrm>
            <a:off x="6620933" y="904350"/>
            <a:ext cx="652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/>
          </a:p>
        </p:txBody>
      </p:sp>
      <p:sp>
        <p:nvSpPr>
          <p:cNvPr id="297" name="Google Shape;297;p13"/>
          <p:cNvSpPr txBox="1"/>
          <p:nvPr/>
        </p:nvSpPr>
        <p:spPr>
          <a:xfrm>
            <a:off x="2717800" y="4261604"/>
            <a:ext cx="67564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/>
          </a:p>
        </p:txBody>
      </p:sp>
      <p:sp>
        <p:nvSpPr>
          <p:cNvPr id="298" name="Google Shape;298;p13"/>
          <p:cNvSpPr/>
          <p:nvPr/>
        </p:nvSpPr>
        <p:spPr>
          <a:xfrm>
            <a:off x="804328" y="4199236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3"/>
          <p:cNvSpPr/>
          <p:nvPr/>
        </p:nvSpPr>
        <p:spPr>
          <a:xfrm>
            <a:off x="1926164" y="4199236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3"/>
          <p:cNvSpPr/>
          <p:nvPr/>
        </p:nvSpPr>
        <p:spPr>
          <a:xfrm>
            <a:off x="3106941" y="4216797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3"/>
          <p:cNvSpPr/>
          <p:nvPr/>
        </p:nvSpPr>
        <p:spPr>
          <a:xfrm>
            <a:off x="4228777" y="4216034"/>
            <a:ext cx="812800" cy="77893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3"/>
          <p:cNvSpPr txBox="1"/>
          <p:nvPr/>
        </p:nvSpPr>
        <p:spPr>
          <a:xfrm>
            <a:off x="3204303" y="4060375"/>
            <a:ext cx="652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03" name="Google Shape;303;p13"/>
          <p:cNvSpPr txBox="1"/>
          <p:nvPr/>
        </p:nvSpPr>
        <p:spPr>
          <a:xfrm>
            <a:off x="4326150" y="4060375"/>
            <a:ext cx="652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04" name="Google Shape;304;p13"/>
          <p:cNvSpPr/>
          <p:nvPr/>
        </p:nvSpPr>
        <p:spPr>
          <a:xfrm>
            <a:off x="5287600" y="2053800"/>
            <a:ext cx="2589000" cy="778800"/>
          </a:xfrm>
          <a:prstGeom prst="wedgeRoundRectCallout">
            <a:avLst>
              <a:gd name="adj1" fmla="val 96307"/>
              <a:gd name="adj2" fmla="val 172699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Por lo tanto, aquí debe ir un 0.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5" name="Google Shape;305;p13"/>
          <p:cNvSpPr/>
          <p:nvPr/>
        </p:nvSpPr>
        <p:spPr>
          <a:xfrm>
            <a:off x="4713973" y="2449399"/>
            <a:ext cx="857092" cy="228417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3"/>
          <p:cNvSpPr/>
          <p:nvPr/>
        </p:nvSpPr>
        <p:spPr>
          <a:xfrm>
            <a:off x="2891524" y="1879836"/>
            <a:ext cx="1104742" cy="2055424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3"/>
          <p:cNvSpPr/>
          <p:nvPr/>
        </p:nvSpPr>
        <p:spPr>
          <a:xfrm>
            <a:off x="4326151" y="3059975"/>
            <a:ext cx="2802600" cy="801000"/>
          </a:xfrm>
          <a:prstGeom prst="wedgeRoundRectCallout">
            <a:avLst>
              <a:gd name="adj1" fmla="val 125995"/>
              <a:gd name="adj2" fmla="val 93869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Y al sumar estas cifras debes obtener 10.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8" name="Google Shape;308;p13"/>
          <p:cNvSpPr/>
          <p:nvPr/>
        </p:nvSpPr>
        <p:spPr>
          <a:xfrm>
            <a:off x="3545166" y="3419523"/>
            <a:ext cx="978408" cy="224375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3"/>
          <p:cNvSpPr/>
          <p:nvPr/>
        </p:nvSpPr>
        <p:spPr>
          <a:xfrm>
            <a:off x="6341400" y="4819425"/>
            <a:ext cx="2802600" cy="541800"/>
          </a:xfrm>
          <a:prstGeom prst="wedgeRoundRectCallout">
            <a:avLst>
              <a:gd name="adj1" fmla="val 78784"/>
              <a:gd name="adj2" fmla="val 10360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Veamos un ejemplo…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Google Shape;314;p14"/>
          <p:cNvPicPr preferRelativeResize="0"/>
          <p:nvPr/>
        </p:nvPicPr>
        <p:blipFill rotWithShape="1">
          <a:blip r:embed="rId3">
            <a:alphaModFix/>
          </a:blip>
          <a:srcRect l="5042"/>
          <a:stretch/>
        </p:blipFill>
        <p:spPr>
          <a:xfrm>
            <a:off x="558351" y="621575"/>
            <a:ext cx="7738975" cy="4833850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14"/>
          <p:cNvSpPr txBox="1"/>
          <p:nvPr/>
        </p:nvSpPr>
        <p:spPr>
          <a:xfrm>
            <a:off x="3251200" y="829733"/>
            <a:ext cx="5452533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7       5           3       6</a:t>
            </a:r>
            <a:endParaRPr/>
          </a:p>
        </p:txBody>
      </p:sp>
      <p:sp>
        <p:nvSpPr>
          <p:cNvPr id="316" name="Google Shape;316;p14"/>
          <p:cNvSpPr txBox="1"/>
          <p:nvPr/>
        </p:nvSpPr>
        <p:spPr>
          <a:xfrm>
            <a:off x="4504266" y="2015065"/>
            <a:ext cx="778933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17" name="Google Shape;317;p14"/>
          <p:cNvSpPr txBox="1"/>
          <p:nvPr/>
        </p:nvSpPr>
        <p:spPr>
          <a:xfrm>
            <a:off x="2116667" y="2051426"/>
            <a:ext cx="2105522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4       5</a:t>
            </a:r>
            <a:endParaRPr/>
          </a:p>
        </p:txBody>
      </p:sp>
      <p:sp>
        <p:nvSpPr>
          <p:cNvPr id="318" name="Google Shape;318;p14"/>
          <p:cNvSpPr txBox="1"/>
          <p:nvPr/>
        </p:nvSpPr>
        <p:spPr>
          <a:xfrm>
            <a:off x="3251200" y="3044279"/>
            <a:ext cx="97098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319" name="Google Shape;319;p14"/>
          <p:cNvSpPr txBox="1"/>
          <p:nvPr/>
        </p:nvSpPr>
        <p:spPr>
          <a:xfrm>
            <a:off x="1016000" y="3038507"/>
            <a:ext cx="1828802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2       2</a:t>
            </a:r>
            <a:endParaRPr/>
          </a:p>
        </p:txBody>
      </p:sp>
      <p:sp>
        <p:nvSpPr>
          <p:cNvPr id="320" name="Google Shape;320;p14"/>
          <p:cNvSpPr txBox="1"/>
          <p:nvPr/>
        </p:nvSpPr>
        <p:spPr>
          <a:xfrm>
            <a:off x="4504265" y="4248212"/>
            <a:ext cx="778933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21" name="Google Shape;321;p14"/>
          <p:cNvSpPr txBox="1"/>
          <p:nvPr/>
        </p:nvSpPr>
        <p:spPr>
          <a:xfrm>
            <a:off x="3375522" y="4248212"/>
            <a:ext cx="846667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22" name="Google Shape;322;p14"/>
          <p:cNvSpPr txBox="1"/>
          <p:nvPr/>
        </p:nvSpPr>
        <p:spPr>
          <a:xfrm>
            <a:off x="2167465" y="4248212"/>
            <a:ext cx="728135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/>
          </a:p>
        </p:txBody>
      </p:sp>
      <p:sp>
        <p:nvSpPr>
          <p:cNvPr id="323" name="Google Shape;323;p14"/>
          <p:cNvSpPr txBox="1"/>
          <p:nvPr/>
        </p:nvSpPr>
        <p:spPr>
          <a:xfrm>
            <a:off x="1032932" y="4248212"/>
            <a:ext cx="728135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4"/>
          <p:cNvSpPr/>
          <p:nvPr/>
        </p:nvSpPr>
        <p:spPr>
          <a:xfrm>
            <a:off x="6118203" y="2383136"/>
            <a:ext cx="4922400" cy="1848300"/>
          </a:xfrm>
          <a:prstGeom prst="wedgeRoundRectCallout">
            <a:avLst>
              <a:gd name="adj1" fmla="val -970"/>
              <a:gd name="adj2" fmla="val 101981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Ambas cifras después de la coma son ceros. El producto o resultado de la multiplicación, es un número natural. </a:t>
            </a:r>
            <a:endParaRPr sz="2000" dirty="0"/>
          </a:p>
        </p:txBody>
      </p:sp>
      <p:pic>
        <p:nvPicPr>
          <p:cNvPr id="325" name="Google Shape;325;p14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398581">
            <a:off x="9234454" y="3703751"/>
            <a:ext cx="3883090" cy="3087055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14"/>
          <p:cNvSpPr/>
          <p:nvPr/>
        </p:nvSpPr>
        <p:spPr>
          <a:xfrm rot="-5400000">
            <a:off x="4142469" y="4144945"/>
            <a:ext cx="159439" cy="2105521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4"/>
          <p:cNvSpPr txBox="1"/>
          <p:nvPr/>
        </p:nvSpPr>
        <p:spPr>
          <a:xfrm>
            <a:off x="152398" y="2937684"/>
            <a:ext cx="812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p15"/>
          <p:cNvPicPr preferRelativeResize="0"/>
          <p:nvPr/>
        </p:nvPicPr>
        <p:blipFill rotWithShape="1">
          <a:blip r:embed="rId3">
            <a:alphaModFix/>
          </a:blip>
          <a:srcRect l="43606" t="14187" r="22325" b="23353"/>
          <a:stretch/>
        </p:blipFill>
        <p:spPr>
          <a:xfrm>
            <a:off x="5900772" y="1596047"/>
            <a:ext cx="3909043" cy="36078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15"/>
          <p:cNvPicPr preferRelativeResize="0"/>
          <p:nvPr/>
        </p:nvPicPr>
        <p:blipFill rotWithShape="1">
          <a:blip r:embed="rId3">
            <a:alphaModFix/>
          </a:blip>
          <a:srcRect t="18253" r="56624" b="4191"/>
          <a:stretch/>
        </p:blipFill>
        <p:spPr>
          <a:xfrm>
            <a:off x="581064" y="1825741"/>
            <a:ext cx="4735075" cy="426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15"/>
          <p:cNvPicPr preferRelativeResize="0"/>
          <p:nvPr/>
        </p:nvPicPr>
        <p:blipFill rotWithShape="1">
          <a:blip r:embed="rId4">
            <a:alphaModFix/>
          </a:blip>
          <a:srcRect l="949" t="3302" r="90509" b="61207"/>
          <a:stretch/>
        </p:blipFill>
        <p:spPr>
          <a:xfrm>
            <a:off x="1895851" y="1925852"/>
            <a:ext cx="457201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15"/>
          <p:cNvPicPr preferRelativeResize="0"/>
          <p:nvPr/>
        </p:nvPicPr>
        <p:blipFill rotWithShape="1">
          <a:blip r:embed="rId4">
            <a:alphaModFix/>
          </a:blip>
          <a:srcRect l="88612" t="4043" r="3162" b="60468"/>
          <a:stretch/>
        </p:blipFill>
        <p:spPr>
          <a:xfrm>
            <a:off x="2537541" y="1914345"/>
            <a:ext cx="440267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15"/>
          <p:cNvPicPr preferRelativeResize="0"/>
          <p:nvPr/>
        </p:nvPicPr>
        <p:blipFill rotWithShape="1">
          <a:blip r:embed="rId4">
            <a:alphaModFix/>
          </a:blip>
          <a:srcRect l="71196" t="4929" r="20261" b="59581"/>
          <a:stretch/>
        </p:blipFill>
        <p:spPr>
          <a:xfrm>
            <a:off x="3556787" y="1948639"/>
            <a:ext cx="457200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15"/>
          <p:cNvPicPr preferRelativeResize="0"/>
          <p:nvPr/>
        </p:nvPicPr>
        <p:blipFill rotWithShape="1">
          <a:blip r:embed="rId4">
            <a:alphaModFix/>
          </a:blip>
          <a:srcRect l="35776" t="3013" r="55998" b="60510"/>
          <a:stretch/>
        </p:blipFill>
        <p:spPr>
          <a:xfrm>
            <a:off x="4203747" y="1917639"/>
            <a:ext cx="440267" cy="62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15"/>
          <p:cNvPicPr preferRelativeResize="0"/>
          <p:nvPr/>
        </p:nvPicPr>
        <p:blipFill rotWithShape="1">
          <a:blip r:embed="rId4">
            <a:alphaModFix/>
          </a:blip>
          <a:srcRect l="18502" t="4723" r="72955" b="59786"/>
          <a:stretch/>
        </p:blipFill>
        <p:spPr>
          <a:xfrm>
            <a:off x="1918257" y="3057255"/>
            <a:ext cx="457201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15"/>
          <p:cNvPicPr preferRelativeResize="0"/>
          <p:nvPr/>
        </p:nvPicPr>
        <p:blipFill rotWithShape="1">
          <a:blip r:embed="rId4">
            <a:alphaModFix/>
          </a:blip>
          <a:srcRect l="949" t="3302" r="90509" b="61207"/>
          <a:stretch/>
        </p:blipFill>
        <p:spPr>
          <a:xfrm>
            <a:off x="2546141" y="3042181"/>
            <a:ext cx="457202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15"/>
          <p:cNvPicPr preferRelativeResize="0"/>
          <p:nvPr/>
        </p:nvPicPr>
        <p:blipFill rotWithShape="1">
          <a:blip r:embed="rId4">
            <a:alphaModFix/>
          </a:blip>
          <a:srcRect l="71196" t="4929" r="20261" b="59581"/>
          <a:stretch/>
        </p:blipFill>
        <p:spPr>
          <a:xfrm>
            <a:off x="3570855" y="3063107"/>
            <a:ext cx="457200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15"/>
          <p:cNvPicPr preferRelativeResize="0"/>
          <p:nvPr/>
        </p:nvPicPr>
        <p:blipFill rotWithShape="1">
          <a:blip r:embed="rId4">
            <a:alphaModFix/>
          </a:blip>
          <a:srcRect l="35776" t="3013" r="55998" b="60510"/>
          <a:stretch/>
        </p:blipFill>
        <p:spPr>
          <a:xfrm>
            <a:off x="4201263" y="3030982"/>
            <a:ext cx="440267" cy="62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15"/>
          <p:cNvPicPr preferRelativeResize="0"/>
          <p:nvPr/>
        </p:nvPicPr>
        <p:blipFill rotWithShape="1">
          <a:blip r:embed="rId4">
            <a:alphaModFix/>
          </a:blip>
          <a:srcRect l="18502" t="4723" r="72955" b="59786"/>
          <a:stretch/>
        </p:blipFill>
        <p:spPr>
          <a:xfrm>
            <a:off x="1901322" y="4188666"/>
            <a:ext cx="457201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15"/>
          <p:cNvPicPr preferRelativeResize="0"/>
          <p:nvPr/>
        </p:nvPicPr>
        <p:blipFill rotWithShape="1">
          <a:blip r:embed="rId4">
            <a:alphaModFix/>
          </a:blip>
          <a:srcRect l="53494" t="5014" r="37963" b="59496"/>
          <a:stretch/>
        </p:blipFill>
        <p:spPr>
          <a:xfrm>
            <a:off x="2537543" y="4188660"/>
            <a:ext cx="457201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15"/>
          <p:cNvPicPr preferRelativeResize="0"/>
          <p:nvPr/>
        </p:nvPicPr>
        <p:blipFill rotWithShape="1">
          <a:blip r:embed="rId4">
            <a:alphaModFix/>
          </a:blip>
          <a:srcRect l="71196" t="4929" r="20261" b="59581"/>
          <a:stretch/>
        </p:blipFill>
        <p:spPr>
          <a:xfrm>
            <a:off x="3563246" y="5298954"/>
            <a:ext cx="457200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15"/>
          <p:cNvPicPr preferRelativeResize="0"/>
          <p:nvPr/>
        </p:nvPicPr>
        <p:blipFill rotWithShape="1">
          <a:blip r:embed="rId4">
            <a:alphaModFix/>
          </a:blip>
          <a:srcRect l="71196" t="4929" r="20261" b="59581"/>
          <a:stretch/>
        </p:blipFill>
        <p:spPr>
          <a:xfrm>
            <a:off x="3556788" y="4160529"/>
            <a:ext cx="457200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15"/>
          <p:cNvPicPr preferRelativeResize="0"/>
          <p:nvPr/>
        </p:nvPicPr>
        <p:blipFill rotWithShape="1">
          <a:blip r:embed="rId4">
            <a:alphaModFix/>
          </a:blip>
          <a:srcRect l="53494" t="5014" r="37963" b="59496"/>
          <a:stretch/>
        </p:blipFill>
        <p:spPr>
          <a:xfrm>
            <a:off x="1871807" y="5303959"/>
            <a:ext cx="499534" cy="666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15"/>
          <p:cNvPicPr preferRelativeResize="0"/>
          <p:nvPr/>
        </p:nvPicPr>
        <p:blipFill rotWithShape="1">
          <a:blip r:embed="rId4">
            <a:alphaModFix/>
          </a:blip>
          <a:srcRect l="88738" t="6043" r="3175" b="60988"/>
          <a:stretch/>
        </p:blipFill>
        <p:spPr>
          <a:xfrm>
            <a:off x="2517678" y="5312328"/>
            <a:ext cx="465968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15"/>
          <p:cNvPicPr preferRelativeResize="0"/>
          <p:nvPr/>
        </p:nvPicPr>
        <p:blipFill rotWithShape="1">
          <a:blip r:embed="rId4">
            <a:alphaModFix/>
          </a:blip>
          <a:srcRect l="35776" t="3013" r="55998" b="60510"/>
          <a:stretch/>
        </p:blipFill>
        <p:spPr>
          <a:xfrm>
            <a:off x="4215325" y="4146456"/>
            <a:ext cx="440267" cy="62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15"/>
          <p:cNvPicPr preferRelativeResize="0"/>
          <p:nvPr/>
        </p:nvPicPr>
        <p:blipFill rotWithShape="1">
          <a:blip r:embed="rId4">
            <a:alphaModFix/>
          </a:blip>
          <a:srcRect l="35776" t="3013" r="55998" b="60510"/>
          <a:stretch/>
        </p:blipFill>
        <p:spPr>
          <a:xfrm>
            <a:off x="4192119" y="5259350"/>
            <a:ext cx="440267" cy="62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15"/>
          <p:cNvPicPr preferRelativeResize="0"/>
          <p:nvPr/>
        </p:nvPicPr>
        <p:blipFill rotWithShape="1">
          <a:blip r:embed="rId4">
            <a:alphaModFix/>
          </a:blip>
          <a:srcRect l="779" t="4083" r="90509" b="61207"/>
          <a:stretch/>
        </p:blipFill>
        <p:spPr>
          <a:xfrm>
            <a:off x="6351282" y="1948640"/>
            <a:ext cx="466298" cy="596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15"/>
          <p:cNvPicPr preferRelativeResize="0"/>
          <p:nvPr/>
        </p:nvPicPr>
        <p:blipFill rotWithShape="1">
          <a:blip r:embed="rId4">
            <a:alphaModFix/>
          </a:blip>
          <a:srcRect l="35776" t="3013" r="55998" b="60510"/>
          <a:stretch/>
        </p:blipFill>
        <p:spPr>
          <a:xfrm>
            <a:off x="7044694" y="1921282"/>
            <a:ext cx="440267" cy="62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15"/>
          <p:cNvPicPr preferRelativeResize="0"/>
          <p:nvPr/>
        </p:nvPicPr>
        <p:blipFill rotWithShape="1">
          <a:blip r:embed="rId4">
            <a:alphaModFix/>
          </a:blip>
          <a:srcRect l="18502" t="4723" r="72955" b="59786"/>
          <a:stretch/>
        </p:blipFill>
        <p:spPr>
          <a:xfrm>
            <a:off x="8109174" y="1955150"/>
            <a:ext cx="457201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15"/>
          <p:cNvPicPr preferRelativeResize="0"/>
          <p:nvPr/>
        </p:nvPicPr>
        <p:blipFill rotWithShape="1">
          <a:blip r:embed="rId4">
            <a:alphaModFix/>
          </a:blip>
          <a:srcRect l="53494" t="5014" r="37963" b="59496"/>
          <a:stretch/>
        </p:blipFill>
        <p:spPr>
          <a:xfrm>
            <a:off x="8804538" y="1955144"/>
            <a:ext cx="453218" cy="604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15"/>
          <p:cNvPicPr preferRelativeResize="0"/>
          <p:nvPr/>
        </p:nvPicPr>
        <p:blipFill rotWithShape="1">
          <a:blip r:embed="rId4">
            <a:alphaModFix/>
          </a:blip>
          <a:srcRect l="895" t="2315" r="90509" b="61207"/>
          <a:stretch/>
        </p:blipFill>
        <p:spPr>
          <a:xfrm>
            <a:off x="6351282" y="3096629"/>
            <a:ext cx="460072" cy="62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15"/>
          <p:cNvPicPr preferRelativeResize="0"/>
          <p:nvPr/>
        </p:nvPicPr>
        <p:blipFill rotWithShape="1">
          <a:blip r:embed="rId4">
            <a:alphaModFix/>
          </a:blip>
          <a:srcRect l="35776" t="3013" r="55998" b="60510"/>
          <a:stretch/>
        </p:blipFill>
        <p:spPr>
          <a:xfrm>
            <a:off x="7036362" y="3117289"/>
            <a:ext cx="440267" cy="62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15"/>
          <p:cNvPicPr preferRelativeResize="0"/>
          <p:nvPr/>
        </p:nvPicPr>
        <p:blipFill rotWithShape="1">
          <a:blip r:embed="rId4">
            <a:alphaModFix/>
          </a:blip>
          <a:srcRect l="53494" t="5014" r="37963" b="59496"/>
          <a:stretch/>
        </p:blipFill>
        <p:spPr>
          <a:xfrm>
            <a:off x="8123240" y="3149949"/>
            <a:ext cx="453218" cy="604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15"/>
          <p:cNvPicPr preferRelativeResize="0"/>
          <p:nvPr/>
        </p:nvPicPr>
        <p:blipFill rotWithShape="1">
          <a:blip r:embed="rId4">
            <a:alphaModFix/>
          </a:blip>
          <a:srcRect l="88612" t="-619" r="2793" b="58947"/>
          <a:stretch/>
        </p:blipFill>
        <p:spPr>
          <a:xfrm>
            <a:off x="8810886" y="3042182"/>
            <a:ext cx="460071" cy="715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15"/>
          <p:cNvPicPr preferRelativeResize="0"/>
          <p:nvPr/>
        </p:nvPicPr>
        <p:blipFill rotWithShape="1">
          <a:blip r:embed="rId4">
            <a:alphaModFix/>
          </a:blip>
          <a:srcRect l="1265" t="4122" r="90509" b="61207"/>
          <a:stretch/>
        </p:blipFill>
        <p:spPr>
          <a:xfrm>
            <a:off x="6399220" y="4297964"/>
            <a:ext cx="440268" cy="595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15"/>
          <p:cNvPicPr preferRelativeResize="0"/>
          <p:nvPr/>
        </p:nvPicPr>
        <p:blipFill rotWithShape="1">
          <a:blip r:embed="rId4">
            <a:alphaModFix/>
          </a:blip>
          <a:srcRect l="35776" t="3013" r="55998" b="60510"/>
          <a:stretch/>
        </p:blipFill>
        <p:spPr>
          <a:xfrm>
            <a:off x="7043434" y="4282447"/>
            <a:ext cx="440267" cy="626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15"/>
          <p:cNvPicPr preferRelativeResize="0"/>
          <p:nvPr/>
        </p:nvPicPr>
        <p:blipFill rotWithShape="1">
          <a:blip r:embed="rId4">
            <a:alphaModFix/>
          </a:blip>
          <a:srcRect l="71196" t="4929" r="20261" b="59581"/>
          <a:stretch/>
        </p:blipFill>
        <p:spPr>
          <a:xfrm>
            <a:off x="8109174" y="4304180"/>
            <a:ext cx="457200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15"/>
          <p:cNvPicPr preferRelativeResize="0"/>
          <p:nvPr/>
        </p:nvPicPr>
        <p:blipFill rotWithShape="1">
          <a:blip r:embed="rId4">
            <a:alphaModFix/>
          </a:blip>
          <a:srcRect l="53494" t="5014" r="37963" b="59496"/>
          <a:stretch/>
        </p:blipFill>
        <p:spPr>
          <a:xfrm>
            <a:off x="8813755" y="4297964"/>
            <a:ext cx="457202" cy="60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8332" y="375271"/>
            <a:ext cx="392845" cy="459713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15"/>
          <p:cNvSpPr txBox="1"/>
          <p:nvPr/>
        </p:nvSpPr>
        <p:spPr>
          <a:xfrm>
            <a:off x="798648" y="357931"/>
            <a:ext cx="1091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Escribe todas las expresiones matemáticas cuyos resultados sean números naturales. Explica cómo lo descubriste.</a:t>
            </a:r>
            <a:endParaRPr sz="2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" name="Google Shape;368;p1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322" y="2522455"/>
            <a:ext cx="6199012" cy="4928212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Google Shape;369;p16"/>
          <p:cNvSpPr/>
          <p:nvPr/>
        </p:nvSpPr>
        <p:spPr>
          <a:xfrm>
            <a:off x="5670100" y="1402575"/>
            <a:ext cx="5981100" cy="2556000"/>
          </a:xfrm>
          <a:prstGeom prst="wedgeRoundRectCallout">
            <a:avLst>
              <a:gd name="adj1" fmla="val -44474"/>
              <a:gd name="adj2" fmla="val 67672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¿Qué combinaciones encontraste? ¿Cómo lo descubriste? 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Comparte con tus compañeros. 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/>
          <p:nvPr/>
        </p:nvSpPr>
        <p:spPr>
          <a:xfrm>
            <a:off x="304342" y="3429000"/>
            <a:ext cx="3064089" cy="1253490"/>
          </a:xfrm>
          <a:prstGeom prst="wedgeRoundRectCallout">
            <a:avLst>
              <a:gd name="adj1" fmla="val 60978"/>
              <a:gd name="adj2" fmla="val -25610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producto siempre tendrá dos cifras después de la coma.</a:t>
            </a:r>
            <a:endParaRPr sz="2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8823568" y="3429000"/>
            <a:ext cx="2893060" cy="1253490"/>
          </a:xfrm>
          <a:prstGeom prst="wedgeRoundRectCallout">
            <a:avLst>
              <a:gd name="adj1" fmla="val -64201"/>
              <a:gd name="adj2" fmla="val -7373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Podemos formar distintas expresiones.</a:t>
            </a:r>
            <a:endParaRPr sz="2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05137" y="3429000"/>
            <a:ext cx="4381725" cy="2470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90938" y="1528011"/>
            <a:ext cx="5410122" cy="1796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5802" y="445168"/>
            <a:ext cx="392845" cy="365752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798648" y="357931"/>
            <a:ext cx="1091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Crea diferentes multiplicaciones con dos números decimales usando 4 de las siguientes cartas.</a:t>
            </a:r>
            <a:endParaRPr sz="2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3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 l="4492" r="5589" b="-3"/>
          <a:stretch/>
        </p:blipFill>
        <p:spPr>
          <a:xfrm>
            <a:off x="-4604" y="562484"/>
            <a:ext cx="1963133" cy="3187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63035" y="786059"/>
            <a:ext cx="2818067" cy="998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29042" y="1028112"/>
            <a:ext cx="390580" cy="5144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813765" y="1037639"/>
            <a:ext cx="381053" cy="504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40601" y="1005747"/>
            <a:ext cx="381053" cy="533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315797" y="1005747"/>
            <a:ext cx="381053" cy="533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 descr="Icono&#10;&#10;Descripción generada automáticamente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471612">
            <a:off x="9840860" y="3906078"/>
            <a:ext cx="2487166" cy="2926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3" descr="No Hay Señales De La Calculadora. Prohibido Usar Una Calculadora.  Ilustraciones svg, vectoriales, clip art vectorizado libre de derechos.  Image 43200595"/>
          <p:cNvPicPr preferRelativeResize="0"/>
          <p:nvPr/>
        </p:nvPicPr>
        <p:blipFill rotWithShape="1">
          <a:blip r:embed="rId10">
            <a:alphaModFix/>
          </a:blip>
          <a:srcRect l="14070" t="13801" r="12964" b="14283"/>
          <a:stretch/>
        </p:blipFill>
        <p:spPr>
          <a:xfrm>
            <a:off x="395572" y="3749755"/>
            <a:ext cx="1188073" cy="117093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 txBox="1"/>
          <p:nvPr/>
        </p:nvSpPr>
        <p:spPr>
          <a:xfrm>
            <a:off x="5131376" y="2523475"/>
            <a:ext cx="3602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  ,  2   ●   8  ,  7 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11" name="Google Shape;111;p3"/>
          <p:cNvCxnSpPr/>
          <p:nvPr/>
        </p:nvCxnSpPr>
        <p:spPr>
          <a:xfrm>
            <a:off x="4881102" y="3108245"/>
            <a:ext cx="1426933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2" name="Google Shape;112;p3"/>
          <p:cNvSpPr txBox="1"/>
          <p:nvPr/>
        </p:nvSpPr>
        <p:spPr>
          <a:xfrm>
            <a:off x="5813946" y="3188896"/>
            <a:ext cx="74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4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3" name="Google Shape;113;p3"/>
          <p:cNvSpPr txBox="1"/>
          <p:nvPr/>
        </p:nvSpPr>
        <p:spPr>
          <a:xfrm>
            <a:off x="4555820" y="3188896"/>
            <a:ext cx="1258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2    2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5131381" y="3854321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6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" name="Google Shape;115;p3"/>
          <p:cNvSpPr txBox="1"/>
          <p:nvPr/>
        </p:nvSpPr>
        <p:spPr>
          <a:xfrm>
            <a:off x="3945195" y="3854321"/>
            <a:ext cx="118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2    5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16" name="Google Shape;116;p3"/>
          <p:cNvCxnSpPr/>
          <p:nvPr/>
        </p:nvCxnSpPr>
        <p:spPr>
          <a:xfrm>
            <a:off x="3193600" y="4418825"/>
            <a:ext cx="3114300" cy="20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7" name="Google Shape;117;p3"/>
          <p:cNvSpPr txBox="1"/>
          <p:nvPr/>
        </p:nvSpPr>
        <p:spPr>
          <a:xfrm>
            <a:off x="3423426" y="3809475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5890146" y="4483713"/>
            <a:ext cx="74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4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9" name="Google Shape;119;p3"/>
          <p:cNvSpPr txBox="1"/>
          <p:nvPr/>
        </p:nvSpPr>
        <p:spPr>
          <a:xfrm>
            <a:off x="5283781" y="4483713"/>
            <a:ext cx="74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4561773" y="4483713"/>
            <a:ext cx="815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</a:rPr>
              <a:t> </a:t>
            </a:r>
            <a:r>
              <a:rPr lang="es-CL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21" name="Google Shape;121;p3"/>
          <p:cNvSpPr txBox="1"/>
          <p:nvPr/>
        </p:nvSpPr>
        <p:spPr>
          <a:xfrm>
            <a:off x="3945205" y="4483713"/>
            <a:ext cx="62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2" name="Google Shape;122;p3"/>
          <p:cNvSpPr/>
          <p:nvPr/>
        </p:nvSpPr>
        <p:spPr>
          <a:xfrm rot="5400000">
            <a:off x="6052001" y="2873190"/>
            <a:ext cx="75900" cy="385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/>
          <p:nvPr/>
        </p:nvSpPr>
        <p:spPr>
          <a:xfrm rot="5400000">
            <a:off x="7905085" y="2868991"/>
            <a:ext cx="67500" cy="3852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"/>
          <p:cNvSpPr/>
          <p:nvPr/>
        </p:nvSpPr>
        <p:spPr>
          <a:xfrm rot="5400000">
            <a:off x="5787033" y="4553824"/>
            <a:ext cx="69000" cy="10758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 txBox="1"/>
          <p:nvPr/>
        </p:nvSpPr>
        <p:spPr>
          <a:xfrm>
            <a:off x="4979974" y="4483713"/>
            <a:ext cx="3906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5207609" y="4957487"/>
            <a:ext cx="1208100" cy="1851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3643994" y="4519745"/>
            <a:ext cx="2664000" cy="6822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1958529" y="244454"/>
            <a:ext cx="3064089" cy="1692849"/>
          </a:xfrm>
          <a:prstGeom prst="wedgeRoundRectCallout">
            <a:avLst>
              <a:gd name="adj1" fmla="val -52423"/>
              <a:gd name="adj2" fmla="val 71910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Yo elegí estas cartas: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7018607" y="3529825"/>
            <a:ext cx="4136907" cy="1263000"/>
          </a:xfrm>
          <a:prstGeom prst="wedgeRoundRectCallout">
            <a:avLst>
              <a:gd name="adj1" fmla="val 36790"/>
              <a:gd name="adj2" fmla="val 67083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producto o resultado de la multiplicación, tiene </a:t>
            </a:r>
            <a:r>
              <a:rPr lang="es-CL" sz="2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dos cifras decimales. </a:t>
            </a: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 l="5960" r="4120" b="-3"/>
          <a:stretch/>
        </p:blipFill>
        <p:spPr>
          <a:xfrm>
            <a:off x="374162" y="476518"/>
            <a:ext cx="1818520" cy="2952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97654" y="790660"/>
            <a:ext cx="3200827" cy="983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23873" y="996268"/>
            <a:ext cx="467537" cy="593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76496" y="1010336"/>
            <a:ext cx="400201" cy="537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273156" y="993803"/>
            <a:ext cx="430919" cy="601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961726" y="1005031"/>
            <a:ext cx="430919" cy="58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4" descr="No Hay Señales De La Calculadora. Prohibido Usar Una Calculadora.  Ilustraciones svg, vectoriales, clip art vectorizado libre de derechos.  Image 43200595"/>
          <p:cNvPicPr preferRelativeResize="0"/>
          <p:nvPr/>
        </p:nvPicPr>
        <p:blipFill rotWithShape="1">
          <a:blip r:embed="rId9">
            <a:alphaModFix/>
          </a:blip>
          <a:srcRect l="14070" t="13801" r="12964" b="14283"/>
          <a:stretch/>
        </p:blipFill>
        <p:spPr>
          <a:xfrm>
            <a:off x="511441" y="3324317"/>
            <a:ext cx="1543962" cy="1521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4" descr="Icono&#10;&#10;Descripción generada automáticamente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-858712">
            <a:off x="9833213" y="3962332"/>
            <a:ext cx="2596212" cy="2511834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"/>
          <p:cNvSpPr txBox="1"/>
          <p:nvPr/>
        </p:nvSpPr>
        <p:spPr>
          <a:xfrm>
            <a:off x="4911397" y="2486950"/>
            <a:ext cx="3632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  ,  2   ●   6  ,  5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43" name="Google Shape;143;p4"/>
          <p:cNvCxnSpPr/>
          <p:nvPr/>
        </p:nvCxnSpPr>
        <p:spPr>
          <a:xfrm>
            <a:off x="4665731" y="3071713"/>
            <a:ext cx="1584944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4" name="Google Shape;144;p4"/>
          <p:cNvSpPr txBox="1"/>
          <p:nvPr/>
        </p:nvSpPr>
        <p:spPr>
          <a:xfrm>
            <a:off x="5674681" y="3179925"/>
            <a:ext cx="69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5" name="Google Shape;145;p4"/>
          <p:cNvSpPr txBox="1"/>
          <p:nvPr/>
        </p:nvSpPr>
        <p:spPr>
          <a:xfrm>
            <a:off x="4224275" y="3179925"/>
            <a:ext cx="125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1    6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6" name="Google Shape;146;p4"/>
          <p:cNvSpPr txBox="1"/>
          <p:nvPr/>
        </p:nvSpPr>
        <p:spPr>
          <a:xfrm>
            <a:off x="4911390" y="3764702"/>
            <a:ext cx="481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7" name="Google Shape;147;p4"/>
          <p:cNvSpPr txBox="1"/>
          <p:nvPr/>
        </p:nvSpPr>
        <p:spPr>
          <a:xfrm>
            <a:off x="3670673" y="3753077"/>
            <a:ext cx="125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1   9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48" name="Google Shape;148;p4"/>
          <p:cNvCxnSpPr/>
          <p:nvPr/>
        </p:nvCxnSpPr>
        <p:spPr>
          <a:xfrm rot="10800000" flipH="1">
            <a:off x="2812600" y="4364900"/>
            <a:ext cx="3438000" cy="6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9" name="Google Shape;149;p4"/>
          <p:cNvSpPr txBox="1"/>
          <p:nvPr/>
        </p:nvSpPr>
        <p:spPr>
          <a:xfrm>
            <a:off x="2995896" y="3656400"/>
            <a:ext cx="5571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5598481" y="4475250"/>
            <a:ext cx="69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4898038" y="4475250"/>
            <a:ext cx="456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8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2" name="Google Shape;152;p4"/>
          <p:cNvSpPr txBox="1"/>
          <p:nvPr/>
        </p:nvSpPr>
        <p:spPr>
          <a:xfrm>
            <a:off x="4224276" y="4475250"/>
            <a:ext cx="687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3" name="Google Shape;153;p4"/>
          <p:cNvSpPr txBox="1"/>
          <p:nvPr/>
        </p:nvSpPr>
        <p:spPr>
          <a:xfrm>
            <a:off x="3670675" y="4475250"/>
            <a:ext cx="55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4" name="Google Shape;154;p4"/>
          <p:cNvSpPr/>
          <p:nvPr/>
        </p:nvSpPr>
        <p:spPr>
          <a:xfrm rot="5400000">
            <a:off x="5842002" y="2837515"/>
            <a:ext cx="149400" cy="3318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4"/>
          <p:cNvSpPr/>
          <p:nvPr/>
        </p:nvSpPr>
        <p:spPr>
          <a:xfrm rot="5400000">
            <a:off x="7696960" y="2837515"/>
            <a:ext cx="149400" cy="3318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"/>
          <p:cNvSpPr/>
          <p:nvPr/>
        </p:nvSpPr>
        <p:spPr>
          <a:xfrm rot="5400000">
            <a:off x="5296820" y="4620425"/>
            <a:ext cx="250896" cy="1048461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"/>
          <p:cNvSpPr txBox="1"/>
          <p:nvPr/>
        </p:nvSpPr>
        <p:spPr>
          <a:xfrm>
            <a:off x="4643550" y="4536750"/>
            <a:ext cx="55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8" name="Google Shape;158;p4"/>
          <p:cNvSpPr/>
          <p:nvPr/>
        </p:nvSpPr>
        <p:spPr>
          <a:xfrm>
            <a:off x="4828726" y="4536750"/>
            <a:ext cx="1323287" cy="876357"/>
          </a:xfrm>
          <a:custGeom>
            <a:avLst/>
            <a:gdLst/>
            <a:ahLst/>
            <a:cxnLst/>
            <a:rect l="l" t="t" r="r" b="b"/>
            <a:pathLst>
              <a:path w="1378424" h="750627" extrusionOk="0">
                <a:moveTo>
                  <a:pt x="0" y="368490"/>
                </a:moveTo>
                <a:lnTo>
                  <a:pt x="0" y="368490"/>
                </a:lnTo>
                <a:cubicBezTo>
                  <a:pt x="286603" y="363941"/>
                  <a:pt x="573711" y="337236"/>
                  <a:pt x="859809" y="354842"/>
                </a:cubicBezTo>
                <a:cubicBezTo>
                  <a:pt x="888794" y="356626"/>
                  <a:pt x="887104" y="411708"/>
                  <a:pt x="887104" y="436729"/>
                </a:cubicBezTo>
                <a:lnTo>
                  <a:pt x="859809" y="0"/>
                </a:lnTo>
                <a:lnTo>
                  <a:pt x="1378424" y="68239"/>
                </a:lnTo>
                <a:lnTo>
                  <a:pt x="1378424" y="709684"/>
                </a:lnTo>
                <a:lnTo>
                  <a:pt x="0" y="750627"/>
                </a:lnTo>
                <a:lnTo>
                  <a:pt x="0" y="368490"/>
                </a:lnTo>
                <a:close/>
              </a:path>
            </a:pathLst>
          </a:cu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4"/>
          <p:cNvSpPr/>
          <p:nvPr/>
        </p:nvSpPr>
        <p:spPr>
          <a:xfrm>
            <a:off x="3559204" y="4461140"/>
            <a:ext cx="1858800" cy="7362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4"/>
          <p:cNvSpPr/>
          <p:nvPr/>
        </p:nvSpPr>
        <p:spPr>
          <a:xfrm>
            <a:off x="2290324" y="217540"/>
            <a:ext cx="3446333" cy="1692849"/>
          </a:xfrm>
          <a:prstGeom prst="wedgeRoundRectCallout">
            <a:avLst>
              <a:gd name="adj1" fmla="val -52423"/>
              <a:gd name="adj2" fmla="val 71910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Yo elegí estas cartas: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8336897" y="3132400"/>
            <a:ext cx="3438001" cy="1096035"/>
          </a:xfrm>
          <a:prstGeom prst="wedgeRoundRectCallout">
            <a:avLst>
              <a:gd name="adj1" fmla="val -5230"/>
              <a:gd name="adj2" fmla="val 74987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En este caso, el producto tiene </a:t>
            </a:r>
            <a:r>
              <a:rPr lang="es-CL" sz="2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una cifra decimal.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5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 l="5865" r="4728" b="-3"/>
          <a:stretch/>
        </p:blipFill>
        <p:spPr>
          <a:xfrm>
            <a:off x="268412" y="315652"/>
            <a:ext cx="1808144" cy="2952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41164" y="675249"/>
            <a:ext cx="3266491" cy="1005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86836" y="821808"/>
            <a:ext cx="457125" cy="605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60543" y="849549"/>
            <a:ext cx="456033" cy="619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260709" y="856935"/>
            <a:ext cx="449026" cy="598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976084" y="819592"/>
            <a:ext cx="456033" cy="636044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5"/>
          <p:cNvSpPr txBox="1"/>
          <p:nvPr/>
        </p:nvSpPr>
        <p:spPr>
          <a:xfrm>
            <a:off x="4448424" y="2238225"/>
            <a:ext cx="3849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  ,  5   ●   6  ,  8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73" name="Google Shape;173;p5"/>
          <p:cNvCxnSpPr/>
          <p:nvPr/>
        </p:nvCxnSpPr>
        <p:spPr>
          <a:xfrm>
            <a:off x="4039737" y="2823008"/>
            <a:ext cx="1610436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4" name="Google Shape;174;p5"/>
          <p:cNvSpPr txBox="1"/>
          <p:nvPr/>
        </p:nvSpPr>
        <p:spPr>
          <a:xfrm>
            <a:off x="5182801" y="2844225"/>
            <a:ext cx="724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5" name="Google Shape;175;p5"/>
          <p:cNvSpPr txBox="1"/>
          <p:nvPr/>
        </p:nvSpPr>
        <p:spPr>
          <a:xfrm>
            <a:off x="3950470" y="2844225"/>
            <a:ext cx="1221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2   0</a:t>
            </a:r>
            <a:endParaRPr sz="32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6" name="Google Shape;176;p5"/>
          <p:cNvSpPr txBox="1"/>
          <p:nvPr/>
        </p:nvSpPr>
        <p:spPr>
          <a:xfrm>
            <a:off x="4512686" y="3429000"/>
            <a:ext cx="651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0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7" name="Google Shape;177;p5"/>
          <p:cNvSpPr txBox="1"/>
          <p:nvPr/>
        </p:nvSpPr>
        <p:spPr>
          <a:xfrm>
            <a:off x="3364583" y="3429000"/>
            <a:ext cx="1221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1   5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78" name="Google Shape;178;p5"/>
          <p:cNvCxnSpPr/>
          <p:nvPr/>
        </p:nvCxnSpPr>
        <p:spPr>
          <a:xfrm>
            <a:off x="2729552" y="4010167"/>
            <a:ext cx="29205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9" name="Google Shape;179;p5"/>
          <p:cNvSpPr txBox="1"/>
          <p:nvPr/>
        </p:nvSpPr>
        <p:spPr>
          <a:xfrm>
            <a:off x="2673306" y="3336775"/>
            <a:ext cx="1068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0" name="Google Shape;180;p5"/>
          <p:cNvSpPr txBox="1"/>
          <p:nvPr/>
        </p:nvSpPr>
        <p:spPr>
          <a:xfrm>
            <a:off x="5286456" y="4050767"/>
            <a:ext cx="666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81" name="Google Shape;181;p5"/>
          <p:cNvSpPr txBox="1"/>
          <p:nvPr/>
        </p:nvSpPr>
        <p:spPr>
          <a:xfrm>
            <a:off x="4541351" y="4050767"/>
            <a:ext cx="53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82" name="Google Shape;182;p5"/>
          <p:cNvSpPr txBox="1"/>
          <p:nvPr/>
        </p:nvSpPr>
        <p:spPr>
          <a:xfrm>
            <a:off x="3952227" y="4050767"/>
            <a:ext cx="583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83" name="Google Shape;183;p5"/>
          <p:cNvSpPr txBox="1"/>
          <p:nvPr/>
        </p:nvSpPr>
        <p:spPr>
          <a:xfrm>
            <a:off x="3359152" y="4050767"/>
            <a:ext cx="583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4" name="Google Shape;184;p5"/>
          <p:cNvSpPr/>
          <p:nvPr/>
        </p:nvSpPr>
        <p:spPr>
          <a:xfrm rot="5400000">
            <a:off x="5362655" y="2585959"/>
            <a:ext cx="182100" cy="3345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5" name="Google Shape;185;p5"/>
          <p:cNvSpPr/>
          <p:nvPr/>
        </p:nvSpPr>
        <p:spPr>
          <a:xfrm rot="5400000">
            <a:off x="7207952" y="2575350"/>
            <a:ext cx="182100" cy="334500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5"/>
          <p:cNvSpPr/>
          <p:nvPr/>
        </p:nvSpPr>
        <p:spPr>
          <a:xfrm rot="5400000">
            <a:off x="4933405" y="4212893"/>
            <a:ext cx="131818" cy="962886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5"/>
          <p:cNvSpPr txBox="1"/>
          <p:nvPr/>
        </p:nvSpPr>
        <p:spPr>
          <a:xfrm>
            <a:off x="4323343" y="3981525"/>
            <a:ext cx="4491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8" name="Google Shape;188;p5"/>
          <p:cNvSpPr/>
          <p:nvPr/>
        </p:nvSpPr>
        <p:spPr>
          <a:xfrm>
            <a:off x="4436486" y="4628427"/>
            <a:ext cx="1114897" cy="18957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"/>
          <p:cNvSpPr/>
          <p:nvPr/>
        </p:nvSpPr>
        <p:spPr>
          <a:xfrm>
            <a:off x="3160552" y="4051395"/>
            <a:ext cx="1240500" cy="5358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0" name="Google Shape;190;p5" descr="Icono&#10;&#10;Descripción generada automáticamente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297333" y="4454953"/>
            <a:ext cx="3184812" cy="2531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 descr="No Hay Señales De La Calculadora. Prohibido Usar Una Calculadora.  Ilustraciones svg, vectoriales, clip art vectorizado libre de derechos.  Image 43200595"/>
          <p:cNvPicPr preferRelativeResize="0"/>
          <p:nvPr/>
        </p:nvPicPr>
        <p:blipFill rotWithShape="1">
          <a:blip r:embed="rId10">
            <a:alphaModFix/>
          </a:blip>
          <a:srcRect l="14070" t="13801" r="12964" b="14283"/>
          <a:stretch/>
        </p:blipFill>
        <p:spPr>
          <a:xfrm>
            <a:off x="358856" y="3160456"/>
            <a:ext cx="1543962" cy="1521692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5"/>
          <p:cNvSpPr/>
          <p:nvPr/>
        </p:nvSpPr>
        <p:spPr>
          <a:xfrm>
            <a:off x="2290324" y="217540"/>
            <a:ext cx="3446333" cy="1692849"/>
          </a:xfrm>
          <a:prstGeom prst="wedgeRoundRectCallout">
            <a:avLst>
              <a:gd name="adj1" fmla="val -52423"/>
              <a:gd name="adj2" fmla="val 71910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Yo elegí estas cartas: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3" name="Google Shape;193;p5"/>
          <p:cNvSpPr/>
          <p:nvPr/>
        </p:nvSpPr>
        <p:spPr>
          <a:xfrm>
            <a:off x="7697704" y="1910400"/>
            <a:ext cx="4130671" cy="2234700"/>
          </a:xfrm>
          <a:prstGeom prst="wedgeRoundRectCallout">
            <a:avLst>
              <a:gd name="adj1" fmla="val 3468"/>
              <a:gd name="adj2" fmla="val 70063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Ambas cifras después de la coma son cero.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Por lo tanto, el resultado o producto es un </a:t>
            </a:r>
            <a:r>
              <a:rPr lang="es-CL" sz="20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número natural</a:t>
            </a:r>
            <a:r>
              <a:rPr lang="es-CL" sz="20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y no decimal. </a:t>
            </a:r>
            <a:endParaRPr sz="2000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g2c571b31628_1_1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359195">
            <a:off x="8041882" y="2643724"/>
            <a:ext cx="3505136" cy="4099573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g2c571b31628_1_1"/>
          <p:cNvSpPr/>
          <p:nvPr/>
        </p:nvSpPr>
        <p:spPr>
          <a:xfrm>
            <a:off x="169822" y="399851"/>
            <a:ext cx="8838711" cy="2349600"/>
          </a:xfrm>
          <a:prstGeom prst="wedgeRoundRectCallout">
            <a:avLst>
              <a:gd name="adj1" fmla="val 42929"/>
              <a:gd name="adj2" fmla="val 83868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4000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Al multiplicar 2 números con una cifra decimal,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resultado puede tener </a:t>
            </a:r>
            <a:r>
              <a:rPr lang="es-CL" sz="28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2, 1 o ninguna cifra decimal.</a:t>
            </a:r>
            <a:endParaRPr sz="28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7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36458" y="4150690"/>
            <a:ext cx="2589181" cy="2732644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7"/>
          <p:cNvSpPr/>
          <p:nvPr/>
        </p:nvSpPr>
        <p:spPr>
          <a:xfrm>
            <a:off x="2844800" y="4032900"/>
            <a:ext cx="6286525" cy="1484100"/>
          </a:xfrm>
          <a:prstGeom prst="wedgeRoundRectCallout">
            <a:avLst>
              <a:gd name="adj1" fmla="val 69310"/>
              <a:gd name="adj2" fmla="val 25349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Toma unos minutos para pensar </a:t>
            </a:r>
            <a:endParaRPr lang="es-ES" sz="20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y compartir tu estrategia con tus compañeros. ¿Cómo lo descubriste?</a:t>
            </a:r>
            <a:endParaRPr lang="es-ES" sz="2000" dirty="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06" name="Google Shape;206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63090" y="1896803"/>
            <a:ext cx="7265817" cy="1621013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7"/>
          <p:cNvSpPr txBox="1"/>
          <p:nvPr/>
        </p:nvSpPr>
        <p:spPr>
          <a:xfrm>
            <a:off x="909773" y="427431"/>
            <a:ext cx="109179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Elige la combinación que tenga el resultado menor y mayor. </a:t>
            </a:r>
            <a:endParaRPr sz="2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¿Cómo lo descubriste?</a:t>
            </a:r>
            <a:endParaRPr sz="28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08" name="Google Shape;208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8484" y="503626"/>
            <a:ext cx="440164" cy="4075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8"/>
          <p:cNvPicPr preferRelativeResize="0"/>
          <p:nvPr/>
        </p:nvPicPr>
        <p:blipFill rotWithShape="1">
          <a:blip r:embed="rId3">
            <a:alphaModFix/>
          </a:blip>
          <a:srcRect l="21386" t="46357" r="22152"/>
          <a:stretch/>
        </p:blipFill>
        <p:spPr>
          <a:xfrm>
            <a:off x="4027732" y="1145611"/>
            <a:ext cx="4269600" cy="1301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8"/>
          <p:cNvPicPr preferRelativeResize="0"/>
          <p:nvPr/>
        </p:nvPicPr>
        <p:blipFill rotWithShape="1">
          <a:blip r:embed="rId3">
            <a:alphaModFix/>
          </a:blip>
          <a:srcRect b="55899"/>
          <a:stretch/>
        </p:blipFill>
        <p:spPr>
          <a:xfrm>
            <a:off x="2826428" y="220133"/>
            <a:ext cx="6539144" cy="925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8"/>
          <p:cNvPicPr preferRelativeResize="0"/>
          <p:nvPr/>
        </p:nvPicPr>
        <p:blipFill rotWithShape="1">
          <a:blip r:embed="rId3">
            <a:alphaModFix/>
          </a:blip>
          <a:srcRect l="1317" t="4034" r="91174" b="60459"/>
          <a:stretch/>
        </p:blipFill>
        <p:spPr>
          <a:xfrm>
            <a:off x="2912536" y="304799"/>
            <a:ext cx="491068" cy="745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8"/>
          <p:cNvPicPr preferRelativeResize="0"/>
          <p:nvPr/>
        </p:nvPicPr>
        <p:blipFill rotWithShape="1">
          <a:blip r:embed="rId3">
            <a:alphaModFix/>
          </a:blip>
          <a:srcRect l="18408" t="4034" r="73305" b="60460"/>
          <a:stretch/>
        </p:blipFill>
        <p:spPr>
          <a:xfrm>
            <a:off x="4064000" y="304799"/>
            <a:ext cx="541867" cy="745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8"/>
          <p:cNvPicPr preferRelativeResize="0"/>
          <p:nvPr/>
        </p:nvPicPr>
        <p:blipFill rotWithShape="1">
          <a:blip r:embed="rId3">
            <a:alphaModFix/>
          </a:blip>
          <a:srcRect l="36276" t="4034" r="55438" b="59653"/>
          <a:stretch/>
        </p:blipFill>
        <p:spPr>
          <a:xfrm>
            <a:off x="5198532" y="330199"/>
            <a:ext cx="541868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8"/>
          <p:cNvPicPr preferRelativeResize="0"/>
          <p:nvPr/>
        </p:nvPicPr>
        <p:blipFill rotWithShape="1">
          <a:blip r:embed="rId3">
            <a:alphaModFix/>
          </a:blip>
          <a:srcRect l="54142" r="38347" b="57233"/>
          <a:stretch/>
        </p:blipFill>
        <p:spPr>
          <a:xfrm>
            <a:off x="6349998" y="220133"/>
            <a:ext cx="491068" cy="897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8" descr="Icon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490987">
            <a:off x="-166044" y="4146173"/>
            <a:ext cx="3184812" cy="2531924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8"/>
          <p:cNvSpPr/>
          <p:nvPr/>
        </p:nvSpPr>
        <p:spPr>
          <a:xfrm>
            <a:off x="897775" y="2243950"/>
            <a:ext cx="2785500" cy="17373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Ubica las cartas con los números menores en la posición de las unidades. </a:t>
            </a:r>
            <a:endParaRPr sz="2000" strike="sngStrike" dirty="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1" name="Google Shape;221;p8"/>
          <p:cNvSpPr txBox="1"/>
          <p:nvPr/>
        </p:nvSpPr>
        <p:spPr>
          <a:xfrm>
            <a:off x="7924800" y="2455900"/>
            <a:ext cx="4269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  ,  5       ●         3  , 6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22" name="Google Shape;222;p8"/>
          <p:cNvCxnSpPr/>
          <p:nvPr/>
        </p:nvCxnSpPr>
        <p:spPr>
          <a:xfrm>
            <a:off x="7687733" y="3166533"/>
            <a:ext cx="150706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3" name="Google Shape;223;p8"/>
          <p:cNvSpPr txBox="1"/>
          <p:nvPr/>
        </p:nvSpPr>
        <p:spPr>
          <a:xfrm>
            <a:off x="7213599" y="3177908"/>
            <a:ext cx="245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1     5      0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4" name="Google Shape;224;p8"/>
          <p:cNvSpPr txBox="1"/>
          <p:nvPr/>
        </p:nvSpPr>
        <p:spPr>
          <a:xfrm>
            <a:off x="5464809" y="3722024"/>
            <a:ext cx="4588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                7     5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25" name="Google Shape;225;p8"/>
          <p:cNvCxnSpPr/>
          <p:nvPr/>
        </p:nvCxnSpPr>
        <p:spPr>
          <a:xfrm>
            <a:off x="7044267" y="4470400"/>
            <a:ext cx="2321305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6" name="Google Shape;226;p8"/>
          <p:cNvSpPr txBox="1"/>
          <p:nvPr/>
        </p:nvSpPr>
        <p:spPr>
          <a:xfrm>
            <a:off x="6612466" y="3598913"/>
            <a:ext cx="86360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+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7" name="Google Shape;227;p8"/>
          <p:cNvSpPr txBox="1"/>
          <p:nvPr/>
        </p:nvSpPr>
        <p:spPr>
          <a:xfrm>
            <a:off x="7213599" y="4396044"/>
            <a:ext cx="25908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9  </a:t>
            </a:r>
            <a:r>
              <a:rPr lang="es-CL" sz="4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</a:t>
            </a:r>
            <a:r>
              <a:rPr lang="es-CL" sz="3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 0      0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8" name="Google Shape;228;p8"/>
          <p:cNvSpPr txBox="1"/>
          <p:nvPr/>
        </p:nvSpPr>
        <p:spPr>
          <a:xfrm>
            <a:off x="6349998" y="5316301"/>
            <a:ext cx="5249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producto de</a:t>
            </a:r>
            <a:r>
              <a:rPr lang="es-CL" sz="24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menor </a:t>
            </a:r>
            <a:r>
              <a:rPr lang="es-CL" sz="2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valor es 9.</a:t>
            </a:r>
            <a:endParaRPr sz="24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9" name="Google Shape;229;p8"/>
          <p:cNvSpPr/>
          <p:nvPr/>
        </p:nvSpPr>
        <p:spPr>
          <a:xfrm>
            <a:off x="-12639" y="0"/>
            <a:ext cx="2577801" cy="794479"/>
          </a:xfrm>
          <a:prstGeom prst="rect">
            <a:avLst/>
          </a:prstGeom>
          <a:solidFill>
            <a:srgbClr val="00B40E"/>
          </a:solidFill>
          <a:ln w="12700" cap="flat" cmpd="sng">
            <a:solidFill>
              <a:srgbClr val="1C305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Formando el número menor </a:t>
            </a:r>
            <a:endParaRPr sz="24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0" name="Google Shape;230;p8"/>
          <p:cNvSpPr/>
          <p:nvPr/>
        </p:nvSpPr>
        <p:spPr>
          <a:xfrm>
            <a:off x="867025" y="2243950"/>
            <a:ext cx="2847000" cy="173730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chemeClr val="lt1"/>
          </a:solidFill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Ubica las siguientes cartas menores al lado de los números menores respectivos.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9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359194">
            <a:off x="8041882" y="2643724"/>
            <a:ext cx="3505135" cy="4099574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9"/>
          <p:cNvSpPr/>
          <p:nvPr/>
        </p:nvSpPr>
        <p:spPr>
          <a:xfrm>
            <a:off x="237067" y="222533"/>
            <a:ext cx="10532533" cy="2368267"/>
          </a:xfrm>
          <a:prstGeom prst="wedgeRoundRectCallout">
            <a:avLst>
              <a:gd name="adj1" fmla="val 25786"/>
              <a:gd name="adj2" fmla="val 66325"/>
              <a:gd name="adj3" fmla="val 16667"/>
            </a:avLst>
          </a:prstGeom>
          <a:noFill/>
          <a:ln w="12700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Para obtener el producto de </a:t>
            </a:r>
            <a:r>
              <a:rPr lang="es-CL" sz="2800" b="1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menor valor</a:t>
            </a: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ubica las cartas con números menores en las unidades. 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Luego, ubica las siguientes cartas menores en los décimos y corrobora si, al invertirlas, el producto cambia. 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565</Words>
  <Application>Microsoft Office PowerPoint</Application>
  <PresentationFormat>Panorámica</PresentationFormat>
  <Paragraphs>111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Nunito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Javiera Aguirre</dc:creator>
  <cp:lastModifiedBy>Sandra Verónica Droguett Villarroel</cp:lastModifiedBy>
  <cp:revision>1</cp:revision>
  <dcterms:created xsi:type="dcterms:W3CDTF">2023-10-26T03:28:04Z</dcterms:created>
  <dcterms:modified xsi:type="dcterms:W3CDTF">2024-04-02T15:38:52Z</dcterms:modified>
</cp:coreProperties>
</file>