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embeddedFontLst>
    <p:embeddedFont>
      <p:font typeface="Nunito" pitchFamily="2" charset="0"/>
      <p:regular r:id="rId19"/>
      <p:bold r:id="rId20"/>
      <p:italic r:id="rId21"/>
      <p:boldItalic r:id="rId22"/>
    </p:embeddedFont>
    <p:embeddedFont>
      <p:font typeface="Nunito SemiBold" pitchFamily="2" charset="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9" roundtripDataSignature="AMtx7mhJZPXK0p0BLD6d1Y5t5rEU+wYc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77BC30-5EA1-4A0B-A97D-5ECA4F8F8EAF}" v="1" dt="2024-04-02T15:36:41.3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16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ra Droguett" userId="b98dc45e39b78e26" providerId="LiveId" clId="{6677BC30-5EA1-4A0B-A97D-5ECA4F8F8EAF}"/>
    <pc:docChg chg="custSel modSld">
      <pc:chgData name="Sandra Droguett" userId="b98dc45e39b78e26" providerId="LiveId" clId="{6677BC30-5EA1-4A0B-A97D-5ECA4F8F8EAF}" dt="2024-04-02T15:36:47.486" v="3" actId="1076"/>
      <pc:docMkLst>
        <pc:docMk/>
      </pc:docMkLst>
      <pc:sldChg chg="addSp delSp modSp mod">
        <pc:chgData name="Sandra Droguett" userId="b98dc45e39b78e26" providerId="LiveId" clId="{6677BC30-5EA1-4A0B-A97D-5ECA4F8F8EAF}" dt="2024-04-02T15:36:47.486" v="3" actId="1076"/>
        <pc:sldMkLst>
          <pc:docMk/>
          <pc:sldMk cId="0" sldId="271"/>
        </pc:sldMkLst>
        <pc:picChg chg="add mod">
          <ac:chgData name="Sandra Droguett" userId="b98dc45e39b78e26" providerId="LiveId" clId="{6677BC30-5EA1-4A0B-A97D-5ECA4F8F8EAF}" dt="2024-04-02T15:36:47.486" v="3" actId="1076"/>
          <ac:picMkLst>
            <pc:docMk/>
            <pc:sldMk cId="0" sldId="271"/>
            <ac:picMk id="2" creationId="{4233297B-F384-4976-6E86-5C8137879892}"/>
          </ac:picMkLst>
        </pc:picChg>
        <pc:picChg chg="del">
          <ac:chgData name="Sandra Droguett" userId="b98dc45e39b78e26" providerId="LiveId" clId="{6677BC30-5EA1-4A0B-A97D-5ECA4F8F8EAF}" dt="2024-04-02T15:36:40.871" v="0" actId="478"/>
          <ac:picMkLst>
            <pc:docMk/>
            <pc:sldMk cId="0" sldId="271"/>
            <ac:picMk id="397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3" name="Google Shape;37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6" name="Google Shape;38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2" name="Google Shape;39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1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2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58" name="Google Shape;58;p2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cabezado de sección">
  <p:cSld name="1_Encabezado de secció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2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3" name="Google Shape;63;p2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cabezado de sección">
  <p:cSld name="2_Encabezado de secció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2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8" name="Google Shape;68;p2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cabezado de sección">
  <p:cSld name="3_Encabezado de sección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3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73" name="Google Shape;73;p3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>
  <p:cSld name="Dos objeto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3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9" name="Google Shape;79;p3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os objetos">
  <p:cSld name="1_Dos objetos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3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85" name="Google Shape;85;p32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65B32E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86" name="Google Shape;86;p3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os objetos">
  <p:cSld name="2_Dos objetos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3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3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2" name="Google Shape;92;p3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os objetos">
  <p:cSld name="3_Dos objetos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3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3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98" name="Google Shape;98;p34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EF7D00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99" name="Google Shape;99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>
  <p:cSld name="Comparación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35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35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4" name="Google Shape;104;p35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05" name="Google Shape;105;p3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35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3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ación">
  <p:cSld name="1_Comparación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3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3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2" name="Google Shape;112;p36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13" name="Google Shape;113;p3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36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5" name="Google Shape;115;p3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 blanco" type="blank">
  <p:cSld name="BLANK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1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mparación" type="twoTxTwoObj">
  <p:cSld name="TWO_OBJECTS_WITH_TEXT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3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3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0" name="Google Shape;120;p3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1" name="Google Shape;121;p3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2" name="Google Shape;122;p3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3" name="Google Shape;123;p3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mparación">
  <p:cSld name="3_Comparación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3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3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8" name="Google Shape;128;p38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29" name="Google Shape;129;p3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38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1" name="Google Shape;131;p3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3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5" name="Google Shape;135;p3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olo el título">
  <p:cSld name="1_Solo el título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4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9" name="Google Shape;139;p4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olo el título">
  <p:cSld name="2_Solo el título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Google Shape;141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4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3" name="Google Shape;143;p4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olo el título">
  <p:cSld name="3_Solo el título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4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7" name="Google Shape;147;p4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>
  <p:cSld name="En blanco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4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 blanco">
  <p:cSld name="1_En blanco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4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 blanco">
  <p:cSld name="3_En blanco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4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4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4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1" name="Google Shape;161;p4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62" name="Google Shape;162;p4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>
  <p:cSld name="Diapositiva de título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ido con título">
  <p:cSld name="1_Contenido con título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4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4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4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7" name="Google Shape;167;p4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68" name="Google Shape;168;p47"/>
          <p:cNvSpPr txBox="1"/>
          <p:nvPr/>
        </p:nvSpPr>
        <p:spPr>
          <a:xfrm>
            <a:off x="232756" y="6390700"/>
            <a:ext cx="149629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lang="el-GR"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Sumo Primero </a:t>
            </a:r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ntenido con título">
  <p:cSld name="2_Contenido con título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4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4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4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3" name="Google Shape;173;p4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74" name="Google Shape;174;p4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ntenido con título">
  <p:cSld name="3_Contenido con título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4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4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4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9" name="Google Shape;179;p4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0" name="Google Shape;180;p4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p5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5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5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5" name="Google Shape;185;p5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6" name="Google Shape;186;p5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magen con título">
  <p:cSld name="1_Imagen con título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5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5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5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1" name="Google Shape;191;p5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2" name="Google Shape;192;p5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Imagen con título">
  <p:cSld name="2_Imagen con título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5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5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5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7" name="Google Shape;197;p5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8" name="Google Shape;198;p5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Imagen con título">
  <p:cSld name="3_Imagen con título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Google Shape;200;p5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5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5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203" name="Google Shape;203;p5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204" name="Google Shape;204;p5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5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5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8" name="Google Shape;208;p5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5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5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5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5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4" name="Google Shape;214;p5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5" name="Google Shape;215;p5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5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2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iapositiva de título">
  <p:cSld name="3_Diapositiva de título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2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5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3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8" name="Google Shape;38;p2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y objetos">
  <p:cSld name="1_Título y objeto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3" name="Google Shape;43;p2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ítulo y objetos">
  <p:cSld name="2_Título y objetos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8" name="Google Shape;48;p2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ítulo y objetos">
  <p:cSld name="3_Título y objeto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oogle Shape;50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2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hyperlink" Target="http://s.cmmedu.cl/sp6brecurso4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"/>
          <p:cNvSpPr txBox="1">
            <a:spLocks noGrp="1"/>
          </p:cNvSpPr>
          <p:nvPr>
            <p:ph type="subTitle" idx="1"/>
          </p:nvPr>
        </p:nvSpPr>
        <p:spPr>
          <a:xfrm>
            <a:off x="1524000" y="169226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9600"/>
              <a:buNone/>
            </a:pPr>
            <a:r>
              <a:rPr lang="el-GR" sz="9600" b="1">
                <a:solidFill>
                  <a:srgbClr val="EF818A"/>
                </a:solidFill>
                <a:latin typeface="Nunito"/>
                <a:ea typeface="Nunito"/>
                <a:cs typeface="Nunito"/>
                <a:sym typeface="Nunito"/>
              </a:rPr>
              <a:t>Sumo Primero</a:t>
            </a:r>
            <a:endParaRPr b="1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22" name="Google Shape;222;p1"/>
          <p:cNvSpPr txBox="1"/>
          <p:nvPr/>
        </p:nvSpPr>
        <p:spPr>
          <a:xfrm>
            <a:off x="895985" y="3096139"/>
            <a:ext cx="10400030" cy="784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5400"/>
              <a:buFont typeface="Arial"/>
              <a:buNone/>
            </a:pPr>
            <a:r>
              <a:rPr lang="el-GR" sz="5400" i="0" u="none" strike="noStrike" cap="none">
                <a:solidFill>
                  <a:srgbClr val="EF818A"/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Ángulos opuestos por el vértice</a:t>
            </a:r>
            <a:endParaRPr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223" name="Google Shape;223;p1"/>
          <p:cNvSpPr txBox="1"/>
          <p:nvPr/>
        </p:nvSpPr>
        <p:spPr>
          <a:xfrm>
            <a:off x="1524000" y="4310730"/>
            <a:ext cx="9144000" cy="1349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2000"/>
              <a:buFont typeface="Arial"/>
              <a:buNone/>
            </a:pPr>
            <a:r>
              <a:rPr lang="el-GR" sz="2000" i="0" u="none" strike="noStrike" cap="none">
                <a:solidFill>
                  <a:srgbClr val="EF818A"/>
                </a:solidFill>
                <a:latin typeface="Nunito"/>
                <a:ea typeface="Nunito"/>
                <a:cs typeface="Nunito"/>
                <a:sym typeface="Nunito"/>
              </a:rPr>
              <a:t>6° Básico. Unidad 1. 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2000"/>
              <a:buFont typeface="Arial"/>
              <a:buNone/>
            </a:pPr>
            <a:r>
              <a:rPr lang="el-GR" sz="2000" i="0" u="none" strike="noStrike" cap="none">
                <a:solidFill>
                  <a:srgbClr val="EF818A"/>
                </a:solidFill>
                <a:latin typeface="Nunito"/>
                <a:ea typeface="Nunito"/>
                <a:cs typeface="Nunito"/>
                <a:sym typeface="Nunito"/>
              </a:rPr>
              <a:t>Capítulo 3: Ángulos.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2000"/>
              <a:buFont typeface="Arial"/>
              <a:buNone/>
            </a:pPr>
            <a:r>
              <a:rPr lang="el-GR" sz="2000" i="0" u="none" strike="noStrike" cap="none">
                <a:solidFill>
                  <a:srgbClr val="EF818A"/>
                </a:solidFill>
                <a:latin typeface="Nunito"/>
                <a:ea typeface="Nunito"/>
                <a:cs typeface="Nunito"/>
                <a:sym typeface="Nunito"/>
              </a:rPr>
              <a:t>Sistematización ángulos entre dos rectas que se cortan.</a:t>
            </a:r>
            <a:endParaRPr sz="2000">
              <a:solidFill>
                <a:srgbClr val="EF818A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2000"/>
              <a:buFont typeface="Arial"/>
              <a:buNone/>
            </a:pPr>
            <a:r>
              <a:rPr lang="el-GR" sz="2000">
                <a:solidFill>
                  <a:srgbClr val="EF818A"/>
                </a:solidFill>
                <a:latin typeface="Nunito"/>
                <a:ea typeface="Nunito"/>
                <a:cs typeface="Nunito"/>
                <a:sym typeface="Nunito"/>
              </a:rPr>
              <a:t>P</a:t>
            </a:r>
            <a:r>
              <a:rPr lang="el-GR" sz="2000" i="0" u="none" strike="noStrike" cap="none">
                <a:solidFill>
                  <a:srgbClr val="EF818A"/>
                </a:solidFill>
                <a:latin typeface="Nunito"/>
                <a:ea typeface="Nunito"/>
                <a:cs typeface="Nunito"/>
                <a:sym typeface="Nunito"/>
              </a:rPr>
              <a:t>áginas 4</a:t>
            </a:r>
            <a:r>
              <a:rPr lang="el-GR" sz="2000">
                <a:solidFill>
                  <a:srgbClr val="EF818A"/>
                </a:solidFill>
                <a:latin typeface="Nunito"/>
                <a:ea typeface="Nunito"/>
                <a:cs typeface="Nunito"/>
                <a:sym typeface="Nunito"/>
              </a:rPr>
              <a:t>5 y 46</a:t>
            </a:r>
            <a:r>
              <a:rPr lang="el-GR" sz="2000" i="0" u="none" strike="noStrike" cap="none">
                <a:solidFill>
                  <a:srgbClr val="EF818A"/>
                </a:solidFill>
                <a:latin typeface="Nunito"/>
                <a:ea typeface="Nunito"/>
                <a:cs typeface="Nunito"/>
                <a:sym typeface="Nunito"/>
              </a:rPr>
              <a:t>. </a:t>
            </a:r>
            <a:endParaRPr sz="2000"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224" name="Google Shape;224;p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10"/>
          <p:cNvSpPr txBox="1"/>
          <p:nvPr/>
        </p:nvSpPr>
        <p:spPr>
          <a:xfrm rot="1430617">
            <a:off x="6506696" y="3168343"/>
            <a:ext cx="127000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4400" b="1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4400" b="1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10"/>
          <p:cNvSpPr txBox="1"/>
          <p:nvPr/>
        </p:nvSpPr>
        <p:spPr>
          <a:xfrm>
            <a:off x="6756908" y="3140465"/>
            <a:ext cx="475500" cy="9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α </a:t>
            </a:r>
            <a:br>
              <a:rPr lang="el-G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10"/>
          <p:cNvSpPr txBox="1"/>
          <p:nvPr/>
        </p:nvSpPr>
        <p:spPr>
          <a:xfrm rot="1135994">
            <a:off x="4790897" y="2654281"/>
            <a:ext cx="127000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4400" b="1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endParaRPr sz="4400" b="1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28" name="Google Shape;328;p10"/>
          <p:cNvCxnSpPr/>
          <p:nvPr/>
        </p:nvCxnSpPr>
        <p:spPr>
          <a:xfrm>
            <a:off x="2857500" y="1313800"/>
            <a:ext cx="5963920" cy="3677920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29" name="Google Shape;329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53525" y="45660"/>
            <a:ext cx="3038475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330" name="Google Shape;330;p10"/>
          <p:cNvSpPr txBox="1"/>
          <p:nvPr/>
        </p:nvSpPr>
        <p:spPr>
          <a:xfrm>
            <a:off x="4277310" y="2469059"/>
            <a:ext cx="1947672" cy="861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β</a:t>
            </a:r>
            <a:r>
              <a:rPr lang="el-G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l-G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31" name="Google Shape;331;p10"/>
          <p:cNvCxnSpPr/>
          <p:nvPr/>
        </p:nvCxnSpPr>
        <p:spPr>
          <a:xfrm flipH="1">
            <a:off x="2664460" y="3076559"/>
            <a:ext cx="7091680" cy="147321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32" name="Google Shape;332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10800000">
            <a:off x="2192661" y="1290366"/>
            <a:ext cx="3724275" cy="2828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11"/>
          <p:cNvSpPr/>
          <p:nvPr/>
        </p:nvSpPr>
        <p:spPr>
          <a:xfrm>
            <a:off x="4299989" y="1754062"/>
            <a:ext cx="2986917" cy="2939636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11"/>
          <p:cNvSpPr/>
          <p:nvPr/>
        </p:nvSpPr>
        <p:spPr>
          <a:xfrm rot="1899394">
            <a:off x="2579358" y="2876937"/>
            <a:ext cx="5010791" cy="1754718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11"/>
          <p:cNvSpPr txBox="1"/>
          <p:nvPr/>
        </p:nvSpPr>
        <p:spPr>
          <a:xfrm>
            <a:off x="6756908" y="3140465"/>
            <a:ext cx="4755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α </a:t>
            </a:r>
            <a:b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40" name="Google Shape;340;p11"/>
          <p:cNvCxnSpPr/>
          <p:nvPr/>
        </p:nvCxnSpPr>
        <p:spPr>
          <a:xfrm>
            <a:off x="2857500" y="1313800"/>
            <a:ext cx="5963920" cy="3677920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41" name="Google Shape;341;p11"/>
          <p:cNvCxnSpPr/>
          <p:nvPr/>
        </p:nvCxnSpPr>
        <p:spPr>
          <a:xfrm flipH="1">
            <a:off x="2664460" y="3076559"/>
            <a:ext cx="7091680" cy="147321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42" name="Google Shape;342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15375" y="127619"/>
            <a:ext cx="3476625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343" name="Google Shape;343;p11"/>
          <p:cNvSpPr txBox="1"/>
          <p:nvPr/>
        </p:nvSpPr>
        <p:spPr>
          <a:xfrm>
            <a:off x="5793448" y="2289344"/>
            <a:ext cx="7869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γ </a:t>
            </a:r>
            <a:b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44" name="Google Shape;344;p11"/>
          <p:cNvSpPr txBox="1"/>
          <p:nvPr/>
        </p:nvSpPr>
        <p:spPr>
          <a:xfrm>
            <a:off x="4422466" y="2554119"/>
            <a:ext cx="3480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β </a:t>
            </a:r>
            <a:b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45" name="Google Shape;345;p11"/>
          <p:cNvPicPr preferRelativeResize="0"/>
          <p:nvPr/>
        </p:nvPicPr>
        <p:blipFill rotWithShape="1">
          <a:blip r:embed="rId4">
            <a:alphaModFix/>
          </a:blip>
          <a:srcRect b="64003"/>
          <a:stretch/>
        </p:blipFill>
        <p:spPr>
          <a:xfrm>
            <a:off x="393066" y="3959661"/>
            <a:ext cx="2743200" cy="65487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Google Shape;346;p11"/>
          <p:cNvPicPr preferRelativeResize="0"/>
          <p:nvPr/>
        </p:nvPicPr>
        <p:blipFill rotWithShape="1">
          <a:blip r:embed="rId4">
            <a:alphaModFix/>
          </a:blip>
          <a:srcRect t="61712"/>
          <a:stretch/>
        </p:blipFill>
        <p:spPr>
          <a:xfrm>
            <a:off x="393066" y="4518699"/>
            <a:ext cx="2743200" cy="6965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r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12"/>
          <p:cNvSpPr/>
          <p:nvPr/>
        </p:nvSpPr>
        <p:spPr>
          <a:xfrm>
            <a:off x="4299989" y="1754062"/>
            <a:ext cx="2986917" cy="2939636"/>
          </a:xfrm>
          <a:prstGeom prst="ellipse">
            <a:avLst/>
          </a:prstGeom>
          <a:noFill/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2" name="Google Shape;352;p12"/>
          <p:cNvSpPr/>
          <p:nvPr/>
        </p:nvSpPr>
        <p:spPr>
          <a:xfrm rot="-60000">
            <a:off x="3429963" y="3173003"/>
            <a:ext cx="5010791" cy="1754718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p12"/>
          <p:cNvSpPr txBox="1"/>
          <p:nvPr/>
        </p:nvSpPr>
        <p:spPr>
          <a:xfrm>
            <a:off x="6756908" y="3140465"/>
            <a:ext cx="4755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α </a:t>
            </a:r>
            <a:b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54" name="Google Shape;354;p12"/>
          <p:cNvCxnSpPr/>
          <p:nvPr/>
        </p:nvCxnSpPr>
        <p:spPr>
          <a:xfrm>
            <a:off x="2857500" y="1313800"/>
            <a:ext cx="5963920" cy="3677920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55" name="Google Shape;355;p12"/>
          <p:cNvSpPr txBox="1"/>
          <p:nvPr/>
        </p:nvSpPr>
        <p:spPr>
          <a:xfrm>
            <a:off x="4422466" y="2554119"/>
            <a:ext cx="3480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β </a:t>
            </a:r>
            <a:b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56" name="Google Shape;356;p12"/>
          <p:cNvCxnSpPr/>
          <p:nvPr/>
        </p:nvCxnSpPr>
        <p:spPr>
          <a:xfrm flipH="1">
            <a:off x="2664460" y="3076559"/>
            <a:ext cx="7091680" cy="147321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57" name="Google Shape;357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15375" y="127619"/>
            <a:ext cx="3476625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358" name="Google Shape;358;p12"/>
          <p:cNvSpPr txBox="1"/>
          <p:nvPr/>
        </p:nvSpPr>
        <p:spPr>
          <a:xfrm>
            <a:off x="5793448" y="2289344"/>
            <a:ext cx="7869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γ </a:t>
            </a:r>
            <a:b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59" name="Google Shape;359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93066" y="3959660"/>
            <a:ext cx="2743200" cy="1819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13"/>
          <p:cNvSpPr/>
          <p:nvPr/>
        </p:nvSpPr>
        <p:spPr>
          <a:xfrm>
            <a:off x="5023723" y="1554894"/>
            <a:ext cx="1596929" cy="1553233"/>
          </a:xfrm>
          <a:prstGeom prst="ellipse">
            <a:avLst/>
          </a:prstGeom>
          <a:solidFill>
            <a:srgbClr val="C4E0B2"/>
          </a:solidFill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13"/>
          <p:cNvSpPr txBox="1"/>
          <p:nvPr/>
        </p:nvSpPr>
        <p:spPr>
          <a:xfrm>
            <a:off x="6756908" y="2321757"/>
            <a:ext cx="4755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α </a:t>
            </a:r>
            <a:b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66" name="Google Shape;366;p13"/>
          <p:cNvCxnSpPr/>
          <p:nvPr/>
        </p:nvCxnSpPr>
        <p:spPr>
          <a:xfrm>
            <a:off x="2857500" y="495092"/>
            <a:ext cx="5963920" cy="3677920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67" name="Google Shape;367;p13"/>
          <p:cNvSpPr txBox="1"/>
          <p:nvPr/>
        </p:nvSpPr>
        <p:spPr>
          <a:xfrm>
            <a:off x="4422466" y="1735411"/>
            <a:ext cx="3480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β </a:t>
            </a:r>
            <a:b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68" name="Google Shape;368;p13"/>
          <p:cNvCxnSpPr/>
          <p:nvPr/>
        </p:nvCxnSpPr>
        <p:spPr>
          <a:xfrm flipH="1">
            <a:off x="2664460" y="2257851"/>
            <a:ext cx="7091680" cy="147321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69" name="Google Shape;369;p13"/>
          <p:cNvSpPr txBox="1"/>
          <p:nvPr/>
        </p:nvSpPr>
        <p:spPr>
          <a:xfrm>
            <a:off x="5903159" y="928294"/>
            <a:ext cx="11049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δ </a:t>
            </a:r>
            <a:b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70" name="Google Shape;370;p13"/>
          <p:cNvSpPr txBox="1"/>
          <p:nvPr/>
        </p:nvSpPr>
        <p:spPr>
          <a:xfrm>
            <a:off x="5287010" y="3066420"/>
            <a:ext cx="11049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γ </a:t>
            </a:r>
            <a:b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14"/>
          <p:cNvSpPr/>
          <p:nvPr/>
        </p:nvSpPr>
        <p:spPr>
          <a:xfrm>
            <a:off x="5023723" y="1554894"/>
            <a:ext cx="1596929" cy="1553233"/>
          </a:xfrm>
          <a:prstGeom prst="ellipse">
            <a:avLst/>
          </a:prstGeom>
          <a:solidFill>
            <a:srgbClr val="C4E0B2"/>
          </a:solidFill>
          <a:ln w="12700" cap="flat" cmpd="sng">
            <a:solidFill>
              <a:srgbClr val="385623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6" name="Google Shape;376;p14"/>
          <p:cNvSpPr txBox="1"/>
          <p:nvPr/>
        </p:nvSpPr>
        <p:spPr>
          <a:xfrm>
            <a:off x="6756908" y="2321757"/>
            <a:ext cx="4755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α </a:t>
            </a:r>
            <a:b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77" name="Google Shape;377;p14"/>
          <p:cNvCxnSpPr/>
          <p:nvPr/>
        </p:nvCxnSpPr>
        <p:spPr>
          <a:xfrm>
            <a:off x="2857500" y="495092"/>
            <a:ext cx="5963920" cy="3677920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78" name="Google Shape;378;p14"/>
          <p:cNvSpPr txBox="1"/>
          <p:nvPr/>
        </p:nvSpPr>
        <p:spPr>
          <a:xfrm>
            <a:off x="4422466" y="1735411"/>
            <a:ext cx="3480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β </a:t>
            </a:r>
            <a:b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79" name="Google Shape;379;p14"/>
          <p:cNvCxnSpPr/>
          <p:nvPr/>
        </p:nvCxnSpPr>
        <p:spPr>
          <a:xfrm flipH="1">
            <a:off x="2664460" y="2257851"/>
            <a:ext cx="7091680" cy="147321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80" name="Google Shape;380;p14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68238" y="3962317"/>
            <a:ext cx="1914505" cy="2017992"/>
          </a:xfrm>
          <a:prstGeom prst="rect">
            <a:avLst/>
          </a:prstGeom>
          <a:noFill/>
          <a:ln>
            <a:noFill/>
          </a:ln>
        </p:spPr>
      </p:pic>
      <p:sp>
        <p:nvSpPr>
          <p:cNvPr id="381" name="Google Shape;381;p14"/>
          <p:cNvSpPr/>
          <p:nvPr/>
        </p:nvSpPr>
        <p:spPr>
          <a:xfrm>
            <a:off x="2342101" y="4473625"/>
            <a:ext cx="7682432" cy="1406100"/>
          </a:xfrm>
          <a:prstGeom prst="wedgeRoundRectCallout">
            <a:avLst>
              <a:gd name="adj1" fmla="val -61562"/>
              <a:gd name="adj2" fmla="val -35201"/>
              <a:gd name="adj3" fmla="val 16667"/>
            </a:avLst>
          </a:prstGeom>
          <a:solidFill>
            <a:schemeClr val="lt1"/>
          </a:solidFill>
          <a:ln w="12700" cap="flat" cmpd="sng">
            <a:solidFill>
              <a:srgbClr val="FF1C5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800" dirty="0">
                <a:solidFill>
                  <a:srgbClr val="171616"/>
                </a:solidFill>
                <a:latin typeface="Nunito"/>
                <a:ea typeface="Nunito"/>
                <a:cs typeface="Nunito"/>
                <a:sym typeface="Nunito"/>
              </a:rPr>
              <a:t>Los ángulos α y β son </a:t>
            </a:r>
            <a:r>
              <a:rPr lang="el-GR" sz="2800" b="1" dirty="0">
                <a:solidFill>
                  <a:srgbClr val="171616"/>
                </a:solidFill>
                <a:latin typeface="Nunito"/>
                <a:ea typeface="Nunito"/>
                <a:cs typeface="Nunito"/>
                <a:sym typeface="Nunito"/>
              </a:rPr>
              <a:t>opuestos por el vértice </a:t>
            </a:r>
            <a:r>
              <a:rPr lang="el-GR" sz="2800" dirty="0">
                <a:solidFill>
                  <a:srgbClr val="171616"/>
                </a:solidFill>
                <a:latin typeface="Nunito"/>
                <a:ea typeface="Nunito"/>
                <a:cs typeface="Nunito"/>
                <a:sym typeface="Nunito"/>
              </a:rPr>
              <a:t>y los ángulos α e γ son </a:t>
            </a:r>
            <a:r>
              <a:rPr lang="el-GR" sz="2800" b="1" dirty="0">
                <a:solidFill>
                  <a:srgbClr val="171616"/>
                </a:solidFill>
                <a:latin typeface="Nunito"/>
                <a:ea typeface="Nunito"/>
                <a:cs typeface="Nunito"/>
                <a:sym typeface="Nunito"/>
              </a:rPr>
              <a:t>adyacentes</a:t>
            </a:r>
            <a:r>
              <a:rPr lang="el-GR" sz="2800" dirty="0">
                <a:solidFill>
                  <a:srgbClr val="171616"/>
                </a:solidFill>
                <a:latin typeface="Nunito"/>
                <a:ea typeface="Nunito"/>
                <a:cs typeface="Nunito"/>
                <a:sym typeface="Nunito"/>
              </a:rPr>
              <a:t>.</a:t>
            </a:r>
            <a:endParaRPr sz="2800" dirty="0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82" name="Google Shape;382;p14"/>
          <p:cNvSpPr txBox="1"/>
          <p:nvPr/>
        </p:nvSpPr>
        <p:spPr>
          <a:xfrm>
            <a:off x="5903159" y="928294"/>
            <a:ext cx="11049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δ </a:t>
            </a:r>
            <a:b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83" name="Google Shape;383;p14"/>
          <p:cNvSpPr txBox="1"/>
          <p:nvPr/>
        </p:nvSpPr>
        <p:spPr>
          <a:xfrm>
            <a:off x="5287010" y="3066420"/>
            <a:ext cx="11049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γ </a:t>
            </a:r>
            <a:b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8" name="Google Shape;388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84251" y="0"/>
            <a:ext cx="8867554" cy="191343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36900" y="2272193"/>
            <a:ext cx="6390825" cy="3313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4" name="Google Shape;394;p16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68238" y="3962317"/>
            <a:ext cx="1914505" cy="2017992"/>
          </a:xfrm>
          <a:prstGeom prst="rect">
            <a:avLst/>
          </a:prstGeom>
          <a:noFill/>
          <a:ln>
            <a:noFill/>
          </a:ln>
        </p:spPr>
      </p:pic>
      <p:sp>
        <p:nvSpPr>
          <p:cNvPr id="395" name="Google Shape;395;p16"/>
          <p:cNvSpPr/>
          <p:nvPr/>
        </p:nvSpPr>
        <p:spPr>
          <a:xfrm>
            <a:off x="1842348" y="4725675"/>
            <a:ext cx="6525600" cy="1254600"/>
          </a:xfrm>
          <a:prstGeom prst="wedgeRoundRectCallout">
            <a:avLst>
              <a:gd name="adj1" fmla="val -54044"/>
              <a:gd name="adj2" fmla="val -41981"/>
              <a:gd name="adj3" fmla="val 16667"/>
            </a:avLst>
          </a:prstGeom>
          <a:solidFill>
            <a:schemeClr val="lt1"/>
          </a:solidFill>
          <a:ln w="12700" cap="flat" cmpd="sng">
            <a:solidFill>
              <a:srgbClr val="FF1C5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800" dirty="0">
                <a:solidFill>
                  <a:srgbClr val="171616"/>
                </a:solidFill>
                <a:latin typeface="Nunito"/>
                <a:ea typeface="Nunito"/>
                <a:cs typeface="Nunito"/>
                <a:sym typeface="Nunito"/>
              </a:rPr>
              <a:t>Compruébalo en </a:t>
            </a:r>
            <a:r>
              <a:rPr lang="el-GR" sz="2800" u="sng" dirty="0">
                <a:solidFill>
                  <a:schemeClr val="hlink"/>
                </a:solidFill>
                <a:latin typeface="Nunito"/>
                <a:ea typeface="Nunito"/>
                <a:cs typeface="Nunito"/>
                <a:sym typeface="Nunito"/>
                <a:hlinkClick r:id="rId4"/>
              </a:rPr>
              <a:t>s.cmmedu.cl/sp6brecurso4</a:t>
            </a:r>
            <a:endParaRPr sz="2800" dirty="0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96" name="Google Shape;396;p1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584251" y="0"/>
            <a:ext cx="8867554" cy="19134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Google Shape;389;p15">
            <a:extLst>
              <a:ext uri="{FF2B5EF4-FFF2-40B4-BE49-F238E27FC236}">
                <a16:creationId xmlns:a16="http://schemas.microsoft.com/office/drawing/2014/main" id="{4233297B-F384-4976-6E86-5C8137879892}"/>
              </a:ext>
            </a:extLst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268471" y="2319101"/>
            <a:ext cx="4224020" cy="22197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9" name="Google Shape;229;p2"/>
          <p:cNvCxnSpPr/>
          <p:nvPr/>
        </p:nvCxnSpPr>
        <p:spPr>
          <a:xfrm>
            <a:off x="2857500" y="1313800"/>
            <a:ext cx="5963920" cy="3677920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30" name="Google Shape;230;p2"/>
          <p:cNvCxnSpPr/>
          <p:nvPr/>
        </p:nvCxnSpPr>
        <p:spPr>
          <a:xfrm flipH="1">
            <a:off x="2664460" y="3076559"/>
            <a:ext cx="7091680" cy="147321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31" name="Google Shape;231;p2"/>
          <p:cNvSpPr txBox="1"/>
          <p:nvPr/>
        </p:nvSpPr>
        <p:spPr>
          <a:xfrm>
            <a:off x="6861683" y="3154765"/>
            <a:ext cx="475500" cy="9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α </a:t>
            </a:r>
            <a:br>
              <a:rPr lang="el-G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2"/>
          <p:cNvSpPr txBox="1"/>
          <p:nvPr/>
        </p:nvSpPr>
        <p:spPr>
          <a:xfrm>
            <a:off x="4277308" y="2469050"/>
            <a:ext cx="475500" cy="9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β </a:t>
            </a:r>
            <a:br>
              <a:rPr lang="el-G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2"/>
          <p:cNvSpPr/>
          <p:nvPr/>
        </p:nvSpPr>
        <p:spPr>
          <a:xfrm>
            <a:off x="4849050" y="2641675"/>
            <a:ext cx="1004853" cy="509617"/>
          </a:xfrm>
          <a:custGeom>
            <a:avLst/>
            <a:gdLst/>
            <a:ahLst/>
            <a:cxnLst/>
            <a:rect l="l" t="t" r="r" b="b"/>
            <a:pathLst>
              <a:path w="35052" h="18669" extrusionOk="0">
                <a:moveTo>
                  <a:pt x="0" y="18669"/>
                </a:moveTo>
                <a:lnTo>
                  <a:pt x="35052" y="17907"/>
                </a:lnTo>
                <a:lnTo>
                  <a:pt x="5715" y="0"/>
                </a:ln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234" name="Google Shape;234;p2"/>
          <p:cNvSpPr txBox="1"/>
          <p:nvPr/>
        </p:nvSpPr>
        <p:spPr>
          <a:xfrm rot="1135479">
            <a:off x="4744807" y="2466704"/>
            <a:ext cx="466200" cy="769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4400" b="1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endParaRPr sz="4400" b="1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2"/>
          <p:cNvSpPr/>
          <p:nvPr/>
        </p:nvSpPr>
        <p:spPr>
          <a:xfrm>
            <a:off x="5882525" y="3146500"/>
            <a:ext cx="1004863" cy="538171"/>
          </a:xfrm>
          <a:custGeom>
            <a:avLst/>
            <a:gdLst/>
            <a:ahLst/>
            <a:cxnLst/>
            <a:rect l="l" t="t" r="r" b="b"/>
            <a:pathLst>
              <a:path w="36385" h="19241" extrusionOk="0">
                <a:moveTo>
                  <a:pt x="36385" y="0"/>
                </a:moveTo>
                <a:lnTo>
                  <a:pt x="0" y="381"/>
                </a:lnTo>
                <a:lnTo>
                  <a:pt x="29718" y="19241"/>
                </a:ln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236" name="Google Shape;236;p2"/>
          <p:cNvSpPr txBox="1"/>
          <p:nvPr/>
        </p:nvSpPr>
        <p:spPr>
          <a:xfrm rot="1430411">
            <a:off x="6601958" y="3158764"/>
            <a:ext cx="1269957" cy="769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4400" b="1" i="0" u="none" strike="noStrike" cap="none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4400" b="1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5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5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5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"/>
          <p:cNvSpPr/>
          <p:nvPr/>
        </p:nvSpPr>
        <p:spPr>
          <a:xfrm rot="1909395" flipH="1">
            <a:off x="4885034" y="2543064"/>
            <a:ext cx="859861" cy="457373"/>
          </a:xfrm>
          <a:custGeom>
            <a:avLst/>
            <a:gdLst/>
            <a:ahLst/>
            <a:cxnLst/>
            <a:rect l="l" t="t" r="r" b="b"/>
            <a:pathLst>
              <a:path w="859536" h="457200" extrusionOk="0">
                <a:moveTo>
                  <a:pt x="0" y="27432"/>
                </a:moveTo>
                <a:lnTo>
                  <a:pt x="0" y="27432"/>
                </a:lnTo>
                <a:cubicBezTo>
                  <a:pt x="27432" y="21336"/>
                  <a:pt x="55034" y="15960"/>
                  <a:pt x="82296" y="9144"/>
                </a:cubicBezTo>
                <a:cubicBezTo>
                  <a:pt x="91647" y="6806"/>
                  <a:pt x="100089" y="0"/>
                  <a:pt x="109728" y="0"/>
                </a:cubicBezTo>
                <a:cubicBezTo>
                  <a:pt x="119367" y="0"/>
                  <a:pt x="127532" y="8686"/>
                  <a:pt x="137160" y="9144"/>
                </a:cubicBezTo>
                <a:cubicBezTo>
                  <a:pt x="255936" y="14800"/>
                  <a:pt x="374921" y="14631"/>
                  <a:pt x="493776" y="18288"/>
                </a:cubicBezTo>
                <a:lnTo>
                  <a:pt x="731520" y="27432"/>
                </a:lnTo>
                <a:cubicBezTo>
                  <a:pt x="740664" y="30480"/>
                  <a:pt x="749425" y="35110"/>
                  <a:pt x="758952" y="36576"/>
                </a:cubicBezTo>
                <a:cubicBezTo>
                  <a:pt x="789228" y="41234"/>
                  <a:pt x="821604" y="35252"/>
                  <a:pt x="850392" y="45720"/>
                </a:cubicBezTo>
                <a:cubicBezTo>
                  <a:pt x="859450" y="49014"/>
                  <a:pt x="856488" y="64008"/>
                  <a:pt x="859536" y="73152"/>
                </a:cubicBezTo>
                <a:cubicBezTo>
                  <a:pt x="856488" y="124968"/>
                  <a:pt x="855557" y="176952"/>
                  <a:pt x="850392" y="228600"/>
                </a:cubicBezTo>
                <a:cubicBezTo>
                  <a:pt x="847105" y="261470"/>
                  <a:pt x="834719" y="258380"/>
                  <a:pt x="813816" y="283464"/>
                </a:cubicBezTo>
                <a:cubicBezTo>
                  <a:pt x="789665" y="312445"/>
                  <a:pt x="790531" y="325888"/>
                  <a:pt x="777240" y="365760"/>
                </a:cubicBezTo>
                <a:lnTo>
                  <a:pt x="758952" y="420624"/>
                </a:lnTo>
                <a:cubicBezTo>
                  <a:pt x="755904" y="429768"/>
                  <a:pt x="758952" y="445008"/>
                  <a:pt x="749808" y="448056"/>
                </a:cubicBezTo>
                <a:lnTo>
                  <a:pt x="722376" y="457200"/>
                </a:lnTo>
                <a:cubicBezTo>
                  <a:pt x="710657" y="454270"/>
                  <a:pt x="671486" y="445471"/>
                  <a:pt x="658368" y="438912"/>
                </a:cubicBezTo>
                <a:cubicBezTo>
                  <a:pt x="648538" y="433997"/>
                  <a:pt x="640979" y="425087"/>
                  <a:pt x="630936" y="420624"/>
                </a:cubicBezTo>
                <a:cubicBezTo>
                  <a:pt x="613320" y="412795"/>
                  <a:pt x="594360" y="408432"/>
                  <a:pt x="576072" y="402336"/>
                </a:cubicBezTo>
                <a:cubicBezTo>
                  <a:pt x="566928" y="399288"/>
                  <a:pt x="556660" y="398539"/>
                  <a:pt x="548640" y="393192"/>
                </a:cubicBezTo>
                <a:cubicBezTo>
                  <a:pt x="530352" y="381000"/>
                  <a:pt x="514628" y="363567"/>
                  <a:pt x="493776" y="356616"/>
                </a:cubicBezTo>
                <a:cubicBezTo>
                  <a:pt x="484632" y="353568"/>
                  <a:pt x="474965" y="351783"/>
                  <a:pt x="466344" y="347472"/>
                </a:cubicBezTo>
                <a:cubicBezTo>
                  <a:pt x="456514" y="342557"/>
                  <a:pt x="448742" y="334099"/>
                  <a:pt x="438912" y="329184"/>
                </a:cubicBezTo>
                <a:cubicBezTo>
                  <a:pt x="430291" y="324873"/>
                  <a:pt x="420101" y="324351"/>
                  <a:pt x="411480" y="320040"/>
                </a:cubicBezTo>
                <a:cubicBezTo>
                  <a:pt x="401650" y="315125"/>
                  <a:pt x="394091" y="306215"/>
                  <a:pt x="384048" y="301752"/>
                </a:cubicBezTo>
                <a:cubicBezTo>
                  <a:pt x="366432" y="293923"/>
                  <a:pt x="345224" y="294157"/>
                  <a:pt x="329184" y="283464"/>
                </a:cubicBezTo>
                <a:cubicBezTo>
                  <a:pt x="310896" y="271272"/>
                  <a:pt x="295172" y="253839"/>
                  <a:pt x="274320" y="246888"/>
                </a:cubicBezTo>
                <a:cubicBezTo>
                  <a:pt x="226036" y="230793"/>
                  <a:pt x="254908" y="243091"/>
                  <a:pt x="192024" y="201168"/>
                </a:cubicBezTo>
                <a:lnTo>
                  <a:pt x="164592" y="182880"/>
                </a:lnTo>
                <a:lnTo>
                  <a:pt x="137160" y="164592"/>
                </a:lnTo>
                <a:cubicBezTo>
                  <a:pt x="105016" y="116376"/>
                  <a:pt x="137407" y="151635"/>
                  <a:pt x="82296" y="128016"/>
                </a:cubicBezTo>
                <a:cubicBezTo>
                  <a:pt x="60017" y="118468"/>
                  <a:pt x="43910" y="98774"/>
                  <a:pt x="27432" y="82296"/>
                </a:cubicBezTo>
                <a:cubicBezTo>
                  <a:pt x="17324" y="51972"/>
                  <a:pt x="4572" y="36576"/>
                  <a:pt x="0" y="27432"/>
                </a:cubicBezTo>
                <a:close/>
              </a:path>
            </a:pathLst>
          </a:custGeom>
          <a:solidFill>
            <a:srgbClr val="E5E5E5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3"/>
          <p:cNvSpPr/>
          <p:nvPr/>
        </p:nvSpPr>
        <p:spPr>
          <a:xfrm>
            <a:off x="5897372" y="2809352"/>
            <a:ext cx="859536" cy="457200"/>
          </a:xfrm>
          <a:custGeom>
            <a:avLst/>
            <a:gdLst/>
            <a:ahLst/>
            <a:cxnLst/>
            <a:rect l="l" t="t" r="r" b="b"/>
            <a:pathLst>
              <a:path w="859536" h="457200" extrusionOk="0">
                <a:moveTo>
                  <a:pt x="0" y="27432"/>
                </a:moveTo>
                <a:lnTo>
                  <a:pt x="0" y="27432"/>
                </a:lnTo>
                <a:cubicBezTo>
                  <a:pt x="27432" y="21336"/>
                  <a:pt x="55034" y="15960"/>
                  <a:pt x="82296" y="9144"/>
                </a:cubicBezTo>
                <a:cubicBezTo>
                  <a:pt x="91647" y="6806"/>
                  <a:pt x="100089" y="0"/>
                  <a:pt x="109728" y="0"/>
                </a:cubicBezTo>
                <a:cubicBezTo>
                  <a:pt x="119367" y="0"/>
                  <a:pt x="127532" y="8686"/>
                  <a:pt x="137160" y="9144"/>
                </a:cubicBezTo>
                <a:cubicBezTo>
                  <a:pt x="255936" y="14800"/>
                  <a:pt x="374921" y="14631"/>
                  <a:pt x="493776" y="18288"/>
                </a:cubicBezTo>
                <a:lnTo>
                  <a:pt x="731520" y="27432"/>
                </a:lnTo>
                <a:cubicBezTo>
                  <a:pt x="740664" y="30480"/>
                  <a:pt x="749425" y="35110"/>
                  <a:pt x="758952" y="36576"/>
                </a:cubicBezTo>
                <a:cubicBezTo>
                  <a:pt x="789228" y="41234"/>
                  <a:pt x="821604" y="35252"/>
                  <a:pt x="850392" y="45720"/>
                </a:cubicBezTo>
                <a:cubicBezTo>
                  <a:pt x="859450" y="49014"/>
                  <a:pt x="856488" y="64008"/>
                  <a:pt x="859536" y="73152"/>
                </a:cubicBezTo>
                <a:cubicBezTo>
                  <a:pt x="856488" y="124968"/>
                  <a:pt x="855557" y="176952"/>
                  <a:pt x="850392" y="228600"/>
                </a:cubicBezTo>
                <a:cubicBezTo>
                  <a:pt x="847105" y="261470"/>
                  <a:pt x="834719" y="258380"/>
                  <a:pt x="813816" y="283464"/>
                </a:cubicBezTo>
                <a:cubicBezTo>
                  <a:pt x="789665" y="312445"/>
                  <a:pt x="790531" y="325888"/>
                  <a:pt x="777240" y="365760"/>
                </a:cubicBezTo>
                <a:lnTo>
                  <a:pt x="758952" y="420624"/>
                </a:lnTo>
                <a:cubicBezTo>
                  <a:pt x="755904" y="429768"/>
                  <a:pt x="758952" y="445008"/>
                  <a:pt x="749808" y="448056"/>
                </a:cubicBezTo>
                <a:lnTo>
                  <a:pt x="722376" y="457200"/>
                </a:lnTo>
                <a:cubicBezTo>
                  <a:pt x="710657" y="454270"/>
                  <a:pt x="671486" y="445471"/>
                  <a:pt x="658368" y="438912"/>
                </a:cubicBezTo>
                <a:cubicBezTo>
                  <a:pt x="648538" y="433997"/>
                  <a:pt x="640979" y="425087"/>
                  <a:pt x="630936" y="420624"/>
                </a:cubicBezTo>
                <a:cubicBezTo>
                  <a:pt x="613320" y="412795"/>
                  <a:pt x="594360" y="408432"/>
                  <a:pt x="576072" y="402336"/>
                </a:cubicBezTo>
                <a:cubicBezTo>
                  <a:pt x="566928" y="399288"/>
                  <a:pt x="556660" y="398539"/>
                  <a:pt x="548640" y="393192"/>
                </a:cubicBezTo>
                <a:cubicBezTo>
                  <a:pt x="530352" y="381000"/>
                  <a:pt x="514628" y="363567"/>
                  <a:pt x="493776" y="356616"/>
                </a:cubicBezTo>
                <a:cubicBezTo>
                  <a:pt x="484632" y="353568"/>
                  <a:pt x="474965" y="351783"/>
                  <a:pt x="466344" y="347472"/>
                </a:cubicBezTo>
                <a:cubicBezTo>
                  <a:pt x="456514" y="342557"/>
                  <a:pt x="448742" y="334099"/>
                  <a:pt x="438912" y="329184"/>
                </a:cubicBezTo>
                <a:cubicBezTo>
                  <a:pt x="430291" y="324873"/>
                  <a:pt x="420101" y="324351"/>
                  <a:pt x="411480" y="320040"/>
                </a:cubicBezTo>
                <a:cubicBezTo>
                  <a:pt x="401650" y="315125"/>
                  <a:pt x="394091" y="306215"/>
                  <a:pt x="384048" y="301752"/>
                </a:cubicBezTo>
                <a:cubicBezTo>
                  <a:pt x="366432" y="293923"/>
                  <a:pt x="345224" y="294157"/>
                  <a:pt x="329184" y="283464"/>
                </a:cubicBezTo>
                <a:cubicBezTo>
                  <a:pt x="310896" y="271272"/>
                  <a:pt x="295172" y="253839"/>
                  <a:pt x="274320" y="246888"/>
                </a:cubicBezTo>
                <a:cubicBezTo>
                  <a:pt x="226036" y="230793"/>
                  <a:pt x="254908" y="243091"/>
                  <a:pt x="192024" y="201168"/>
                </a:cubicBezTo>
                <a:lnTo>
                  <a:pt x="164592" y="182880"/>
                </a:lnTo>
                <a:lnTo>
                  <a:pt x="137160" y="164592"/>
                </a:lnTo>
                <a:cubicBezTo>
                  <a:pt x="105016" y="116376"/>
                  <a:pt x="137407" y="151635"/>
                  <a:pt x="82296" y="128016"/>
                </a:cubicBezTo>
                <a:cubicBezTo>
                  <a:pt x="60017" y="118468"/>
                  <a:pt x="43910" y="98774"/>
                  <a:pt x="27432" y="82296"/>
                </a:cubicBezTo>
                <a:cubicBezTo>
                  <a:pt x="17324" y="51972"/>
                  <a:pt x="4572" y="36576"/>
                  <a:pt x="0" y="27432"/>
                </a:cubicBezTo>
                <a:close/>
              </a:path>
            </a:pathLst>
          </a:custGeom>
          <a:solidFill>
            <a:srgbClr val="E5E5E5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3" name="Google Shape;243;p3"/>
          <p:cNvCxnSpPr/>
          <p:nvPr/>
        </p:nvCxnSpPr>
        <p:spPr>
          <a:xfrm>
            <a:off x="2857500" y="1009000"/>
            <a:ext cx="5964000" cy="3678000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44" name="Google Shape;244;p3"/>
          <p:cNvCxnSpPr/>
          <p:nvPr/>
        </p:nvCxnSpPr>
        <p:spPr>
          <a:xfrm flipH="1">
            <a:off x="2664440" y="2771759"/>
            <a:ext cx="7091700" cy="147300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45" name="Google Shape;245;p3"/>
          <p:cNvSpPr txBox="1"/>
          <p:nvPr/>
        </p:nvSpPr>
        <p:spPr>
          <a:xfrm rot="1430411">
            <a:off x="6506683" y="2863489"/>
            <a:ext cx="1269957" cy="769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4400" b="1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4400" b="1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3"/>
          <p:cNvSpPr txBox="1"/>
          <p:nvPr/>
        </p:nvSpPr>
        <p:spPr>
          <a:xfrm rot="1136401">
            <a:off x="4790903" y="2349562"/>
            <a:ext cx="1269957" cy="7696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4400" b="1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endParaRPr sz="4400" b="1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p3"/>
          <p:cNvSpPr txBox="1"/>
          <p:nvPr/>
        </p:nvSpPr>
        <p:spPr>
          <a:xfrm>
            <a:off x="6756908" y="2835665"/>
            <a:ext cx="4755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α </a:t>
            </a:r>
            <a:b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48" name="Google Shape;248;p3"/>
          <p:cNvSpPr txBox="1"/>
          <p:nvPr/>
        </p:nvSpPr>
        <p:spPr>
          <a:xfrm>
            <a:off x="4277310" y="2164259"/>
            <a:ext cx="19476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β </a:t>
            </a:r>
            <a:b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49" name="Google Shape;249;p3"/>
          <p:cNvSpPr txBox="1"/>
          <p:nvPr/>
        </p:nvSpPr>
        <p:spPr>
          <a:xfrm>
            <a:off x="0" y="5182225"/>
            <a:ext cx="12192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s-ES" sz="2800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</a:t>
            </a:r>
            <a:r>
              <a:rPr lang="el-GR" sz="2800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os ángulos α y β</a:t>
            </a:r>
            <a:r>
              <a:rPr lang="es-ES" sz="2800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, </a:t>
            </a:r>
            <a:r>
              <a:rPr lang="el-GR" sz="2800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¿</a:t>
            </a:r>
            <a:r>
              <a:rPr lang="es-ES" sz="2800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m</a:t>
            </a:r>
            <a:r>
              <a:rPr lang="el-GR" sz="2800" dirty="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edirán lo mismo? </a:t>
            </a:r>
            <a:endParaRPr sz="2800" dirty="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4" name="Google Shape;254;p4"/>
          <p:cNvPicPr preferRelativeResize="0"/>
          <p:nvPr/>
        </p:nvPicPr>
        <p:blipFill rotWithShape="1">
          <a:blip r:embed="rId3">
            <a:alphaModFix/>
          </a:blip>
          <a:srcRect t="17772"/>
          <a:stretch/>
        </p:blipFill>
        <p:spPr>
          <a:xfrm>
            <a:off x="8432191" y="190500"/>
            <a:ext cx="3759809" cy="11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255" name="Google Shape;255;p4"/>
          <p:cNvSpPr txBox="1"/>
          <p:nvPr/>
        </p:nvSpPr>
        <p:spPr>
          <a:xfrm rot="1430617">
            <a:off x="6506696" y="3168343"/>
            <a:ext cx="127000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4400" b="1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4400" b="1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4"/>
          <p:cNvSpPr txBox="1"/>
          <p:nvPr/>
        </p:nvSpPr>
        <p:spPr>
          <a:xfrm>
            <a:off x="6756908" y="3140465"/>
            <a:ext cx="4755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α </a:t>
            </a:r>
            <a:b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57" name="Google Shape;257;p4"/>
          <p:cNvSpPr txBox="1"/>
          <p:nvPr/>
        </p:nvSpPr>
        <p:spPr>
          <a:xfrm>
            <a:off x="4277310" y="2469059"/>
            <a:ext cx="4230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β </a:t>
            </a:r>
            <a:b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58" name="Google Shape;258;p4"/>
          <p:cNvSpPr txBox="1"/>
          <p:nvPr/>
        </p:nvSpPr>
        <p:spPr>
          <a:xfrm rot="1135994">
            <a:off x="4790897" y="2654281"/>
            <a:ext cx="127000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4400" b="1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endParaRPr sz="4400" b="1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59" name="Google Shape;259;p4"/>
          <p:cNvCxnSpPr/>
          <p:nvPr/>
        </p:nvCxnSpPr>
        <p:spPr>
          <a:xfrm>
            <a:off x="2857500" y="1313800"/>
            <a:ext cx="5963920" cy="3677920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60" name="Google Shape;260;p4"/>
          <p:cNvCxnSpPr/>
          <p:nvPr/>
        </p:nvCxnSpPr>
        <p:spPr>
          <a:xfrm flipH="1">
            <a:off x="2664460" y="3076559"/>
            <a:ext cx="7091680" cy="147321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5" name="Google Shape;265;p5"/>
          <p:cNvPicPr preferRelativeResize="0"/>
          <p:nvPr/>
        </p:nvPicPr>
        <p:blipFill rotWithShape="1">
          <a:blip r:embed="rId3">
            <a:alphaModFix/>
          </a:blip>
          <a:srcRect t="17772"/>
          <a:stretch/>
        </p:blipFill>
        <p:spPr>
          <a:xfrm>
            <a:off x="8432191" y="190500"/>
            <a:ext cx="3759809" cy="11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266" name="Google Shape;266;p5"/>
          <p:cNvSpPr txBox="1"/>
          <p:nvPr/>
        </p:nvSpPr>
        <p:spPr>
          <a:xfrm rot="1430617">
            <a:off x="6506696" y="3168343"/>
            <a:ext cx="127000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4400" b="1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4400" b="1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5"/>
          <p:cNvSpPr txBox="1"/>
          <p:nvPr/>
        </p:nvSpPr>
        <p:spPr>
          <a:xfrm>
            <a:off x="6756908" y="3140465"/>
            <a:ext cx="475488" cy="861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α</a:t>
            </a:r>
            <a:r>
              <a:rPr lang="el-G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l-G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5"/>
          <p:cNvSpPr txBox="1"/>
          <p:nvPr/>
        </p:nvSpPr>
        <p:spPr>
          <a:xfrm>
            <a:off x="4277310" y="2469059"/>
            <a:ext cx="423113" cy="861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β</a:t>
            </a:r>
            <a:r>
              <a:rPr lang="el-G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l-G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5"/>
          <p:cNvSpPr txBox="1"/>
          <p:nvPr/>
        </p:nvSpPr>
        <p:spPr>
          <a:xfrm rot="1135994">
            <a:off x="4790897" y="2654281"/>
            <a:ext cx="127000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4400" b="1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endParaRPr sz="4400" b="1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0" name="Google Shape;270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344557">
            <a:off x="3977606" y="1164443"/>
            <a:ext cx="4019550" cy="29718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71" name="Google Shape;271;p5"/>
          <p:cNvCxnSpPr/>
          <p:nvPr/>
        </p:nvCxnSpPr>
        <p:spPr>
          <a:xfrm>
            <a:off x="2857500" y="1313800"/>
            <a:ext cx="5963920" cy="3677920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72" name="Google Shape;272;p5"/>
          <p:cNvCxnSpPr/>
          <p:nvPr/>
        </p:nvCxnSpPr>
        <p:spPr>
          <a:xfrm flipH="1">
            <a:off x="2664460" y="3076559"/>
            <a:ext cx="7091680" cy="147321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7" name="Google Shape;277;p6"/>
          <p:cNvPicPr preferRelativeResize="0"/>
          <p:nvPr/>
        </p:nvPicPr>
        <p:blipFill rotWithShape="1">
          <a:blip r:embed="rId3">
            <a:alphaModFix/>
          </a:blip>
          <a:srcRect t="17772"/>
          <a:stretch/>
        </p:blipFill>
        <p:spPr>
          <a:xfrm>
            <a:off x="8432191" y="190500"/>
            <a:ext cx="3759809" cy="11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8" name="Google Shape;278;p6"/>
          <p:cNvSpPr txBox="1"/>
          <p:nvPr/>
        </p:nvSpPr>
        <p:spPr>
          <a:xfrm rot="1430617">
            <a:off x="6506696" y="3168343"/>
            <a:ext cx="127000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4400" b="1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4400" b="1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6"/>
          <p:cNvSpPr txBox="1"/>
          <p:nvPr/>
        </p:nvSpPr>
        <p:spPr>
          <a:xfrm>
            <a:off x="6756908" y="3140465"/>
            <a:ext cx="475488" cy="861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α</a:t>
            </a:r>
            <a:r>
              <a:rPr lang="el-G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l-G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6"/>
          <p:cNvSpPr txBox="1"/>
          <p:nvPr/>
        </p:nvSpPr>
        <p:spPr>
          <a:xfrm>
            <a:off x="4277310" y="2469059"/>
            <a:ext cx="423113" cy="861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β</a:t>
            </a:r>
            <a:r>
              <a:rPr lang="el-G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l-G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6"/>
          <p:cNvSpPr txBox="1"/>
          <p:nvPr/>
        </p:nvSpPr>
        <p:spPr>
          <a:xfrm rot="1135994">
            <a:off x="4790897" y="2654281"/>
            <a:ext cx="127000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4400" b="1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endParaRPr sz="4400" b="1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2" name="Google Shape;282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344557">
            <a:off x="3977606" y="1164443"/>
            <a:ext cx="4019550" cy="29718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83" name="Google Shape;283;p6"/>
          <p:cNvCxnSpPr/>
          <p:nvPr/>
        </p:nvCxnSpPr>
        <p:spPr>
          <a:xfrm>
            <a:off x="2857500" y="1313800"/>
            <a:ext cx="5963920" cy="3677920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84" name="Google Shape;284;p6"/>
          <p:cNvCxnSpPr/>
          <p:nvPr/>
        </p:nvCxnSpPr>
        <p:spPr>
          <a:xfrm flipH="1">
            <a:off x="2664460" y="3076559"/>
            <a:ext cx="7091680" cy="147321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85" name="Google Shape;285;p6"/>
          <p:cNvSpPr txBox="1"/>
          <p:nvPr/>
        </p:nvSpPr>
        <p:spPr>
          <a:xfrm>
            <a:off x="8229558" y="3246293"/>
            <a:ext cx="27717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α = 32° </a:t>
            </a:r>
            <a:b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0" name="Google Shape;290;p7"/>
          <p:cNvPicPr preferRelativeResize="0"/>
          <p:nvPr/>
        </p:nvPicPr>
        <p:blipFill rotWithShape="1">
          <a:blip r:embed="rId3">
            <a:alphaModFix/>
          </a:blip>
          <a:srcRect t="17772"/>
          <a:stretch/>
        </p:blipFill>
        <p:spPr>
          <a:xfrm>
            <a:off x="8432191" y="190500"/>
            <a:ext cx="3759809" cy="11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291" name="Google Shape;291;p7"/>
          <p:cNvSpPr txBox="1"/>
          <p:nvPr/>
        </p:nvSpPr>
        <p:spPr>
          <a:xfrm rot="1430617">
            <a:off x="6506696" y="3168343"/>
            <a:ext cx="127000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4400" b="1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4400" b="1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7"/>
          <p:cNvSpPr txBox="1"/>
          <p:nvPr/>
        </p:nvSpPr>
        <p:spPr>
          <a:xfrm rot="1135994">
            <a:off x="4790897" y="2654281"/>
            <a:ext cx="127000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4400" b="1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endParaRPr sz="4400" b="1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4" name="Google Shape;294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1616436">
            <a:off x="3671925" y="1178463"/>
            <a:ext cx="4019550" cy="29718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95" name="Google Shape;295;p7"/>
          <p:cNvCxnSpPr/>
          <p:nvPr/>
        </p:nvCxnSpPr>
        <p:spPr>
          <a:xfrm>
            <a:off x="2857500" y="1313800"/>
            <a:ext cx="5963920" cy="3677920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96" name="Google Shape;296;p7"/>
          <p:cNvCxnSpPr/>
          <p:nvPr/>
        </p:nvCxnSpPr>
        <p:spPr>
          <a:xfrm flipH="1">
            <a:off x="2664460" y="3076559"/>
            <a:ext cx="7091680" cy="147321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92" name="Google Shape;292;p7"/>
          <p:cNvSpPr txBox="1"/>
          <p:nvPr/>
        </p:nvSpPr>
        <p:spPr>
          <a:xfrm>
            <a:off x="6756908" y="3140465"/>
            <a:ext cx="541360" cy="861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α</a:t>
            </a:r>
            <a:r>
              <a:rPr lang="el-G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l-G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1" name="Google Shape;301;p8"/>
          <p:cNvPicPr preferRelativeResize="0"/>
          <p:nvPr/>
        </p:nvPicPr>
        <p:blipFill rotWithShape="1">
          <a:blip r:embed="rId3">
            <a:alphaModFix/>
          </a:blip>
          <a:srcRect t="17772"/>
          <a:stretch/>
        </p:blipFill>
        <p:spPr>
          <a:xfrm>
            <a:off x="8432191" y="190500"/>
            <a:ext cx="3759809" cy="11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303" name="Google Shape;303;p8"/>
          <p:cNvSpPr txBox="1"/>
          <p:nvPr/>
        </p:nvSpPr>
        <p:spPr>
          <a:xfrm>
            <a:off x="6756908" y="3140465"/>
            <a:ext cx="475488" cy="861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α</a:t>
            </a:r>
            <a:r>
              <a:rPr lang="el-G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l-G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8"/>
          <p:cNvSpPr txBox="1"/>
          <p:nvPr/>
        </p:nvSpPr>
        <p:spPr>
          <a:xfrm>
            <a:off x="2148637" y="2288649"/>
            <a:ext cx="17124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β = 32° </a:t>
            </a:r>
            <a:b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5" name="Google Shape;305;p8"/>
          <p:cNvSpPr txBox="1"/>
          <p:nvPr/>
        </p:nvSpPr>
        <p:spPr>
          <a:xfrm rot="1135994">
            <a:off x="4790897" y="2654281"/>
            <a:ext cx="127000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4400" b="1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endParaRPr sz="4400" b="1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1616436">
            <a:off x="3671925" y="1178463"/>
            <a:ext cx="4019550" cy="29718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07" name="Google Shape;307;p8"/>
          <p:cNvCxnSpPr/>
          <p:nvPr/>
        </p:nvCxnSpPr>
        <p:spPr>
          <a:xfrm>
            <a:off x="2857500" y="1313800"/>
            <a:ext cx="5963920" cy="3677920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8" name="Google Shape;308;p8"/>
          <p:cNvCxnSpPr/>
          <p:nvPr/>
        </p:nvCxnSpPr>
        <p:spPr>
          <a:xfrm flipH="1">
            <a:off x="2664460" y="3076559"/>
            <a:ext cx="7091680" cy="147321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2" name="Google Shape;302;p8"/>
          <p:cNvSpPr txBox="1"/>
          <p:nvPr/>
        </p:nvSpPr>
        <p:spPr>
          <a:xfrm rot="1430617">
            <a:off x="6506696" y="3168343"/>
            <a:ext cx="127000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4400" b="1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4400" b="1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9"/>
          <p:cNvSpPr txBox="1"/>
          <p:nvPr/>
        </p:nvSpPr>
        <p:spPr>
          <a:xfrm rot="1430617">
            <a:off x="6506696" y="3168343"/>
            <a:ext cx="127000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4400" b="1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4400" b="1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9"/>
          <p:cNvSpPr txBox="1"/>
          <p:nvPr/>
        </p:nvSpPr>
        <p:spPr>
          <a:xfrm>
            <a:off x="6756908" y="3140465"/>
            <a:ext cx="475488" cy="861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α</a:t>
            </a:r>
            <a:r>
              <a:rPr lang="el-G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l-G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9"/>
          <p:cNvSpPr txBox="1"/>
          <p:nvPr/>
        </p:nvSpPr>
        <p:spPr>
          <a:xfrm rot="1135994">
            <a:off x="4790897" y="2654281"/>
            <a:ext cx="127000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4400" b="1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endParaRPr sz="4400" b="1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16" name="Google Shape;316;p9"/>
          <p:cNvCxnSpPr/>
          <p:nvPr/>
        </p:nvCxnSpPr>
        <p:spPr>
          <a:xfrm>
            <a:off x="2857500" y="1313800"/>
            <a:ext cx="5963920" cy="3677920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7" name="Google Shape;317;p9"/>
          <p:cNvCxnSpPr/>
          <p:nvPr/>
        </p:nvCxnSpPr>
        <p:spPr>
          <a:xfrm flipH="1">
            <a:off x="2664460" y="3076559"/>
            <a:ext cx="7091680" cy="147321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18" name="Google Shape;318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53525" y="45660"/>
            <a:ext cx="3038475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319" name="Google Shape;319;p9"/>
          <p:cNvSpPr txBox="1"/>
          <p:nvPr/>
        </p:nvSpPr>
        <p:spPr>
          <a:xfrm>
            <a:off x="4277310" y="2469059"/>
            <a:ext cx="19476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β </a:t>
            </a:r>
            <a:br>
              <a:rPr lang="el-GR" sz="3500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0" name="Google Shape;320;p9"/>
          <p:cNvSpPr/>
          <p:nvPr/>
        </p:nvSpPr>
        <p:spPr>
          <a:xfrm>
            <a:off x="5839460" y="2120386"/>
            <a:ext cx="4183476" cy="3147237"/>
          </a:xfrm>
          <a:prstGeom prst="rect">
            <a:avLst/>
          </a:prstGeom>
          <a:solidFill>
            <a:srgbClr val="FFC000">
              <a:alpha val="4901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r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</Words>
  <Application>Microsoft Office PowerPoint</Application>
  <PresentationFormat>Panorámica</PresentationFormat>
  <Paragraphs>59</Paragraphs>
  <Slides>16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Nunito</vt:lpstr>
      <vt:lpstr>Nunito SemiBold</vt:lpstr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Tomás Gonzalo Basaure Retamal</dc:creator>
  <cp:lastModifiedBy>Sandra Verónica Droguett Villarroel</cp:lastModifiedBy>
  <cp:revision>1</cp:revision>
  <dcterms:created xsi:type="dcterms:W3CDTF">2023-09-12T20:21:07Z</dcterms:created>
  <dcterms:modified xsi:type="dcterms:W3CDTF">2024-04-02T15:36:51Z</dcterms:modified>
</cp:coreProperties>
</file>