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embeddedFontLst>
    <p:embeddedFont>
      <p:font typeface="Nuni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22" roundtripDataSignature="AMtx7mjG/hUroneCE4qQrwTlj1aAqlGx3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italic.fntdata"/><Relationship Id="rId22" Type="http://customschemas.google.com/relationships/presentationmetadata" Target="metadata"/><Relationship Id="rId21" Type="http://schemas.openxmlformats.org/officeDocument/2006/relationships/font" Target="fonts/Nunito-boldItalic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Nunito-bold.fntdata"/><Relationship Id="rId18" Type="http://schemas.openxmlformats.org/officeDocument/2006/relationships/font" Target="fonts/Nuni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5" name="Google Shape;26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05" name="Google Shape;405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14" name="Google Shape;414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3" name="Google Shape;27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85" name="Google Shape;285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7" name="Google Shape;29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07" name="Google Shape;307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8" name="Google Shape;318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40" name="Google Shape;340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65" name="Google Shape;365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96" name="Google Shape;396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5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5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5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5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5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5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5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5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3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" name="Google Shape;14;p13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Encabezado de sección">
  <p:cSld name="1_Encabezado de secció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2"/>
          <p:cNvSpPr txBox="1"/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5" name="Google Shape;55;p22"/>
          <p:cNvSpPr txBox="1"/>
          <p:nvPr>
            <p:ph idx="1" type="body"/>
          </p:nvPr>
        </p:nvSpPr>
        <p:spPr>
          <a:xfrm>
            <a:off x="623888" y="3442097"/>
            <a:ext cx="7886700" cy="10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56" name="Google Shape;56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Encabezado de sección">
  <p:cSld name="2_Encabezado de sección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3"/>
          <p:cNvSpPr txBox="1"/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" type="body"/>
          </p:nvPr>
        </p:nvSpPr>
        <p:spPr>
          <a:xfrm>
            <a:off x="623888" y="3442097"/>
            <a:ext cx="7886700" cy="10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61" name="Google Shape;61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Encabezado de sección">
  <p:cSld name="3_Encabezado de sección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24"/>
          <p:cNvSpPr txBox="1"/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24"/>
          <p:cNvSpPr txBox="1"/>
          <p:nvPr>
            <p:ph idx="1" type="body"/>
          </p:nvPr>
        </p:nvSpPr>
        <p:spPr>
          <a:xfrm>
            <a:off x="623888" y="3442097"/>
            <a:ext cx="7886700" cy="10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66" name="Google Shape;66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>
  <p:cSld name="Dos objeto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25"/>
          <p:cNvSpPr txBox="1"/>
          <p:nvPr>
            <p:ph idx="1" type="body"/>
          </p:nvPr>
        </p:nvSpPr>
        <p:spPr>
          <a:xfrm>
            <a:off x="6286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2" type="body"/>
          </p:nvPr>
        </p:nvSpPr>
        <p:spPr>
          <a:xfrm>
            <a:off x="46291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72" name="Google Shape;72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os objetos">
  <p:cSld name="1_Dos objeto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26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" type="body"/>
          </p:nvPr>
        </p:nvSpPr>
        <p:spPr>
          <a:xfrm>
            <a:off x="6286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7" name="Google Shape;77;p26"/>
          <p:cNvSpPr txBox="1"/>
          <p:nvPr>
            <p:ph idx="2" type="body"/>
          </p:nvPr>
        </p:nvSpPr>
        <p:spPr>
          <a:xfrm>
            <a:off x="46291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cxnSp>
        <p:nvCxnSpPr>
          <p:cNvPr id="78" name="Google Shape;78;p26"/>
          <p:cNvCxnSpPr/>
          <p:nvPr/>
        </p:nvCxnSpPr>
        <p:spPr>
          <a:xfrm>
            <a:off x="-99753" y="105987"/>
            <a:ext cx="9339300" cy="0"/>
          </a:xfrm>
          <a:prstGeom prst="straightConnector1">
            <a:avLst/>
          </a:prstGeom>
          <a:noFill/>
          <a:ln cap="flat" cmpd="sng" w="28575">
            <a:solidFill>
              <a:srgbClr val="65B32E"/>
            </a:solidFill>
            <a:prstDash val="dash"/>
            <a:round/>
            <a:headEnd len="sm" w="sm" type="none"/>
            <a:tailEnd len="sm" w="sm" type="none"/>
          </a:ln>
        </p:spPr>
      </p:cxnSp>
      <p:pic>
        <p:nvPicPr>
          <p:cNvPr descr="Imagen que contiene Logotipo&#10;&#10;Descripción generada automáticamente" id="79" name="Google Shape;79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os objetos">
  <p:cSld name="2_Dos objetos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27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27"/>
          <p:cNvSpPr txBox="1"/>
          <p:nvPr>
            <p:ph idx="1" type="body"/>
          </p:nvPr>
        </p:nvSpPr>
        <p:spPr>
          <a:xfrm>
            <a:off x="6286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4" name="Google Shape;84;p27"/>
          <p:cNvSpPr txBox="1"/>
          <p:nvPr>
            <p:ph idx="2" type="body"/>
          </p:nvPr>
        </p:nvSpPr>
        <p:spPr>
          <a:xfrm>
            <a:off x="46291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85" name="Google Shape;85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Dos objetos">
  <p:cSld name="3_Dos objetos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2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28"/>
          <p:cNvSpPr txBox="1"/>
          <p:nvPr>
            <p:ph idx="1" type="body"/>
          </p:nvPr>
        </p:nvSpPr>
        <p:spPr>
          <a:xfrm>
            <a:off x="6286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0" name="Google Shape;90;p28"/>
          <p:cNvSpPr txBox="1"/>
          <p:nvPr>
            <p:ph idx="2" type="body"/>
          </p:nvPr>
        </p:nvSpPr>
        <p:spPr>
          <a:xfrm>
            <a:off x="4629150" y="1369219"/>
            <a:ext cx="3886200" cy="30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cxnSp>
        <p:nvCxnSpPr>
          <p:cNvPr id="91" name="Google Shape;91;p28"/>
          <p:cNvCxnSpPr/>
          <p:nvPr/>
        </p:nvCxnSpPr>
        <p:spPr>
          <a:xfrm>
            <a:off x="-99753" y="105987"/>
            <a:ext cx="9339300" cy="0"/>
          </a:xfrm>
          <a:prstGeom prst="straightConnector1">
            <a:avLst/>
          </a:prstGeom>
          <a:noFill/>
          <a:ln cap="flat" cmpd="sng" w="28575">
            <a:solidFill>
              <a:srgbClr val="EF7D00"/>
            </a:solidFill>
            <a:prstDash val="dash"/>
            <a:round/>
            <a:headEnd len="sm" w="sm" type="none"/>
            <a:tailEnd len="sm" w="sm" type="none"/>
          </a:ln>
        </p:spPr>
      </p:cxnSp>
      <p:pic>
        <p:nvPicPr>
          <p:cNvPr descr="Imagen que contiene Logotipo&#10;&#10;Descripción generada automáticamente" id="92" name="Google Shape;92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>
  <p:cSld name="Comparación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9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6" name="Google Shape;96;p29"/>
          <p:cNvSpPr txBox="1"/>
          <p:nvPr>
            <p:ph idx="1" type="body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97" name="Google Shape;97;p29"/>
          <p:cNvSpPr txBox="1"/>
          <p:nvPr>
            <p:ph idx="2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pic>
        <p:nvPicPr>
          <p:cNvPr descr="Imagen que contiene Logotipo&#10;&#10;Descripción generada automáticamente" id="98" name="Google Shape;98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9"/>
          <p:cNvSpPr txBox="1"/>
          <p:nvPr>
            <p:ph idx="3" type="body"/>
          </p:nvPr>
        </p:nvSpPr>
        <p:spPr>
          <a:xfrm>
            <a:off x="629841" y="1878806"/>
            <a:ext cx="3868500" cy="26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0" name="Google Shape;100;p29"/>
          <p:cNvSpPr txBox="1"/>
          <p:nvPr>
            <p:ph idx="4" type="body"/>
          </p:nvPr>
        </p:nvSpPr>
        <p:spPr>
          <a:xfrm>
            <a:off x="4629150" y="1878806"/>
            <a:ext cx="3887400" cy="26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mparación">
  <p:cSld name="1_Comparación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30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4" name="Google Shape;104;p30"/>
          <p:cNvSpPr txBox="1"/>
          <p:nvPr>
            <p:ph idx="1" type="body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05" name="Google Shape;105;p30"/>
          <p:cNvSpPr txBox="1"/>
          <p:nvPr>
            <p:ph idx="2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pic>
        <p:nvPicPr>
          <p:cNvPr descr="Imagen que contiene Logotipo&#10;&#10;Descripción generada automáticamente" id="106" name="Google Shape;106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30"/>
          <p:cNvSpPr txBox="1"/>
          <p:nvPr>
            <p:ph idx="3" type="body"/>
          </p:nvPr>
        </p:nvSpPr>
        <p:spPr>
          <a:xfrm>
            <a:off x="629841" y="1878806"/>
            <a:ext cx="3868500" cy="26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8" name="Google Shape;108;p30"/>
          <p:cNvSpPr txBox="1"/>
          <p:nvPr>
            <p:ph idx="4" type="body"/>
          </p:nvPr>
        </p:nvSpPr>
        <p:spPr>
          <a:xfrm>
            <a:off x="4629150" y="1878806"/>
            <a:ext cx="3887400" cy="26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mparación" type="twoTxTwoObj">
  <p:cSld name="TWO_OBJECTS_WITH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31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2" name="Google Shape;112;p31"/>
          <p:cNvSpPr txBox="1"/>
          <p:nvPr>
            <p:ph idx="1" type="body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13" name="Google Shape;113;p31"/>
          <p:cNvSpPr txBox="1"/>
          <p:nvPr>
            <p:ph idx="2" type="body"/>
          </p:nvPr>
        </p:nvSpPr>
        <p:spPr>
          <a:xfrm>
            <a:off x="629841" y="1878806"/>
            <a:ext cx="3868500" cy="26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4" name="Google Shape;114;p31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15" name="Google Shape;115;p31"/>
          <p:cNvSpPr txBox="1"/>
          <p:nvPr>
            <p:ph idx="4" type="body"/>
          </p:nvPr>
        </p:nvSpPr>
        <p:spPr>
          <a:xfrm>
            <a:off x="4629150" y="1878806"/>
            <a:ext cx="3887400" cy="26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116" name="Google Shape;116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ítulo y objetos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" name="Google Shape;18;p14"/>
          <p:cNvSpPr txBox="1"/>
          <p:nvPr>
            <p:ph idx="1" type="body"/>
          </p:nvPr>
        </p:nvSpPr>
        <p:spPr>
          <a:xfrm>
            <a:off x="628650" y="1369218"/>
            <a:ext cx="7886700" cy="31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19" name="Google Shape;1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omparación">
  <p:cSld name="3_Comparación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32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0" name="Google Shape;120;p32"/>
          <p:cNvSpPr txBox="1"/>
          <p:nvPr>
            <p:ph idx="1" type="body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21" name="Google Shape;121;p32"/>
          <p:cNvSpPr txBox="1"/>
          <p:nvPr>
            <p:ph idx="2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pic>
        <p:nvPicPr>
          <p:cNvPr descr="Imagen que contiene Logotipo&#10;&#10;Descripción generada automáticamente" id="122" name="Google Shape;122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32"/>
          <p:cNvSpPr txBox="1"/>
          <p:nvPr>
            <p:ph idx="3" type="body"/>
          </p:nvPr>
        </p:nvSpPr>
        <p:spPr>
          <a:xfrm>
            <a:off x="629841" y="1878806"/>
            <a:ext cx="3868500" cy="26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4" name="Google Shape;124;p32"/>
          <p:cNvSpPr txBox="1"/>
          <p:nvPr>
            <p:ph idx="4" type="body"/>
          </p:nvPr>
        </p:nvSpPr>
        <p:spPr>
          <a:xfrm>
            <a:off x="4629150" y="1878806"/>
            <a:ext cx="3887400" cy="26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28" name="Google Shape;128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olo el título">
  <p:cSld name="1_Solo el título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3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32" name="Google Shape;132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Solo el título">
  <p:cSld name="2_Solo el título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3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36" name="Google Shape;136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Solo el título">
  <p:cSld name="3_Solo el título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36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40" name="Google Shape;140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43" name="Google Shape;143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En blanco">
  <p:cSld name="1_En blanco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46" name="Google Shape;146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En blanco">
  <p:cSld name="2_En blanco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49" name="Google Shape;149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En blanco">
  <p:cSld name="3_En blanco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52" name="Google Shape;152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41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6" name="Google Shape;156;p41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57" name="Google Shape;157;p41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pic>
        <p:nvPicPr>
          <p:cNvPr descr="Imagen que contiene Logotipo&#10;&#10;Descripción generada automáticamente" id="158" name="Google Shape;158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>
  <p:cSld name="Diapositiva de título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5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ntenido con título">
  <p:cSld name="1_Contenido con título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42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2" name="Google Shape;162;p42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63" name="Google Shape;163;p42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64" name="Google Shape;164;p42"/>
          <p:cNvSpPr txBox="1"/>
          <p:nvPr/>
        </p:nvSpPr>
        <p:spPr>
          <a:xfrm>
            <a:off x="174567" y="4793025"/>
            <a:ext cx="1122300" cy="5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419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ntenido con título">
  <p:cSld name="2_Contenido con título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43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8" name="Google Shape;168;p43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69" name="Google Shape;169;p43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pic>
        <p:nvPicPr>
          <p:cNvPr descr="Imagen que contiene Logotipo&#10;&#10;Descripción generada automáticamente" id="170" name="Google Shape;170;p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ontenido con título">
  <p:cSld name="3_Contenido con título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44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4" name="Google Shape;174;p44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75" name="Google Shape;175;p44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pic>
        <p:nvPicPr>
          <p:cNvPr descr="Imagen que contiene Logotipo&#10;&#10;Descripción generada automáticamente" id="176" name="Google Shape;176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45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0" name="Google Shape;180;p45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81" name="Google Shape;181;p45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pic>
        <p:nvPicPr>
          <p:cNvPr descr="Imagen que contiene Logotipo&#10;&#10;Descripción generada automáticamente" id="182" name="Google Shape;182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Imagen con título">
  <p:cSld name="1_Imagen con título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6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6" name="Google Shape;186;p46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87" name="Google Shape;187;p46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pic>
        <p:nvPicPr>
          <p:cNvPr descr="Imagen que contiene Logotipo&#10;&#10;Descripción generada automáticamente" id="188" name="Google Shape;188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Imagen con título">
  <p:cSld name="2_Imagen con título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47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2" name="Google Shape;192;p47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93" name="Google Shape;193;p47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pic>
        <p:nvPicPr>
          <p:cNvPr descr="Imagen que contiene Logotipo&#10;&#10;Descripción generada automáticamente" id="194" name="Google Shape;194;p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Imagen con título">
  <p:cSld name="3_Imagen con título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48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8" name="Google Shape;198;p48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99" name="Google Shape;199;p48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pic>
        <p:nvPicPr>
          <p:cNvPr descr="Imagen que contiene Logotipo&#10;&#10;Descripción generada automáticamente" id="200" name="Google Shape;200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3" name="Google Shape;203;p49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04" name="Google Shape;204;p4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5" name="Google Shape;205;p4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6" name="Google Shape;206;p4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50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9" name="Google Shape;209;p50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10" name="Google Shape;210;p5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11" name="Google Shape;211;p5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12" name="Google Shape;212;p5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19" name="Google Shape;219;p5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20" name="Google Shape;220;p5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apositiva de título">
  <p:cSld name="1_Diapositiva de título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6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5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23" name="Google Shape;223;p5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6" name="Google Shape;226;p5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7" name="Google Shape;227;p5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5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0" name="Google Shape;230;p5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1" name="Google Shape;231;p5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2" name="Google Shape;232;p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5" name="Google Shape;235;p5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5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38" name="Google Shape;238;p5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9" name="Google Shape;239;p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5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42" name="Google Shape;242;p5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5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5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246" name="Google Shape;246;p5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247" name="Google Shape;247;p5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8" name="Google Shape;248;p5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6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251" name="Google Shape;251;p6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6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54" name="Google Shape;254;p6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5" name="Google Shape;255;p6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6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iapositiva de título">
  <p:cSld name="2_Diapositiva de título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7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ítulo y objetos" type="obj">
  <p:cSld name="OBJECT"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" name="Google Shape;259;p6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Google Shape;260;p6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1" name="Google Shape;261;p63"/>
          <p:cNvSpPr txBox="1"/>
          <p:nvPr>
            <p:ph idx="1" type="body"/>
          </p:nvPr>
        </p:nvSpPr>
        <p:spPr>
          <a:xfrm>
            <a:off x="628650" y="1369218"/>
            <a:ext cx="7886700" cy="31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pic>
        <p:nvPicPr>
          <p:cNvPr descr="Imagen que contiene Logotipo&#10;&#10;Descripción generada automáticamente" id="262" name="Google Shape;262;p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>
  <p:cSld name="Título y objeto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1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" type="body"/>
          </p:nvPr>
        </p:nvSpPr>
        <p:spPr>
          <a:xfrm>
            <a:off x="628650" y="1369218"/>
            <a:ext cx="7886700" cy="31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36" name="Google Shape;3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ítulo y objetos">
  <p:cSld name="1_Título y objeto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1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1" type="body"/>
          </p:nvPr>
        </p:nvSpPr>
        <p:spPr>
          <a:xfrm>
            <a:off x="628650" y="1369218"/>
            <a:ext cx="7886700" cy="31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41" name="Google Shape;41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ítulo y objetos">
  <p:cSld name="2_Título y objeto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31559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20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5" name="Google Shape;45;p20"/>
          <p:cNvSpPr txBox="1"/>
          <p:nvPr>
            <p:ph idx="1" type="body"/>
          </p:nvPr>
        </p:nvSpPr>
        <p:spPr>
          <a:xfrm>
            <a:off x="628650" y="1369218"/>
            <a:ext cx="7886700" cy="31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46" name="Google Shape;46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21"/>
          <p:cNvSpPr txBox="1"/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0" name="Google Shape;50;p21"/>
          <p:cNvSpPr txBox="1"/>
          <p:nvPr>
            <p:ph idx="1" type="body"/>
          </p:nvPr>
        </p:nvSpPr>
        <p:spPr>
          <a:xfrm>
            <a:off x="623888" y="3442097"/>
            <a:ext cx="7886700" cy="10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51" name="Google Shape;51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8834" y="4586212"/>
            <a:ext cx="409816" cy="5572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37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14.xml"/><Relationship Id="rId3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17.xml"/><Relationship Id="rId39" Type="http://schemas.openxmlformats.org/officeDocument/2006/relationships/theme" Target="../theme/theme3.xml"/><Relationship Id="rId16" Type="http://schemas.openxmlformats.org/officeDocument/2006/relationships/slideLayout" Target="../slideLayouts/slideLayout16.xml"/><Relationship Id="rId38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9.xml"/><Relationship Id="rId2" Type="http://schemas.openxmlformats.org/officeDocument/2006/relationships/slideLayout" Target="../slideLayouts/slideLayout40.xml"/><Relationship Id="rId3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5.xml"/><Relationship Id="rId8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8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5" name="Google Shape;215;p5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6" name="Google Shape;216;p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"/>
          <p:cNvSpPr txBox="1"/>
          <p:nvPr>
            <p:ph idx="1" type="subTitle"/>
          </p:nvPr>
        </p:nvSpPr>
        <p:spPr>
          <a:xfrm>
            <a:off x="1143000" y="1254477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ts val="7200"/>
              <a:buNone/>
            </a:pPr>
            <a:r>
              <a:rPr b="1" lang="es-419" sz="7200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8" name="Google Shape;268;p1"/>
          <p:cNvSpPr txBox="1"/>
          <p:nvPr/>
        </p:nvSpPr>
        <p:spPr>
          <a:xfrm>
            <a:off x="1143000" y="2277450"/>
            <a:ext cx="6858000" cy="58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ts val="4100"/>
              <a:buFont typeface="Arial"/>
              <a:buNone/>
            </a:pPr>
            <a:r>
              <a:rPr b="0" i="0" lang="es-419" sz="4100" u="none" cap="none" strike="noStrike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Caras, aristas y vértices</a:t>
            </a:r>
            <a:endParaRPr b="0" i="0" sz="1100" u="none" cap="none" strike="noStrike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9" name="Google Shape;269;p1"/>
          <p:cNvSpPr txBox="1"/>
          <p:nvPr/>
        </p:nvSpPr>
        <p:spPr>
          <a:xfrm>
            <a:off x="1143000" y="3225318"/>
            <a:ext cx="6858000" cy="101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2º básico. Unidad 4.</a:t>
            </a:r>
            <a:endParaRPr i="0" sz="2000" u="none" cap="none" strike="noStrike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Capítulo 14: Cuerpos.</a:t>
            </a:r>
            <a:endParaRPr i="0" sz="2000" u="none" cap="none" strike="noStrike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419" sz="2000" u="none" cap="none" strike="noStrike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Para reconocer los elementos de paralelepípedos y cubos.</a:t>
            </a:r>
            <a:endParaRPr i="0" sz="2000" u="none" cap="none" strike="noStrike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descr="Imagen que contiene Logotipo&#10;&#10;Descripción generada automáticamente" id="270" name="Google Shape;27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5543" y="4616558"/>
            <a:ext cx="397896" cy="5269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10"/>
          <p:cNvSpPr txBox="1"/>
          <p:nvPr/>
        </p:nvSpPr>
        <p:spPr>
          <a:xfrm>
            <a:off x="893476" y="2351913"/>
            <a:ext cx="2540400" cy="5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419" sz="2800" u="none" cap="none" strike="noStrike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6 caras</a:t>
            </a:r>
            <a:endParaRPr b="0" i="0" sz="2800" u="none" cap="none" strike="noStrike">
              <a:solidFill>
                <a:srgbClr val="5C57A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8" name="Google Shape;408;p10"/>
          <p:cNvSpPr txBox="1"/>
          <p:nvPr/>
        </p:nvSpPr>
        <p:spPr>
          <a:xfrm>
            <a:off x="2215350" y="3908325"/>
            <a:ext cx="4713300" cy="5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419" sz="2800" u="none" cap="none" strike="noStrike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8 vértices</a:t>
            </a:r>
            <a:endParaRPr b="0" i="0" sz="2800" u="none" cap="none" strike="noStrike">
              <a:solidFill>
                <a:srgbClr val="5C57A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9" name="Google Shape;409;p10"/>
          <p:cNvSpPr txBox="1"/>
          <p:nvPr/>
        </p:nvSpPr>
        <p:spPr>
          <a:xfrm>
            <a:off x="5710124" y="2351913"/>
            <a:ext cx="2981100" cy="5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419" sz="2800" u="none" cap="none" strike="noStrike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12 aristas</a:t>
            </a:r>
            <a:endParaRPr b="0" i="0" sz="2800" u="none" cap="none" strike="noStrike">
              <a:solidFill>
                <a:srgbClr val="5C57A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10" name="Google Shape;410;p10"/>
          <p:cNvSpPr txBox="1"/>
          <p:nvPr/>
        </p:nvSpPr>
        <p:spPr>
          <a:xfrm>
            <a:off x="1128750" y="395507"/>
            <a:ext cx="68865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Contemos la cantidad de caras, aristas y vértices que tienen los siguientes cuerpos: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11" name="Google Shape;411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4851" y="1479107"/>
            <a:ext cx="1203728" cy="22768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ibujo animado de un personaje animado&#10;&#10;Descripción generada automáticamente con confianza baja" id="416" name="Google Shape;416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73707" y="1751960"/>
            <a:ext cx="1796586" cy="2065040"/>
          </a:xfrm>
          <a:prstGeom prst="rect">
            <a:avLst/>
          </a:prstGeom>
          <a:noFill/>
          <a:ln>
            <a:noFill/>
          </a:ln>
        </p:spPr>
      </p:pic>
      <p:sp>
        <p:nvSpPr>
          <p:cNvPr id="417" name="Google Shape;417;p11"/>
          <p:cNvSpPr txBox="1"/>
          <p:nvPr/>
        </p:nvSpPr>
        <p:spPr>
          <a:xfrm>
            <a:off x="1128750" y="395507"/>
            <a:ext cx="68865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Desafío</a:t>
            </a: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: Busca en el entorno otros objetos que tengan estas formas.</a:t>
            </a:r>
            <a:endParaRPr b="0" i="0" sz="2800" u="none" cap="none" strike="noStrik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"/>
          <p:cNvSpPr txBox="1"/>
          <p:nvPr/>
        </p:nvSpPr>
        <p:spPr>
          <a:xfrm>
            <a:off x="1023750" y="407997"/>
            <a:ext cx="68865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Observa la forma que tiene la caja.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2"/>
          <p:cNvSpPr/>
          <p:nvPr/>
        </p:nvSpPr>
        <p:spPr>
          <a:xfrm>
            <a:off x="3525450" y="1799948"/>
            <a:ext cx="2093100" cy="1190100"/>
          </a:xfrm>
          <a:prstGeom prst="cube">
            <a:avLst>
              <a:gd fmla="val 40230" name="adj"/>
            </a:avLst>
          </a:prstGeom>
          <a:solidFill>
            <a:srgbClr val="E1F4FC"/>
          </a:solidFill>
          <a:ln cap="flat" cmpd="sng" w="9525">
            <a:solidFill>
              <a:srgbClr val="4F585E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49411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"/>
          <p:cNvSpPr txBox="1"/>
          <p:nvPr/>
        </p:nvSpPr>
        <p:spPr>
          <a:xfrm>
            <a:off x="720219" y="3282324"/>
            <a:ext cx="43392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¿Cuál es el nombre de estas partes de la caja?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78" name="Google Shape;278;p2"/>
          <p:cNvSpPr/>
          <p:nvPr/>
        </p:nvSpPr>
        <p:spPr>
          <a:xfrm rot="-2104">
            <a:off x="4326899" y="1364664"/>
            <a:ext cx="490200" cy="7461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"/>
          <p:cNvSpPr/>
          <p:nvPr/>
        </p:nvSpPr>
        <p:spPr>
          <a:xfrm rot="-4885308">
            <a:off x="4868508" y="2637806"/>
            <a:ext cx="1773945" cy="996760"/>
          </a:xfrm>
          <a:prstGeom prst="curvedUp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2"/>
          <p:cNvSpPr/>
          <p:nvPr/>
        </p:nvSpPr>
        <p:spPr>
          <a:xfrm rot="-7357793">
            <a:off x="3768545" y="2429507"/>
            <a:ext cx="490162" cy="746067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2"/>
          <p:cNvSpPr/>
          <p:nvPr/>
        </p:nvSpPr>
        <p:spPr>
          <a:xfrm>
            <a:off x="416689" y="361654"/>
            <a:ext cx="607060" cy="577850"/>
          </a:xfrm>
          <a:prstGeom prst="roundRect">
            <a:avLst>
              <a:gd fmla="val 16667" name="adj"/>
            </a:avLst>
          </a:prstGeom>
          <a:solidFill>
            <a:srgbClr val="FF7E00"/>
          </a:solidFill>
          <a:ln cap="flat" cmpd="sng" w="12700">
            <a:solidFill>
              <a:srgbClr val="FF7E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7E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2"/>
          <p:cNvSpPr txBox="1"/>
          <p:nvPr/>
        </p:nvSpPr>
        <p:spPr>
          <a:xfrm>
            <a:off x="512574" y="408009"/>
            <a:ext cx="415800" cy="523200"/>
          </a:xfrm>
          <a:prstGeom prst="rect">
            <a:avLst/>
          </a:prstGeom>
          <a:solidFill>
            <a:srgbClr val="FF7E00"/>
          </a:solidFill>
          <a:ln cap="flat" cmpd="sng" w="9525">
            <a:solidFill>
              <a:srgbClr val="FF7E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s-419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b="0" i="0" sz="2800" u="none" cap="none" strike="noStrik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"/>
          <p:cNvSpPr txBox="1"/>
          <p:nvPr/>
        </p:nvSpPr>
        <p:spPr>
          <a:xfrm>
            <a:off x="1023750" y="361647"/>
            <a:ext cx="6886500" cy="50010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Observa la forma que tiene la caja.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8" name="Google Shape;288;p3"/>
          <p:cNvSpPr/>
          <p:nvPr/>
        </p:nvSpPr>
        <p:spPr>
          <a:xfrm>
            <a:off x="3525451" y="1490939"/>
            <a:ext cx="2093100" cy="1190100"/>
          </a:xfrm>
          <a:prstGeom prst="cube">
            <a:avLst>
              <a:gd fmla="val 40230" name="adj"/>
            </a:avLst>
          </a:prstGeom>
          <a:solidFill>
            <a:srgbClr val="E1F4FC"/>
          </a:solidFill>
          <a:ln cap="flat" cmpd="sng" w="9525">
            <a:solidFill>
              <a:srgbClr val="4F585E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49411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3"/>
          <p:cNvSpPr/>
          <p:nvPr/>
        </p:nvSpPr>
        <p:spPr>
          <a:xfrm rot="-2104">
            <a:off x="4326900" y="1055655"/>
            <a:ext cx="490200" cy="7461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3"/>
          <p:cNvSpPr/>
          <p:nvPr/>
        </p:nvSpPr>
        <p:spPr>
          <a:xfrm rot="-4885308">
            <a:off x="4868509" y="2328797"/>
            <a:ext cx="1773945" cy="996760"/>
          </a:xfrm>
          <a:prstGeom prst="curvedUpArrow">
            <a:avLst>
              <a:gd fmla="val 25000" name="adj1"/>
              <a:gd fmla="val 50000" name="adj2"/>
              <a:gd fmla="val 25000" name="adj3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3"/>
          <p:cNvSpPr/>
          <p:nvPr/>
        </p:nvSpPr>
        <p:spPr>
          <a:xfrm rot="-7357793">
            <a:off x="3768546" y="2120498"/>
            <a:ext cx="490162" cy="746067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3"/>
          <p:cNvSpPr/>
          <p:nvPr/>
        </p:nvSpPr>
        <p:spPr>
          <a:xfrm>
            <a:off x="416689" y="361654"/>
            <a:ext cx="607060" cy="577850"/>
          </a:xfrm>
          <a:prstGeom prst="roundRect">
            <a:avLst>
              <a:gd fmla="val 16667" name="adj"/>
            </a:avLst>
          </a:prstGeom>
          <a:solidFill>
            <a:srgbClr val="FF7E00"/>
          </a:solidFill>
          <a:ln cap="flat" cmpd="sng" w="12700">
            <a:solidFill>
              <a:srgbClr val="FF7E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7E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3"/>
          <p:cNvSpPr txBox="1"/>
          <p:nvPr/>
        </p:nvSpPr>
        <p:spPr>
          <a:xfrm>
            <a:off x="512574" y="408009"/>
            <a:ext cx="415800" cy="523200"/>
          </a:xfrm>
          <a:prstGeom prst="rect">
            <a:avLst/>
          </a:prstGeom>
          <a:solidFill>
            <a:srgbClr val="FF7E00"/>
          </a:solidFill>
          <a:ln cap="flat" cmpd="sng" w="9525">
            <a:solidFill>
              <a:srgbClr val="FF7E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s-419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3</a:t>
            </a:r>
            <a:endParaRPr b="0" i="0" sz="2800" u="none" cap="none" strike="noStrik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4" name="Google Shape;294;p3"/>
          <p:cNvSpPr txBox="1"/>
          <p:nvPr/>
        </p:nvSpPr>
        <p:spPr>
          <a:xfrm>
            <a:off x="1921591" y="3697918"/>
            <a:ext cx="5076690" cy="93099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Las partes planas de una caja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se llaman </a:t>
            </a:r>
            <a:r>
              <a:rPr b="1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caras</a:t>
            </a: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.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"/>
          <p:cNvSpPr txBox="1"/>
          <p:nvPr/>
        </p:nvSpPr>
        <p:spPr>
          <a:xfrm>
            <a:off x="1418272" y="515769"/>
            <a:ext cx="68865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Observa las caras de la caja.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4"/>
          <p:cNvSpPr/>
          <p:nvPr/>
        </p:nvSpPr>
        <p:spPr>
          <a:xfrm>
            <a:off x="3525450" y="1799948"/>
            <a:ext cx="2093100" cy="1190100"/>
          </a:xfrm>
          <a:prstGeom prst="cube">
            <a:avLst>
              <a:gd fmla="val 40230" name="adj"/>
            </a:avLst>
          </a:prstGeom>
          <a:solidFill>
            <a:srgbClr val="E1F4FC"/>
          </a:solidFill>
          <a:ln cap="flat" cmpd="sng" w="9525">
            <a:solidFill>
              <a:srgbClr val="4F585E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49411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4"/>
          <p:cNvSpPr txBox="1"/>
          <p:nvPr/>
        </p:nvSpPr>
        <p:spPr>
          <a:xfrm>
            <a:off x="531649" y="3375973"/>
            <a:ext cx="8080699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Cada línea recta en la que se juntan dos caras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se llama </a:t>
            </a:r>
            <a:r>
              <a:rPr b="1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arista</a:t>
            </a: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.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02" name="Google Shape;302;p4"/>
          <p:cNvCxnSpPr/>
          <p:nvPr/>
        </p:nvCxnSpPr>
        <p:spPr>
          <a:xfrm flipH="1" rot="10800000">
            <a:off x="3512770" y="2271247"/>
            <a:ext cx="1627800" cy="13800"/>
          </a:xfrm>
          <a:prstGeom prst="straightConnector1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03" name="Google Shape;303;p4"/>
          <p:cNvSpPr/>
          <p:nvPr/>
        </p:nvSpPr>
        <p:spPr>
          <a:xfrm rot="-2104">
            <a:off x="4326899" y="1387077"/>
            <a:ext cx="490200" cy="7461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4"/>
          <p:cNvSpPr/>
          <p:nvPr/>
        </p:nvSpPr>
        <p:spPr>
          <a:xfrm rot="-7357793">
            <a:off x="3726678" y="2457477"/>
            <a:ext cx="490162" cy="746067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5"/>
          <p:cNvSpPr txBox="1"/>
          <p:nvPr/>
        </p:nvSpPr>
        <p:spPr>
          <a:xfrm>
            <a:off x="1128750" y="395507"/>
            <a:ext cx="68865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Contemos la cantidad de aristas que tiene la caja.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0" name="Google Shape;310;p5"/>
          <p:cNvSpPr/>
          <p:nvPr/>
        </p:nvSpPr>
        <p:spPr>
          <a:xfrm>
            <a:off x="3525450" y="1976700"/>
            <a:ext cx="2093100" cy="1190100"/>
          </a:xfrm>
          <a:prstGeom prst="cube">
            <a:avLst>
              <a:gd fmla="val 40230" name="adj"/>
            </a:avLst>
          </a:prstGeom>
          <a:noFill/>
          <a:ln cap="flat" cmpd="sng" w="9525">
            <a:solidFill>
              <a:srgbClr val="4F585E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49411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1" name="Google Shape;311;p5"/>
          <p:cNvCxnSpPr/>
          <p:nvPr/>
        </p:nvCxnSpPr>
        <p:spPr>
          <a:xfrm flipH="1" rot="10800000">
            <a:off x="3511800" y="2455325"/>
            <a:ext cx="1627800" cy="13800"/>
          </a:xfrm>
          <a:prstGeom prst="straightConnector1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2" name="Google Shape;312;p5"/>
          <p:cNvCxnSpPr/>
          <p:nvPr/>
        </p:nvCxnSpPr>
        <p:spPr>
          <a:xfrm>
            <a:off x="4004275" y="1976675"/>
            <a:ext cx="0" cy="738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3" name="Google Shape;313;p5"/>
          <p:cNvCxnSpPr/>
          <p:nvPr/>
        </p:nvCxnSpPr>
        <p:spPr>
          <a:xfrm flipH="1" rot="10800000">
            <a:off x="3525475" y="2715350"/>
            <a:ext cx="465000" cy="478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4" name="Google Shape;314;p5"/>
          <p:cNvCxnSpPr/>
          <p:nvPr/>
        </p:nvCxnSpPr>
        <p:spPr>
          <a:xfrm flipH="1">
            <a:off x="3977025" y="2701700"/>
            <a:ext cx="1655100" cy="13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15" name="Google Shape;315;p5"/>
          <p:cNvSpPr/>
          <p:nvPr/>
        </p:nvSpPr>
        <p:spPr>
          <a:xfrm>
            <a:off x="3525450" y="1976700"/>
            <a:ext cx="2093100" cy="1190100"/>
          </a:xfrm>
          <a:prstGeom prst="cube">
            <a:avLst>
              <a:gd fmla="val 40230" name="adj"/>
            </a:avLst>
          </a:prstGeom>
          <a:solidFill>
            <a:srgbClr val="E1F4FC"/>
          </a:solidFill>
          <a:ln cap="flat" cmpd="sng" w="9525">
            <a:solidFill>
              <a:srgbClr val="4F585E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49411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6"/>
          <p:cNvSpPr/>
          <p:nvPr/>
        </p:nvSpPr>
        <p:spPr>
          <a:xfrm>
            <a:off x="3550322" y="2000791"/>
            <a:ext cx="2093100" cy="1190100"/>
          </a:xfrm>
          <a:prstGeom prst="cube">
            <a:avLst>
              <a:gd fmla="val 40230" name="adj"/>
            </a:avLst>
          </a:prstGeom>
          <a:noFill/>
          <a:ln cap="flat" cmpd="sng" w="9525">
            <a:solidFill>
              <a:srgbClr val="4F585E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49411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6"/>
          <p:cNvSpPr txBox="1"/>
          <p:nvPr/>
        </p:nvSpPr>
        <p:spPr>
          <a:xfrm>
            <a:off x="1342172" y="3672875"/>
            <a:ext cx="6509400" cy="50010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 caja tiene 12 aristas.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22" name="Google Shape;322;p6"/>
          <p:cNvCxnSpPr/>
          <p:nvPr/>
        </p:nvCxnSpPr>
        <p:spPr>
          <a:xfrm>
            <a:off x="3545813" y="2484755"/>
            <a:ext cx="1620000" cy="0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3" name="Google Shape;323;p6"/>
          <p:cNvCxnSpPr/>
          <p:nvPr/>
        </p:nvCxnSpPr>
        <p:spPr>
          <a:xfrm flipH="1" rot="10800000">
            <a:off x="4031760" y="2003802"/>
            <a:ext cx="1615443" cy="1791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4" name="Google Shape;324;p6"/>
          <p:cNvCxnSpPr/>
          <p:nvPr/>
        </p:nvCxnSpPr>
        <p:spPr>
          <a:xfrm>
            <a:off x="4028903" y="2713355"/>
            <a:ext cx="1614628" cy="0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5" name="Google Shape;325;p6"/>
          <p:cNvCxnSpPr/>
          <p:nvPr/>
        </p:nvCxnSpPr>
        <p:spPr>
          <a:xfrm>
            <a:off x="3554103" y="3190891"/>
            <a:ext cx="1608437" cy="227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6" name="Google Shape;326;p6"/>
          <p:cNvCxnSpPr/>
          <p:nvPr/>
        </p:nvCxnSpPr>
        <p:spPr>
          <a:xfrm flipH="1" rot="10800000">
            <a:off x="3552738" y="2006624"/>
            <a:ext cx="478025" cy="479088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7" name="Google Shape;327;p6"/>
          <p:cNvCxnSpPr/>
          <p:nvPr/>
        </p:nvCxnSpPr>
        <p:spPr>
          <a:xfrm flipH="1" rot="10800000">
            <a:off x="5168909" y="2006624"/>
            <a:ext cx="478453" cy="471291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8" name="Google Shape;328;p6"/>
          <p:cNvCxnSpPr/>
          <p:nvPr/>
        </p:nvCxnSpPr>
        <p:spPr>
          <a:xfrm flipH="1" rot="10800000">
            <a:off x="3556095" y="2706072"/>
            <a:ext cx="480435" cy="484821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9" name="Google Shape;329;p6"/>
          <p:cNvCxnSpPr/>
          <p:nvPr/>
        </p:nvCxnSpPr>
        <p:spPr>
          <a:xfrm flipH="1" rot="10800000">
            <a:off x="5166259" y="2713128"/>
            <a:ext cx="480944" cy="479390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30" name="Google Shape;330;p6"/>
          <p:cNvCxnSpPr/>
          <p:nvPr/>
        </p:nvCxnSpPr>
        <p:spPr>
          <a:xfrm rot="10800000">
            <a:off x="3556026" y="2484755"/>
            <a:ext cx="0" cy="712821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31" name="Google Shape;331;p6"/>
          <p:cNvCxnSpPr/>
          <p:nvPr/>
        </p:nvCxnSpPr>
        <p:spPr>
          <a:xfrm rot="10800000">
            <a:off x="5164399" y="2473325"/>
            <a:ext cx="0" cy="725100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32" name="Google Shape;332;p6"/>
          <p:cNvCxnSpPr/>
          <p:nvPr/>
        </p:nvCxnSpPr>
        <p:spPr>
          <a:xfrm rot="10800000">
            <a:off x="5642442" y="2000791"/>
            <a:ext cx="0" cy="725100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33" name="Google Shape;333;p6"/>
          <p:cNvCxnSpPr/>
          <p:nvPr/>
        </p:nvCxnSpPr>
        <p:spPr>
          <a:xfrm flipH="1" rot="10800000">
            <a:off x="4031760" y="2002771"/>
            <a:ext cx="1653" cy="709984"/>
          </a:xfrm>
          <a:prstGeom prst="straightConnector1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34" name="Google Shape;334;p6"/>
          <p:cNvCxnSpPr/>
          <p:nvPr/>
        </p:nvCxnSpPr>
        <p:spPr>
          <a:xfrm>
            <a:off x="4028903" y="2000791"/>
            <a:ext cx="0" cy="711964"/>
          </a:xfrm>
          <a:prstGeom prst="straightConnector1">
            <a:avLst/>
          </a:prstGeom>
          <a:noFill/>
          <a:ln cap="flat" cmpd="sng" w="9525">
            <a:solidFill>
              <a:srgbClr val="4F585D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35" name="Google Shape;335;p6"/>
          <p:cNvCxnSpPr/>
          <p:nvPr/>
        </p:nvCxnSpPr>
        <p:spPr>
          <a:xfrm>
            <a:off x="4024963" y="2712759"/>
            <a:ext cx="1615527" cy="0"/>
          </a:xfrm>
          <a:prstGeom prst="straightConnector1">
            <a:avLst/>
          </a:prstGeom>
          <a:noFill/>
          <a:ln cap="flat" cmpd="sng" w="9525">
            <a:solidFill>
              <a:srgbClr val="4F585D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36" name="Google Shape;336;p6"/>
          <p:cNvCxnSpPr/>
          <p:nvPr/>
        </p:nvCxnSpPr>
        <p:spPr>
          <a:xfrm flipH="1">
            <a:off x="3557454" y="2712755"/>
            <a:ext cx="471944" cy="478136"/>
          </a:xfrm>
          <a:prstGeom prst="straightConnector1">
            <a:avLst/>
          </a:prstGeom>
          <a:noFill/>
          <a:ln cap="flat" cmpd="sng" w="9525">
            <a:solidFill>
              <a:srgbClr val="4F585D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7" name="Google Shape;337;p6"/>
          <p:cNvSpPr txBox="1"/>
          <p:nvPr/>
        </p:nvSpPr>
        <p:spPr>
          <a:xfrm>
            <a:off x="1128750" y="395507"/>
            <a:ext cx="68865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Contemos la cantidad de aristas que tiene la caja.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2" name="Google Shape;342;p7"/>
          <p:cNvGrpSpPr/>
          <p:nvPr/>
        </p:nvGrpSpPr>
        <p:grpSpPr>
          <a:xfrm>
            <a:off x="3549668" y="1999052"/>
            <a:ext cx="2101549" cy="1197634"/>
            <a:chOff x="973091" y="1737325"/>
            <a:chExt cx="2101549" cy="1197634"/>
          </a:xfrm>
        </p:grpSpPr>
        <p:sp>
          <p:nvSpPr>
            <p:cNvPr id="343" name="Google Shape;343;p7"/>
            <p:cNvSpPr/>
            <p:nvPr/>
          </p:nvSpPr>
          <p:spPr>
            <a:xfrm>
              <a:off x="977600" y="1737325"/>
              <a:ext cx="2093100" cy="1190100"/>
            </a:xfrm>
            <a:prstGeom prst="cube">
              <a:avLst>
                <a:gd fmla="val 40230" name="adj"/>
              </a:avLst>
            </a:prstGeom>
            <a:noFill/>
            <a:ln cap="flat" cmpd="sng" w="9525">
              <a:solidFill>
                <a:srgbClr val="4F585E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4941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44" name="Google Shape;344;p7"/>
            <p:cNvCxnSpPr/>
            <p:nvPr/>
          </p:nvCxnSpPr>
          <p:spPr>
            <a:xfrm>
              <a:off x="973091" y="2221289"/>
              <a:ext cx="1620000" cy="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45" name="Google Shape;345;p7"/>
            <p:cNvCxnSpPr/>
            <p:nvPr/>
          </p:nvCxnSpPr>
          <p:spPr>
            <a:xfrm flipH="1" rot="10800000">
              <a:off x="1459038" y="1740336"/>
              <a:ext cx="1615443" cy="1791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46" name="Google Shape;346;p7"/>
            <p:cNvCxnSpPr/>
            <p:nvPr/>
          </p:nvCxnSpPr>
          <p:spPr>
            <a:xfrm>
              <a:off x="1456181" y="2449889"/>
              <a:ext cx="1614628" cy="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47" name="Google Shape;347;p7"/>
            <p:cNvCxnSpPr/>
            <p:nvPr/>
          </p:nvCxnSpPr>
          <p:spPr>
            <a:xfrm>
              <a:off x="981381" y="2927425"/>
              <a:ext cx="1608437" cy="227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48" name="Google Shape;348;p7"/>
            <p:cNvCxnSpPr/>
            <p:nvPr/>
          </p:nvCxnSpPr>
          <p:spPr>
            <a:xfrm flipH="1" rot="10800000">
              <a:off x="980016" y="1743158"/>
              <a:ext cx="478025" cy="479088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49" name="Google Shape;349;p7"/>
            <p:cNvCxnSpPr/>
            <p:nvPr/>
          </p:nvCxnSpPr>
          <p:spPr>
            <a:xfrm flipH="1" rot="10800000">
              <a:off x="2596187" y="1743158"/>
              <a:ext cx="478453" cy="471291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50" name="Google Shape;350;p7"/>
            <p:cNvCxnSpPr/>
            <p:nvPr/>
          </p:nvCxnSpPr>
          <p:spPr>
            <a:xfrm flipH="1" rot="10800000">
              <a:off x="983373" y="2442606"/>
              <a:ext cx="480435" cy="484821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51" name="Google Shape;351;p7"/>
            <p:cNvCxnSpPr/>
            <p:nvPr/>
          </p:nvCxnSpPr>
          <p:spPr>
            <a:xfrm flipH="1" rot="10800000">
              <a:off x="2593537" y="2449662"/>
              <a:ext cx="480944" cy="47939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52" name="Google Shape;352;p7"/>
            <p:cNvCxnSpPr/>
            <p:nvPr/>
          </p:nvCxnSpPr>
          <p:spPr>
            <a:xfrm rot="10800000">
              <a:off x="983304" y="2221289"/>
              <a:ext cx="0" cy="712821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53" name="Google Shape;353;p7"/>
            <p:cNvCxnSpPr/>
            <p:nvPr/>
          </p:nvCxnSpPr>
          <p:spPr>
            <a:xfrm rot="10800000">
              <a:off x="2591677" y="2209859"/>
              <a:ext cx="0" cy="72510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54" name="Google Shape;354;p7"/>
            <p:cNvCxnSpPr/>
            <p:nvPr/>
          </p:nvCxnSpPr>
          <p:spPr>
            <a:xfrm rot="10800000">
              <a:off x="3069720" y="1737325"/>
              <a:ext cx="0" cy="72510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55" name="Google Shape;355;p7"/>
            <p:cNvCxnSpPr/>
            <p:nvPr/>
          </p:nvCxnSpPr>
          <p:spPr>
            <a:xfrm flipH="1" rot="10800000">
              <a:off x="1459038" y="1739305"/>
              <a:ext cx="1653" cy="709984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56" name="Google Shape;356;p7"/>
            <p:cNvCxnSpPr/>
            <p:nvPr/>
          </p:nvCxnSpPr>
          <p:spPr>
            <a:xfrm>
              <a:off x="1456181" y="1737325"/>
              <a:ext cx="0" cy="711964"/>
            </a:xfrm>
            <a:prstGeom prst="straightConnector1">
              <a:avLst/>
            </a:prstGeom>
            <a:noFill/>
            <a:ln cap="flat" cmpd="sng" w="9525">
              <a:solidFill>
                <a:srgbClr val="4F585D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57" name="Google Shape;357;p7"/>
            <p:cNvCxnSpPr/>
            <p:nvPr/>
          </p:nvCxnSpPr>
          <p:spPr>
            <a:xfrm>
              <a:off x="1452241" y="2449293"/>
              <a:ext cx="1615527" cy="0"/>
            </a:xfrm>
            <a:prstGeom prst="straightConnector1">
              <a:avLst/>
            </a:prstGeom>
            <a:noFill/>
            <a:ln cap="flat" cmpd="sng" w="9525">
              <a:solidFill>
                <a:srgbClr val="4F585D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58" name="Google Shape;358;p7"/>
            <p:cNvCxnSpPr/>
            <p:nvPr/>
          </p:nvCxnSpPr>
          <p:spPr>
            <a:xfrm flipH="1">
              <a:off x="984732" y="2449289"/>
              <a:ext cx="471944" cy="478136"/>
            </a:xfrm>
            <a:prstGeom prst="straightConnector1">
              <a:avLst/>
            </a:prstGeom>
            <a:noFill/>
            <a:ln cap="flat" cmpd="sng" w="9525">
              <a:solidFill>
                <a:srgbClr val="4F585D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cxnSp>
        <p:nvCxnSpPr>
          <p:cNvPr id="359" name="Google Shape;359;p7"/>
          <p:cNvCxnSpPr/>
          <p:nvPr/>
        </p:nvCxnSpPr>
        <p:spPr>
          <a:xfrm>
            <a:off x="4026172" y="2001302"/>
            <a:ext cx="1618173" cy="0"/>
          </a:xfrm>
          <a:prstGeom prst="straightConnector1">
            <a:avLst/>
          </a:prstGeom>
          <a:noFill/>
          <a:ln cap="flat" cmpd="sng" w="2857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0" name="Google Shape;360;p7"/>
          <p:cNvCxnSpPr/>
          <p:nvPr/>
        </p:nvCxnSpPr>
        <p:spPr>
          <a:xfrm flipH="1" rot="10800000">
            <a:off x="5167275" y="2006813"/>
            <a:ext cx="480435" cy="476050"/>
          </a:xfrm>
          <a:prstGeom prst="straightConnector1">
            <a:avLst/>
          </a:prstGeom>
          <a:noFill/>
          <a:ln cap="flat" cmpd="sng" w="2857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1" name="Google Shape;361;p7"/>
          <p:cNvSpPr/>
          <p:nvPr/>
        </p:nvSpPr>
        <p:spPr>
          <a:xfrm rot="150619">
            <a:off x="5607039" y="1971718"/>
            <a:ext cx="87783" cy="81640"/>
          </a:xfrm>
          <a:prstGeom prst="ellipse">
            <a:avLst/>
          </a:prstGeom>
          <a:solidFill>
            <a:srgbClr val="FF9900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7"/>
          <p:cNvSpPr txBox="1"/>
          <p:nvPr/>
        </p:nvSpPr>
        <p:spPr>
          <a:xfrm>
            <a:off x="1128750" y="395507"/>
            <a:ext cx="68865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El punto donde se encuentran las aristas se llama </a:t>
            </a:r>
            <a:r>
              <a:rPr b="1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vértice</a:t>
            </a: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.</a:t>
            </a:r>
            <a:endParaRPr b="0" i="0" sz="2800" u="none" cap="none" strike="noStrik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8"/>
          <p:cNvSpPr txBox="1"/>
          <p:nvPr/>
        </p:nvSpPr>
        <p:spPr>
          <a:xfrm>
            <a:off x="1317300" y="3709390"/>
            <a:ext cx="6509400" cy="50010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La caja tiene 8 vértices.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368" name="Google Shape;368;p8"/>
          <p:cNvGrpSpPr/>
          <p:nvPr/>
        </p:nvGrpSpPr>
        <p:grpSpPr>
          <a:xfrm>
            <a:off x="3549668" y="1999052"/>
            <a:ext cx="2101549" cy="1197634"/>
            <a:chOff x="973091" y="1737325"/>
            <a:chExt cx="2101549" cy="1197634"/>
          </a:xfrm>
        </p:grpSpPr>
        <p:sp>
          <p:nvSpPr>
            <p:cNvPr id="369" name="Google Shape;369;p8"/>
            <p:cNvSpPr/>
            <p:nvPr/>
          </p:nvSpPr>
          <p:spPr>
            <a:xfrm>
              <a:off x="977600" y="1737325"/>
              <a:ext cx="2093100" cy="1190100"/>
            </a:xfrm>
            <a:prstGeom prst="cube">
              <a:avLst>
                <a:gd fmla="val 40230" name="adj"/>
              </a:avLst>
            </a:prstGeom>
            <a:noFill/>
            <a:ln cap="flat" cmpd="sng" w="9525">
              <a:solidFill>
                <a:srgbClr val="4F585E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19050">
                <a:srgbClr val="000000">
                  <a:alpha val="4941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70" name="Google Shape;370;p8"/>
            <p:cNvCxnSpPr/>
            <p:nvPr/>
          </p:nvCxnSpPr>
          <p:spPr>
            <a:xfrm>
              <a:off x="973091" y="2221289"/>
              <a:ext cx="1620000" cy="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71" name="Google Shape;371;p8"/>
            <p:cNvCxnSpPr/>
            <p:nvPr/>
          </p:nvCxnSpPr>
          <p:spPr>
            <a:xfrm flipH="1" rot="10800000">
              <a:off x="1459038" y="1740336"/>
              <a:ext cx="1615443" cy="1791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72" name="Google Shape;372;p8"/>
            <p:cNvCxnSpPr/>
            <p:nvPr/>
          </p:nvCxnSpPr>
          <p:spPr>
            <a:xfrm>
              <a:off x="1456181" y="2449889"/>
              <a:ext cx="1614628" cy="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73" name="Google Shape;373;p8"/>
            <p:cNvCxnSpPr/>
            <p:nvPr/>
          </p:nvCxnSpPr>
          <p:spPr>
            <a:xfrm>
              <a:off x="981381" y="2927425"/>
              <a:ext cx="1608437" cy="227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74" name="Google Shape;374;p8"/>
            <p:cNvCxnSpPr/>
            <p:nvPr/>
          </p:nvCxnSpPr>
          <p:spPr>
            <a:xfrm flipH="1" rot="10800000">
              <a:off x="980016" y="1743158"/>
              <a:ext cx="478025" cy="479088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75" name="Google Shape;375;p8"/>
            <p:cNvCxnSpPr/>
            <p:nvPr/>
          </p:nvCxnSpPr>
          <p:spPr>
            <a:xfrm flipH="1" rot="10800000">
              <a:off x="2596187" y="1743158"/>
              <a:ext cx="478453" cy="471291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76" name="Google Shape;376;p8"/>
            <p:cNvCxnSpPr/>
            <p:nvPr/>
          </p:nvCxnSpPr>
          <p:spPr>
            <a:xfrm flipH="1" rot="10800000">
              <a:off x="983373" y="2442606"/>
              <a:ext cx="480435" cy="484821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77" name="Google Shape;377;p8"/>
            <p:cNvCxnSpPr/>
            <p:nvPr/>
          </p:nvCxnSpPr>
          <p:spPr>
            <a:xfrm flipH="1" rot="10800000">
              <a:off x="2593537" y="2449662"/>
              <a:ext cx="480944" cy="47939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78" name="Google Shape;378;p8"/>
            <p:cNvCxnSpPr/>
            <p:nvPr/>
          </p:nvCxnSpPr>
          <p:spPr>
            <a:xfrm rot="10800000">
              <a:off x="983304" y="2221289"/>
              <a:ext cx="0" cy="712821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79" name="Google Shape;379;p8"/>
            <p:cNvCxnSpPr/>
            <p:nvPr/>
          </p:nvCxnSpPr>
          <p:spPr>
            <a:xfrm rot="10800000">
              <a:off x="2591677" y="2209859"/>
              <a:ext cx="0" cy="72510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80" name="Google Shape;380;p8"/>
            <p:cNvCxnSpPr/>
            <p:nvPr/>
          </p:nvCxnSpPr>
          <p:spPr>
            <a:xfrm rot="10800000">
              <a:off x="3069720" y="1737325"/>
              <a:ext cx="0" cy="72510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81" name="Google Shape;381;p8"/>
            <p:cNvCxnSpPr/>
            <p:nvPr/>
          </p:nvCxnSpPr>
          <p:spPr>
            <a:xfrm flipH="1" rot="10800000">
              <a:off x="1459038" y="1739305"/>
              <a:ext cx="1653" cy="709984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82" name="Google Shape;382;p8"/>
            <p:cNvCxnSpPr/>
            <p:nvPr/>
          </p:nvCxnSpPr>
          <p:spPr>
            <a:xfrm>
              <a:off x="1456181" y="1737325"/>
              <a:ext cx="0" cy="711964"/>
            </a:xfrm>
            <a:prstGeom prst="straightConnector1">
              <a:avLst/>
            </a:prstGeom>
            <a:noFill/>
            <a:ln cap="flat" cmpd="sng" w="9525">
              <a:solidFill>
                <a:srgbClr val="4F585D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83" name="Google Shape;383;p8"/>
            <p:cNvCxnSpPr/>
            <p:nvPr/>
          </p:nvCxnSpPr>
          <p:spPr>
            <a:xfrm>
              <a:off x="1452241" y="2449293"/>
              <a:ext cx="1615527" cy="0"/>
            </a:xfrm>
            <a:prstGeom prst="straightConnector1">
              <a:avLst/>
            </a:prstGeom>
            <a:noFill/>
            <a:ln cap="flat" cmpd="sng" w="9525">
              <a:solidFill>
                <a:srgbClr val="4F585D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84" name="Google Shape;384;p8"/>
            <p:cNvCxnSpPr/>
            <p:nvPr/>
          </p:nvCxnSpPr>
          <p:spPr>
            <a:xfrm flipH="1">
              <a:off x="984732" y="2449289"/>
              <a:ext cx="471944" cy="478136"/>
            </a:xfrm>
            <a:prstGeom prst="straightConnector1">
              <a:avLst/>
            </a:prstGeom>
            <a:noFill/>
            <a:ln cap="flat" cmpd="sng" w="9525">
              <a:solidFill>
                <a:srgbClr val="4F585D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385" name="Google Shape;385;p8"/>
          <p:cNvSpPr/>
          <p:nvPr/>
        </p:nvSpPr>
        <p:spPr>
          <a:xfrm rot="150619">
            <a:off x="5607039" y="1971718"/>
            <a:ext cx="87783" cy="81640"/>
          </a:xfrm>
          <a:prstGeom prst="ellipse">
            <a:avLst/>
          </a:prstGeom>
          <a:solidFill>
            <a:srgbClr val="FF9900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8"/>
          <p:cNvSpPr/>
          <p:nvPr/>
        </p:nvSpPr>
        <p:spPr>
          <a:xfrm rot="150619">
            <a:off x="3997314" y="1962193"/>
            <a:ext cx="87783" cy="81640"/>
          </a:xfrm>
          <a:prstGeom prst="ellipse">
            <a:avLst/>
          </a:prstGeom>
          <a:solidFill>
            <a:srgbClr val="FF9900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8"/>
          <p:cNvSpPr/>
          <p:nvPr/>
        </p:nvSpPr>
        <p:spPr>
          <a:xfrm rot="150619">
            <a:off x="3521064" y="2441618"/>
            <a:ext cx="87783" cy="81640"/>
          </a:xfrm>
          <a:prstGeom prst="ellipse">
            <a:avLst/>
          </a:prstGeom>
          <a:solidFill>
            <a:srgbClr val="FF9900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8"/>
          <p:cNvSpPr/>
          <p:nvPr/>
        </p:nvSpPr>
        <p:spPr>
          <a:xfrm rot="150619">
            <a:off x="5125678" y="2444186"/>
            <a:ext cx="87783" cy="81640"/>
          </a:xfrm>
          <a:prstGeom prst="ellipse">
            <a:avLst/>
          </a:prstGeom>
          <a:solidFill>
            <a:srgbClr val="FF9900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8"/>
          <p:cNvSpPr/>
          <p:nvPr/>
        </p:nvSpPr>
        <p:spPr>
          <a:xfrm rot="150619">
            <a:off x="5601532" y="2673135"/>
            <a:ext cx="87783" cy="81640"/>
          </a:xfrm>
          <a:prstGeom prst="ellipse">
            <a:avLst/>
          </a:prstGeom>
          <a:solidFill>
            <a:srgbClr val="FF9900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8"/>
          <p:cNvSpPr/>
          <p:nvPr/>
        </p:nvSpPr>
        <p:spPr>
          <a:xfrm rot="150619">
            <a:off x="3987438" y="2670633"/>
            <a:ext cx="87783" cy="81640"/>
          </a:xfrm>
          <a:prstGeom prst="ellipse">
            <a:avLst/>
          </a:prstGeom>
          <a:solidFill>
            <a:srgbClr val="FF9900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8"/>
          <p:cNvSpPr/>
          <p:nvPr/>
        </p:nvSpPr>
        <p:spPr>
          <a:xfrm rot="150619">
            <a:off x="3513137" y="3148331"/>
            <a:ext cx="87783" cy="81640"/>
          </a:xfrm>
          <a:prstGeom prst="ellipse">
            <a:avLst/>
          </a:prstGeom>
          <a:solidFill>
            <a:srgbClr val="FF9900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p8"/>
          <p:cNvSpPr/>
          <p:nvPr/>
        </p:nvSpPr>
        <p:spPr>
          <a:xfrm rot="150619">
            <a:off x="5122826" y="3151506"/>
            <a:ext cx="87783" cy="81640"/>
          </a:xfrm>
          <a:prstGeom prst="ellipse">
            <a:avLst/>
          </a:prstGeom>
          <a:solidFill>
            <a:srgbClr val="FF9900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p8"/>
          <p:cNvSpPr txBox="1"/>
          <p:nvPr/>
        </p:nvSpPr>
        <p:spPr>
          <a:xfrm>
            <a:off x="1128750" y="395507"/>
            <a:ext cx="68865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Contemos la cantidad de vértices que tiene la caja.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9"/>
          <p:cNvSpPr txBox="1"/>
          <p:nvPr/>
        </p:nvSpPr>
        <p:spPr>
          <a:xfrm>
            <a:off x="836575" y="2244250"/>
            <a:ext cx="2540400" cy="5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419" sz="2800" u="none" cap="none" strike="noStrike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6 caras</a:t>
            </a:r>
            <a:endParaRPr b="0" i="0" sz="2800" u="none" cap="none" strike="noStrike">
              <a:solidFill>
                <a:srgbClr val="5C57A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99" name="Google Shape;399;p9"/>
          <p:cNvSpPr txBox="1"/>
          <p:nvPr/>
        </p:nvSpPr>
        <p:spPr>
          <a:xfrm>
            <a:off x="2215350" y="3674154"/>
            <a:ext cx="4713300" cy="5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419" sz="2800" u="none" cap="none" strike="noStrike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8 vértices</a:t>
            </a:r>
            <a:endParaRPr b="0" i="0" sz="2800" u="none" cap="none" strike="noStrike">
              <a:solidFill>
                <a:srgbClr val="5C57A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0" name="Google Shape;400;p9"/>
          <p:cNvSpPr txBox="1"/>
          <p:nvPr/>
        </p:nvSpPr>
        <p:spPr>
          <a:xfrm>
            <a:off x="5767025" y="2244250"/>
            <a:ext cx="2981100" cy="5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s-419" sz="2800" u="none" cap="none" strike="noStrike">
                <a:solidFill>
                  <a:srgbClr val="5C57A2"/>
                </a:solidFill>
                <a:latin typeface="Nunito"/>
                <a:ea typeface="Nunito"/>
                <a:cs typeface="Nunito"/>
                <a:sym typeface="Nunito"/>
              </a:rPr>
              <a:t>12 aristas</a:t>
            </a:r>
            <a:endParaRPr b="0" i="0" sz="2800" u="none" cap="none" strike="noStrike">
              <a:solidFill>
                <a:srgbClr val="5C57A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401" name="Google Shape;401;p9"/>
          <p:cNvSpPr txBox="1"/>
          <p:nvPr/>
        </p:nvSpPr>
        <p:spPr>
          <a:xfrm>
            <a:off x="1128750" y="395507"/>
            <a:ext cx="6886500" cy="9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-419" sz="28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Contemos la cantidad de caras, aristas y vértices que tienen los siguientes cuerpos:</a:t>
            </a:r>
            <a:endParaRPr b="0" i="0" sz="2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402" name="Google Shape;40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95655" y="1704930"/>
            <a:ext cx="1752690" cy="17336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Macarena Ovalle Larrain</dc:creator>
</cp:coreProperties>
</file>