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8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embeddedFontLst>
    <p:embeddedFont>
      <p:font typeface="Nunito"/>
      <p:regular r:id="rId27"/>
      <p:bold r:id="rId28"/>
      <p:italic r:id="rId29"/>
      <p:boldItalic r:id="rId30"/>
    </p:embeddedFont>
    <p:embeddedFont>
      <p:font typeface="Nunito Medium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5" roundtripDataSignature="AMtx7mjRdRwRCf4K4KM5/CLqFH33OBg7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Nunito-bold.fntdata"/><Relationship Id="rId27" Type="http://schemas.openxmlformats.org/officeDocument/2006/relationships/font" Target="fonts/Nuni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Medium-regular.fntdata"/><Relationship Id="rId30" Type="http://schemas.openxmlformats.org/officeDocument/2006/relationships/font" Target="fonts/Nunito-boldItalic.fntdata"/><Relationship Id="rId11" Type="http://schemas.openxmlformats.org/officeDocument/2006/relationships/slide" Target="slides/slide6.xml"/><Relationship Id="rId33" Type="http://schemas.openxmlformats.org/officeDocument/2006/relationships/font" Target="fonts/NunitoMedium-italic.fntdata"/><Relationship Id="rId10" Type="http://schemas.openxmlformats.org/officeDocument/2006/relationships/slide" Target="slides/slide5.xml"/><Relationship Id="rId32" Type="http://schemas.openxmlformats.org/officeDocument/2006/relationships/font" Target="fonts/NunitoMedium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NunitoMedium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9" name="Google Shape;29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6" name="Google Shape;376;p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5" name="Google Shape;38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3" name="Google Shape;393;p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3" name="Google Shape;40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5" name="Google Shape;415;p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3" name="Google Shape;42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2" name="Google Shape;432;p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2" name="Google Shape;44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0" name="Google Shape;45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0" name="Google Shape;460;p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1" name="Google Shape;471;p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p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3" name="Google Shape;35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6bef5d22c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0" name="Google Shape;360;g26bef5d22c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9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58" name="Google Shape;5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cabezado de sección">
  <p:cSld name="1_Encabezado de secció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0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63" name="Google Shape;6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ncabezado de sección">
  <p:cSld name="2_Encabezado de secció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4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1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68" name="Google Shape;6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Encabezado de sección">
  <p:cSld name="3_Encabezado de secció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4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2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73" name="Google Shape;7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Dos objeto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3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43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79" name="Google Shape;7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os objetos">
  <p:cSld name="1_Dos objeto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4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44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85" name="Google Shape;85;p44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cap="flat" cmpd="sng" w="28575">
            <a:solidFill>
              <a:srgbClr val="65B32E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descr="Imagen que contiene Logotipo&#10;&#10;Descripción generada automáticamente" id="86" name="Google Shape;8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os objetos">
  <p:cSld name="2_Dos objeto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5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45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92" name="Google Shape;9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os objetos">
  <p:cSld name="3_Dos objeto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6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46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8" name="Google Shape;98;p46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cap="flat" cmpd="sng" w="28575">
            <a:solidFill>
              <a:srgbClr val="EF7D00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descr="Imagen que contiene Logotipo&#10;&#10;Descripción generada automáticamente" id="99" name="Google Shape;9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>
  <p:cSld name="Comparació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4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47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105" name="Google Shape;10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7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47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ación">
  <p:cSld name="1_Comparació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2" name="Google Shape;112;p48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113" name="Google Shape;11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8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48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mparación" type="twoTxTwoObj">
  <p:cSld name="TWO_OBJECTS_WITH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49"/>
          <p:cNvSpPr txBox="1"/>
          <p:nvPr>
            <p:ph idx="2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4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49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123" name="Google Shape;12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mparación">
  <p:cSld name="3_Comparación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5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5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8" name="Google Shape;128;p50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129" name="Google Shape;12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0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50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35" name="Google Shape;13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olo el título">
  <p:cSld name="1_Solo el título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39" name="Google Shape;13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olo el título">
  <p:cSld name="2_Solo el título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43" name="Google Shape;14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olo el título">
  <p:cSld name="3_Solo el título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47" name="Google Shape;14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 blanco">
  <p:cSld name="1_En blanco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50" name="Google Shape;15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n blanco">
  <p:cSld name="2_En blanco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53" name="Google Shape;15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En blanco">
  <p:cSld name="3_En blanco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56" name="Google Shape;15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5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1" name="Google Shape;161;p5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62" name="Google Shape;16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ido con título">
  <p:cSld name="1_Contenido con título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5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7" name="Google Shape;167;p5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8" name="Google Shape;168;p59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s-C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ido con título">
  <p:cSld name="2_Contenido con título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6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6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3" name="Google Shape;173;p6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74" name="Google Shape;17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ido con título">
  <p:cSld name="3_Contenido con título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6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9" name="Google Shape;179;p6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80" name="Google Shape;18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6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6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6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86" name="Google Shape;186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n con título">
  <p:cSld name="1_Imagen con título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6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6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92" name="Google Shape;19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n con título">
  <p:cSld name="2_Imagen con título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6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6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6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98" name="Google Shape;198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n con título">
  <p:cSld name="3_Imagen con título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6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6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6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204" name="Google Shape;20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6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" name="Google Shape;208;p6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09" name="Google Shape;209;p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10" name="Google Shape;210;p6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6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p6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15" name="Google Shape;215;p6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16" name="Google Shape;216;p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y objetos">
  <p:cSld name="1_Título y objetos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19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227" name="Google Shape;2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apositiva de título">
  <p:cSld name="3_Diapositiva de título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1" name="Google Shape;23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3" name="Google Shape;24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0" name="Google Shape;25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6" name="Google Shape;256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" name="Google Shape;257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8" name="Google Shape;258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" name="Google Shape;25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74" name="Google Shape;274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75" name="Google Shape;27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81" name="Google Shape;281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82" name="Google Shape;28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" name="Google Shape;28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4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35" name="Google Shape;3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" name="Google Shape;294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y objetos">
  <p:cSld name="1_Título y objeto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5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40" name="Google Shape;4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ítulo y objetos">
  <p:cSld name="2_Título y objeto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6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45" name="Google Shape;4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ítulo y objetos">
  <p:cSld name="3_Título y objeto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7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50" name="Google Shape;5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53" name="Google Shape;5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9" name="Google Shape;219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0" name="Google Shape;22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Google Shape;22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hyperlink" Target="http://drive.google.com/file/d/1Aq-ixZfD_Ft_yQnKR97VbJv_CpGhYjgX/view" TargetMode="External"/><Relationship Id="rId5" Type="http://schemas.openxmlformats.org/officeDocument/2006/relationships/image" Target="../media/image4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Relationship Id="rId5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hyperlink" Target="http://drive.google.com/file/d/1KrJ5c-JXoG0zrMr4dlzwswEb2aVzYotu/view" TargetMode="External"/><Relationship Id="rId6" Type="http://schemas.openxmlformats.org/officeDocument/2006/relationships/image" Target="../media/image2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hyperlink" Target="http://drive.google.com/file/d/18TigWkAq0pUwaYxZMcUZDvGn2oyQlI2C/view" TargetMode="External"/><Relationship Id="rId6" Type="http://schemas.openxmlformats.org/officeDocument/2006/relationships/image" Target="../media/image3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hyperlink" Target="http://drive.google.com/file/d/1am54Uen5qy1V6fuXN94_oF3bVnBy5HIW/view" TargetMode="External"/><Relationship Id="rId6" Type="http://schemas.openxmlformats.org/officeDocument/2006/relationships/image" Target="../media/image3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mNcnrr0ds5wjrZO4U6VKj_PuK2Oj3qil/view" TargetMode="External"/><Relationship Id="rId4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hyperlink" Target="http://drive.google.com/file/d/1aC3Y6H9OybpW7srQhDOYLicVwfQcyke1/view" TargetMode="External"/><Relationship Id="rId5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"/>
          <p:cNvSpPr txBox="1"/>
          <p:nvPr>
            <p:ph idx="1" type="subTitle"/>
          </p:nvPr>
        </p:nvSpPr>
        <p:spPr>
          <a:xfrm>
            <a:off x="1524000" y="170964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CD79"/>
              </a:buClr>
              <a:buSzPts val="9600"/>
              <a:buNone/>
            </a:pPr>
            <a:r>
              <a:rPr b="1" lang="es-CL" sz="9600">
                <a:solidFill>
                  <a:srgbClr val="65B32E"/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b="1">
              <a:solidFill>
                <a:srgbClr val="65B32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2" name="Google Shape;302;p1"/>
          <p:cNvSpPr txBox="1"/>
          <p:nvPr/>
        </p:nvSpPr>
        <p:spPr>
          <a:xfrm>
            <a:off x="1524000" y="3078640"/>
            <a:ext cx="91440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CD79"/>
              </a:buClr>
              <a:buSzPts val="5400"/>
              <a:buFont typeface="Arial"/>
              <a:buNone/>
            </a:pPr>
            <a:r>
              <a:rPr i="0" lang="es-CL" sz="5400" u="none" cap="none" strike="noStrike">
                <a:solidFill>
                  <a:srgbClr val="65B32E"/>
                </a:solidFill>
                <a:latin typeface="Nunito Medium"/>
                <a:ea typeface="Nunito Medium"/>
                <a:cs typeface="Nunito Medium"/>
                <a:sym typeface="Nunito Medium"/>
              </a:rPr>
              <a:t>Equilibrio en la balanza</a:t>
            </a:r>
            <a:endParaRPr i="0" sz="1400" u="none" cap="none" strike="noStrike">
              <a:solidFill>
                <a:srgbClr val="65B32E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03" name="Google Shape;303;p1"/>
          <p:cNvSpPr txBox="1"/>
          <p:nvPr/>
        </p:nvSpPr>
        <p:spPr>
          <a:xfrm>
            <a:off x="1524000" y="4249680"/>
            <a:ext cx="9144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7CD79"/>
              </a:buClr>
              <a:buSzPts val="2400"/>
              <a:buFont typeface="Nunito"/>
              <a:buNone/>
            </a:pPr>
            <a:r>
              <a:rPr i="0" lang="es-CL" sz="2000" u="none" cap="none" strike="noStrike">
                <a:solidFill>
                  <a:srgbClr val="65B32E"/>
                </a:solidFill>
                <a:latin typeface="Nunito Medium"/>
                <a:ea typeface="Nunito Medium"/>
                <a:cs typeface="Nunito Medium"/>
                <a:sym typeface="Nunito Medium"/>
              </a:rPr>
              <a:t>2º básico. Unidad 2.</a:t>
            </a:r>
            <a:endParaRPr i="0" sz="2000" u="none" cap="none" strike="noStrike">
              <a:solidFill>
                <a:srgbClr val="65B32E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7CD79"/>
              </a:buClr>
              <a:buSzPts val="2400"/>
              <a:buFont typeface="Nunito"/>
              <a:buNone/>
            </a:pPr>
            <a:r>
              <a:rPr i="0" lang="es-CL" sz="2000" u="none" cap="none" strike="noStrike">
                <a:solidFill>
                  <a:srgbClr val="65B32E"/>
                </a:solidFill>
                <a:latin typeface="Nunito Medium"/>
                <a:ea typeface="Nunito Medium"/>
                <a:cs typeface="Nunito Medium"/>
                <a:sym typeface="Nunito Medium"/>
              </a:rPr>
              <a:t>Capítulo 7: Igualdad y desigualdad.</a:t>
            </a:r>
            <a:endParaRPr i="0" sz="2000" u="none" cap="none" strike="noStrike">
              <a:solidFill>
                <a:srgbClr val="65B32E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7CD79"/>
              </a:buClr>
              <a:buSzPts val="2400"/>
              <a:buFont typeface="Nunito"/>
              <a:buNone/>
            </a:pPr>
            <a:r>
              <a:rPr i="0" lang="es-CL" sz="2000" u="none" cap="none" strike="noStrike">
                <a:solidFill>
                  <a:srgbClr val="65B32E"/>
                </a:solidFill>
                <a:latin typeface="Nunito Medium"/>
                <a:ea typeface="Nunito Medium"/>
                <a:cs typeface="Nunito Medium"/>
                <a:sym typeface="Nunito Medium"/>
              </a:rPr>
              <a:t>Exploración del uso de la balanza, actividades 1 y 2, páginas 101 y 102.</a:t>
            </a:r>
            <a:endParaRPr i="0" sz="2000" u="none" cap="none" strike="noStrike">
              <a:solidFill>
                <a:srgbClr val="65B32E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descr="Imagen que contiene Logotipo&#10;&#10;Descripción generada automáticamente" id="304" name="Google Shape;30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bujo animado de un personaje animado&#10;&#10;Descripción generada automáticamente con confianza baja" id="371" name="Google Shape;37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53558" y="2490013"/>
            <a:ext cx="2287361" cy="2753389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8"/>
          <p:cNvSpPr txBox="1"/>
          <p:nvPr/>
        </p:nvSpPr>
        <p:spPr>
          <a:xfrm>
            <a:off x="868629" y="466859"/>
            <a:ext cx="104502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32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¿Qué ocurre si ahora agregamos un cubo en el plato de tu izquierd</a:t>
            </a:r>
            <a:r>
              <a:rPr lang="es-CL" sz="3200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a</a:t>
            </a:r>
            <a:r>
              <a:rPr i="0" lang="es-CL" sz="32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?</a:t>
            </a:r>
            <a:endParaRPr i="0" sz="3200" u="none" cap="none" strike="noStrik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73" name="Google Shape;373;p8" title="Video Diapo 8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7594" y="2238384"/>
            <a:ext cx="62293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bujo animado de un personaje animado&#10;&#10;Descripción generada automáticamente con confianza baja" id="378" name="Google Shape;378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53558" y="2490013"/>
            <a:ext cx="2287361" cy="27533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pción generada automáticamente con confianza baja" id="379" name="Google Shape;379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99693" y="3499433"/>
            <a:ext cx="203874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70"/>
          <p:cNvSpPr/>
          <p:nvPr/>
        </p:nvSpPr>
        <p:spPr>
          <a:xfrm>
            <a:off x="9351081" y="1574564"/>
            <a:ext cx="2561519" cy="2068522"/>
          </a:xfrm>
          <a:prstGeom prst="wedgeRoundRectCallout">
            <a:avLst>
              <a:gd fmla="val -7905" name="adj1"/>
              <a:gd fmla="val 62291" name="adj2"/>
              <a:gd fmla="val 16667" name="adj3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s-CL" sz="20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La balanza sigue inclinada a la derecha… aunque se mueve un poco a la izquierda.</a:t>
            </a:r>
            <a:endParaRPr i="0" sz="1400" u="none" cap="none" strike="noStrik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81" name="Google Shape;381;p70"/>
          <p:cNvSpPr txBox="1"/>
          <p:nvPr/>
        </p:nvSpPr>
        <p:spPr>
          <a:xfrm>
            <a:off x="868629" y="466859"/>
            <a:ext cx="104502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32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¿Qué ocurre si ahora agregamos un cubo en el plato de tu izquierd</a:t>
            </a:r>
            <a:r>
              <a:rPr lang="es-CL" sz="3200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a</a:t>
            </a:r>
            <a:r>
              <a:rPr i="0" lang="es-CL" sz="32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?</a:t>
            </a:r>
            <a:endParaRPr i="0" sz="3200" u="none" cap="none" strike="noStrik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82" name="Google Shape;382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4169" y="2382534"/>
            <a:ext cx="5419725" cy="22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bujo animado de un animal con la boca abierta&#10;&#10;Descripción generada automáticamente con confianza media" id="387" name="Google Shape;38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311" y="3499433"/>
            <a:ext cx="186511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9"/>
          <p:cNvSpPr txBox="1"/>
          <p:nvPr/>
        </p:nvSpPr>
        <p:spPr>
          <a:xfrm>
            <a:off x="868629" y="466859"/>
            <a:ext cx="104502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32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¿Qué tiene que ocurrir para que la balanza se incline hacia </a:t>
            </a:r>
            <a:r>
              <a:rPr lang="es-CL" sz="3200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tu</a:t>
            </a:r>
            <a:r>
              <a:rPr i="0" lang="es-CL" sz="32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 izquierd</a:t>
            </a:r>
            <a:r>
              <a:rPr lang="es-CL" sz="3200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a</a:t>
            </a:r>
            <a:r>
              <a:rPr i="0" lang="es-CL" sz="32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?</a:t>
            </a:r>
            <a:endParaRPr i="0" sz="3200" u="none" cap="none" strike="noStrik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descr="Logotipo&#10;&#10;Descripción generada automáticamente con confianza baja" id="389" name="Google Shape;38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99693" y="3499433"/>
            <a:ext cx="2038749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9" title="Video diapo 9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5880" y="2238384"/>
            <a:ext cx="62293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bujo animado de un animal con la boca abierta&#10;&#10;Descripción generada automáticamente con confianza media" id="395" name="Google Shape;39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311" y="3499433"/>
            <a:ext cx="186511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71"/>
          <p:cNvSpPr txBox="1"/>
          <p:nvPr/>
        </p:nvSpPr>
        <p:spPr>
          <a:xfrm>
            <a:off x="868629" y="466859"/>
            <a:ext cx="104502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32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¿Qué tiene que ocurrir para que la balanza se incline hacia </a:t>
            </a:r>
            <a:r>
              <a:rPr lang="es-CL" sz="3200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tu</a:t>
            </a:r>
            <a:r>
              <a:rPr i="0" lang="es-CL" sz="32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 izquierd</a:t>
            </a:r>
            <a:r>
              <a:rPr lang="es-CL" sz="3200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a</a:t>
            </a:r>
            <a:r>
              <a:rPr i="0" lang="es-CL" sz="32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?</a:t>
            </a:r>
            <a:endParaRPr i="0" sz="3200" u="none" cap="none" strike="noStrik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descr="Logotipo&#10;&#10;Descripción generada automáticamente con confianza baja" id="397" name="Google Shape;397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99693" y="3499433"/>
            <a:ext cx="203874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71"/>
          <p:cNvSpPr/>
          <p:nvPr/>
        </p:nvSpPr>
        <p:spPr>
          <a:xfrm>
            <a:off x="9351081" y="2146300"/>
            <a:ext cx="2561519" cy="1496786"/>
          </a:xfrm>
          <a:prstGeom prst="wedgeRoundRectCallout">
            <a:avLst>
              <a:gd fmla="val -7905" name="adj1"/>
              <a:gd fmla="val 62291" name="adj2"/>
              <a:gd fmla="val 16667" name="adj3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Debe haber </a:t>
            </a:r>
            <a:r>
              <a:rPr i="0" lang="es-CL" sz="20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5 o más de 5</a:t>
            </a:r>
            <a:r>
              <a:rPr lang="es-CL" sz="20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 cubos.</a:t>
            </a:r>
            <a:endParaRPr i="0" sz="1400" u="none" cap="none" strike="noStrik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99" name="Google Shape;399;p71"/>
          <p:cNvSpPr/>
          <p:nvPr/>
        </p:nvSpPr>
        <p:spPr>
          <a:xfrm>
            <a:off x="279400" y="2146300"/>
            <a:ext cx="2561519" cy="1496786"/>
          </a:xfrm>
          <a:prstGeom prst="wedgeRoundRectCallout">
            <a:avLst>
              <a:gd fmla="val 7961" name="adj1"/>
              <a:gd fmla="val 63988" name="adj2"/>
              <a:gd fmla="val 16667" name="adj3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s-CL" sz="20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Hay que poner más cubos que en el lado izquierdo…</a:t>
            </a:r>
            <a:endParaRPr i="0" sz="1400" u="none" cap="none" strike="noStrik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400" name="Google Shape;400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9444" y="2146309"/>
            <a:ext cx="5753100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12"/>
          <p:cNvPicPr preferRelativeResize="0"/>
          <p:nvPr/>
        </p:nvPicPr>
        <p:blipFill rotWithShape="1">
          <a:blip r:embed="rId3">
            <a:alphaModFix/>
          </a:blip>
          <a:srcRect b="15060" l="0" r="25816" t="25965"/>
          <a:stretch/>
        </p:blipFill>
        <p:spPr>
          <a:xfrm>
            <a:off x="2528167" y="2438401"/>
            <a:ext cx="7135664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12"/>
          <p:cNvSpPr/>
          <p:nvPr/>
        </p:nvSpPr>
        <p:spPr>
          <a:xfrm>
            <a:off x="408940" y="1655762"/>
            <a:ext cx="607060" cy="577850"/>
          </a:xfrm>
          <a:prstGeom prst="roundRect">
            <a:avLst>
              <a:gd fmla="val 16667" name="adj"/>
            </a:avLst>
          </a:prstGeom>
          <a:solidFill>
            <a:srgbClr val="00B40E"/>
          </a:solidFill>
          <a:ln cap="flat" cmpd="sng" w="12700">
            <a:solidFill>
              <a:srgbClr val="00B40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2"/>
          <p:cNvSpPr txBox="1"/>
          <p:nvPr/>
        </p:nvSpPr>
        <p:spPr>
          <a:xfrm>
            <a:off x="504825" y="1702117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CL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2"/>
          <p:cNvSpPr txBox="1"/>
          <p:nvPr/>
        </p:nvSpPr>
        <p:spPr>
          <a:xfrm>
            <a:off x="1523999" y="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1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60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Equilibrio en la balanza</a:t>
            </a:r>
            <a:endParaRPr i="0" sz="6000" u="none" cap="none" strike="noStrik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09" name="Google Shape;409;p12"/>
          <p:cNvSpPr txBox="1"/>
          <p:nvPr/>
        </p:nvSpPr>
        <p:spPr>
          <a:xfrm>
            <a:off x="1332776" y="1653698"/>
            <a:ext cx="104502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32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¿Cuántos cubos hay que agregar para que la balanza se equilibre?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descr="Dibujo animado de un personaje animado&#10;&#10;Descripción generada automáticamente con confianza baja" id="410" name="Google Shape;41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712145" y="3661087"/>
            <a:ext cx="1911708" cy="244920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12"/>
          <p:cNvSpPr/>
          <p:nvPr/>
        </p:nvSpPr>
        <p:spPr>
          <a:xfrm>
            <a:off x="8677453" y="2456401"/>
            <a:ext cx="2946400" cy="1204686"/>
          </a:xfrm>
          <a:prstGeom prst="wedgeRoundRectCallout">
            <a:avLst>
              <a:gd fmla="val -7905" name="adj1"/>
              <a:gd fmla="val 62291" name="adj2"/>
              <a:gd fmla="val 16667" name="adj3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20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¿En qué plato hay que agregar los cubos?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12" name="Google Shape;412;p12"/>
          <p:cNvSpPr txBox="1"/>
          <p:nvPr/>
        </p:nvSpPr>
        <p:spPr>
          <a:xfrm>
            <a:off x="870857" y="5574255"/>
            <a:ext cx="10450284" cy="424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24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Pensemos cómo equilibrar la balanza</a:t>
            </a:r>
            <a:r>
              <a:rPr b="0" i="0" lang="es-C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3"/>
          <p:cNvSpPr txBox="1"/>
          <p:nvPr/>
        </p:nvSpPr>
        <p:spPr>
          <a:xfrm>
            <a:off x="1103087" y="627467"/>
            <a:ext cx="10450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600"/>
              <a:buFont typeface="Arial"/>
              <a:buNone/>
            </a:pPr>
            <a:r>
              <a:rPr i="0" lang="es-CL" sz="32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podemos equilibrar la balanza?</a:t>
            </a:r>
            <a:endParaRPr i="0" sz="3200" u="none" cap="none" strike="noStrik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descr="Dibujo animado de un animal con la boca abierta&#10;&#10;Descripción generada automáticamente con confianza media" id="418" name="Google Shape;418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311" y="3499433"/>
            <a:ext cx="1865119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pción generada automáticamente con confianza baja" id="419" name="Google Shape;419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99693" y="3499433"/>
            <a:ext cx="2038749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73" title="Video diapo 13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78405" y="2346317"/>
            <a:ext cx="62293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3"/>
          <p:cNvSpPr txBox="1"/>
          <p:nvPr/>
        </p:nvSpPr>
        <p:spPr>
          <a:xfrm>
            <a:off x="1103087" y="627467"/>
            <a:ext cx="10450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600"/>
              <a:buFont typeface="Arial"/>
              <a:buNone/>
            </a:pPr>
            <a:r>
              <a:rPr i="0" lang="es-CL" sz="32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podemos equilibrar la balanza?</a:t>
            </a:r>
            <a:endParaRPr i="0" sz="3200" u="none" cap="none" strike="noStrik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descr="Dibujo animado de un animal con la boca abierta&#10;&#10;Descripción generada automáticamente con confianza media" id="426" name="Google Shape;42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311" y="3499433"/>
            <a:ext cx="1865119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pción generada automáticamente con confianza baja" id="427" name="Google Shape;42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99693" y="3499433"/>
            <a:ext cx="203874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13"/>
          <p:cNvSpPr/>
          <p:nvPr/>
        </p:nvSpPr>
        <p:spPr>
          <a:xfrm>
            <a:off x="279400" y="2146300"/>
            <a:ext cx="2561519" cy="1496786"/>
          </a:xfrm>
          <a:prstGeom prst="wedgeRoundRectCallout">
            <a:avLst>
              <a:gd fmla="val 7961" name="adj1"/>
              <a:gd fmla="val 63988" name="adj2"/>
              <a:gd fmla="val 16667" name="adj3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20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Podemos agregar 2 al plato </a:t>
            </a:r>
            <a:r>
              <a:rPr lang="es-CL" sz="20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de la </a:t>
            </a:r>
            <a:r>
              <a:rPr i="0" lang="es-CL" sz="20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izquierd</a:t>
            </a:r>
            <a:r>
              <a:rPr lang="es-CL" sz="20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a</a:t>
            </a:r>
            <a:r>
              <a:rPr i="0" lang="es-CL" sz="20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…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429" name="Google Shape;42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7944" y="2525592"/>
            <a:ext cx="5724525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4"/>
          <p:cNvSpPr txBox="1"/>
          <p:nvPr/>
        </p:nvSpPr>
        <p:spPr>
          <a:xfrm>
            <a:off x="1103087" y="627467"/>
            <a:ext cx="10450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600"/>
              <a:buFont typeface="Arial"/>
              <a:buNone/>
            </a:pPr>
            <a:r>
              <a:rPr i="0" lang="es-CL" sz="32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podemos equilibrar la balanza?</a:t>
            </a:r>
            <a:endParaRPr i="0" sz="3200" u="none" cap="none" strike="noStrik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435" name="Google Shape;43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1325" y="2238375"/>
            <a:ext cx="62293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bujo animado de un animal con la boca abierta&#10;&#10;Descripción generada automáticamente con confianza media" id="436" name="Google Shape;436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311" y="3499433"/>
            <a:ext cx="1865119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pción generada automáticamente con confianza baja" id="437" name="Google Shape;437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99693" y="3499433"/>
            <a:ext cx="203874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74"/>
          <p:cNvSpPr/>
          <p:nvPr/>
        </p:nvSpPr>
        <p:spPr>
          <a:xfrm>
            <a:off x="9351081" y="2146300"/>
            <a:ext cx="2561519" cy="1496786"/>
          </a:xfrm>
          <a:prstGeom prst="wedgeRoundRectCallout">
            <a:avLst>
              <a:gd fmla="val -7905" name="adj1"/>
              <a:gd fmla="val 62291" name="adj2"/>
              <a:gd fmla="val 16667" name="adj3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20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O quitar 2 al plato de la derech</a:t>
            </a:r>
            <a:r>
              <a:rPr lang="es-CL" sz="20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a</a:t>
            </a:r>
            <a:r>
              <a:rPr i="0" lang="es-CL" sz="20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…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39" name="Google Shape;439;p74"/>
          <p:cNvSpPr/>
          <p:nvPr/>
        </p:nvSpPr>
        <p:spPr>
          <a:xfrm>
            <a:off x="279400" y="2146300"/>
            <a:ext cx="2561519" cy="1496786"/>
          </a:xfrm>
          <a:prstGeom prst="wedgeRoundRectCallout">
            <a:avLst>
              <a:gd fmla="val 7961" name="adj1"/>
              <a:gd fmla="val 63988" name="adj2"/>
              <a:gd fmla="val 16667" name="adj3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20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Podemos agregar 2 al plato izquierdo…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14"/>
          <p:cNvPicPr preferRelativeResize="0"/>
          <p:nvPr/>
        </p:nvPicPr>
        <p:blipFill rotWithShape="1">
          <a:blip r:embed="rId3">
            <a:alphaModFix/>
          </a:blip>
          <a:srcRect b="0" l="0" r="0" t="37585"/>
          <a:stretch/>
        </p:blipFill>
        <p:spPr>
          <a:xfrm>
            <a:off x="614304" y="2671090"/>
            <a:ext cx="10963392" cy="2335462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14"/>
          <p:cNvSpPr/>
          <p:nvPr/>
        </p:nvSpPr>
        <p:spPr>
          <a:xfrm>
            <a:off x="504825" y="804862"/>
            <a:ext cx="607060" cy="577850"/>
          </a:xfrm>
          <a:prstGeom prst="roundRect">
            <a:avLst>
              <a:gd fmla="val 16667" name="adj"/>
            </a:avLst>
          </a:prstGeom>
          <a:solidFill>
            <a:srgbClr val="00B40E"/>
          </a:solidFill>
          <a:ln cap="flat" cmpd="sng" w="12700">
            <a:solidFill>
              <a:srgbClr val="00B40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4"/>
          <p:cNvSpPr txBox="1"/>
          <p:nvPr/>
        </p:nvSpPr>
        <p:spPr>
          <a:xfrm>
            <a:off x="600710" y="851217"/>
            <a:ext cx="415925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CL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4"/>
          <p:cNvSpPr txBox="1"/>
          <p:nvPr/>
        </p:nvSpPr>
        <p:spPr>
          <a:xfrm>
            <a:off x="1462316" y="463447"/>
            <a:ext cx="104502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32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Si tenemos 7 cubos, ¿es posible equilibrar la balanza poniendo los cubos en los platos sin que sobre ninguno? ¿Por qué?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bujo animado de un animal con la boca abierta&#10;&#10;Descripción generada automáticamente con confianza media" id="452" name="Google Shape;45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311" y="3499433"/>
            <a:ext cx="1865119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pción generada automáticamente con confianza baja" id="453" name="Google Shape;45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99693" y="3499433"/>
            <a:ext cx="203874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15"/>
          <p:cNvSpPr/>
          <p:nvPr/>
        </p:nvSpPr>
        <p:spPr>
          <a:xfrm>
            <a:off x="504825" y="804862"/>
            <a:ext cx="607060" cy="577850"/>
          </a:xfrm>
          <a:prstGeom prst="roundRect">
            <a:avLst>
              <a:gd fmla="val 16667" name="adj"/>
            </a:avLst>
          </a:prstGeom>
          <a:solidFill>
            <a:srgbClr val="00B40E"/>
          </a:solidFill>
          <a:ln cap="flat" cmpd="sng" w="12700">
            <a:solidFill>
              <a:srgbClr val="00B40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5"/>
          <p:cNvSpPr txBox="1"/>
          <p:nvPr/>
        </p:nvSpPr>
        <p:spPr>
          <a:xfrm>
            <a:off x="600710" y="851217"/>
            <a:ext cx="415925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CL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5"/>
          <p:cNvSpPr txBox="1"/>
          <p:nvPr/>
        </p:nvSpPr>
        <p:spPr>
          <a:xfrm>
            <a:off x="1462316" y="463447"/>
            <a:ext cx="104502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32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Si tenemos 7 cubos, ¿es posible equilibrar la balanza poniendo los cubos en los platos sin que sobre ninguno? ¿Por qué?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457" name="Google Shape;457;p15" title="Video diapo 19 VF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99980" y="2363122"/>
            <a:ext cx="6727464" cy="3003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"/>
          <p:cNvSpPr txBox="1"/>
          <p:nvPr/>
        </p:nvSpPr>
        <p:spPr>
          <a:xfrm>
            <a:off x="2213809" y="329355"/>
            <a:ext cx="7764379" cy="840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600"/>
              <a:buFont typeface="Arial"/>
              <a:buNone/>
            </a:pPr>
            <a:r>
              <a:rPr i="0" lang="es-CL" sz="54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Conozcamos la balanza</a:t>
            </a:r>
            <a:endParaRPr i="0" sz="5400" u="none" cap="none" strike="noStrik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10" name="Google Shape;31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8979" y="1488975"/>
            <a:ext cx="7614041" cy="388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1325" y="2238375"/>
            <a:ext cx="62293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bujo animado de un animal con la boca abierta&#10;&#10;Descripción generada automáticamente con confianza media" id="463" name="Google Shape;463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311" y="3499433"/>
            <a:ext cx="1865119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pción generada automáticamente con confianza baja" id="464" name="Google Shape;464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99693" y="3499433"/>
            <a:ext cx="203874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75"/>
          <p:cNvSpPr/>
          <p:nvPr/>
        </p:nvSpPr>
        <p:spPr>
          <a:xfrm>
            <a:off x="279400" y="2146300"/>
            <a:ext cx="2561519" cy="1496786"/>
          </a:xfrm>
          <a:prstGeom prst="wedgeRoundRectCallout">
            <a:avLst>
              <a:gd fmla="val 7961" name="adj1"/>
              <a:gd fmla="val 63988" name="adj2"/>
              <a:gd fmla="val 16667" name="adj3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20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No es posible equilibrarla…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66" name="Google Shape;466;p75"/>
          <p:cNvSpPr/>
          <p:nvPr/>
        </p:nvSpPr>
        <p:spPr>
          <a:xfrm>
            <a:off x="504825" y="804862"/>
            <a:ext cx="607060" cy="577850"/>
          </a:xfrm>
          <a:prstGeom prst="roundRect">
            <a:avLst>
              <a:gd fmla="val 16667" name="adj"/>
            </a:avLst>
          </a:prstGeom>
          <a:solidFill>
            <a:srgbClr val="00B40E"/>
          </a:solidFill>
          <a:ln cap="flat" cmpd="sng" w="12700">
            <a:solidFill>
              <a:srgbClr val="00B40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75"/>
          <p:cNvSpPr txBox="1"/>
          <p:nvPr/>
        </p:nvSpPr>
        <p:spPr>
          <a:xfrm>
            <a:off x="600710" y="851217"/>
            <a:ext cx="415925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CL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75"/>
          <p:cNvSpPr txBox="1"/>
          <p:nvPr/>
        </p:nvSpPr>
        <p:spPr>
          <a:xfrm>
            <a:off x="1462316" y="463447"/>
            <a:ext cx="104502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32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Si tenemos 7 cubos, ¿es posible equilibrar la balanza poniendo los cubos en los platos sin que sobre ninguno? ¿Por qué?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1325" y="2238375"/>
            <a:ext cx="62293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bujo animado de un animal con la boca abierta&#10;&#10;Descripción generada automáticamente con confianza media" id="474" name="Google Shape;474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311" y="3499433"/>
            <a:ext cx="1865119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pción generada automáticamente con confianza baja" id="475" name="Google Shape;475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99693" y="3499433"/>
            <a:ext cx="203874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76"/>
          <p:cNvSpPr/>
          <p:nvPr/>
        </p:nvSpPr>
        <p:spPr>
          <a:xfrm>
            <a:off x="9351081" y="2146300"/>
            <a:ext cx="2561519" cy="1496786"/>
          </a:xfrm>
          <a:prstGeom prst="wedgeRoundRectCallout">
            <a:avLst>
              <a:gd fmla="val -7905" name="adj1"/>
              <a:gd fmla="val 62291" name="adj2"/>
              <a:gd fmla="val 16667" name="adj3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20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Porque 7 no se puede separar en dos partes iguales.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77" name="Google Shape;477;p76"/>
          <p:cNvSpPr/>
          <p:nvPr/>
        </p:nvSpPr>
        <p:spPr>
          <a:xfrm>
            <a:off x="279400" y="2146300"/>
            <a:ext cx="2561519" cy="1496786"/>
          </a:xfrm>
          <a:prstGeom prst="wedgeRoundRectCallout">
            <a:avLst>
              <a:gd fmla="val 7961" name="adj1"/>
              <a:gd fmla="val 63988" name="adj2"/>
              <a:gd fmla="val 16667" name="adj3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20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No es posible equilibrarla…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78" name="Google Shape;478;p76"/>
          <p:cNvSpPr/>
          <p:nvPr/>
        </p:nvSpPr>
        <p:spPr>
          <a:xfrm>
            <a:off x="504825" y="804862"/>
            <a:ext cx="607060" cy="577850"/>
          </a:xfrm>
          <a:prstGeom prst="roundRect">
            <a:avLst>
              <a:gd fmla="val 16667" name="adj"/>
            </a:avLst>
          </a:prstGeom>
          <a:solidFill>
            <a:srgbClr val="00B40E"/>
          </a:solidFill>
          <a:ln cap="flat" cmpd="sng" w="12700">
            <a:solidFill>
              <a:srgbClr val="00B40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76"/>
          <p:cNvSpPr txBox="1"/>
          <p:nvPr/>
        </p:nvSpPr>
        <p:spPr>
          <a:xfrm>
            <a:off x="600710" y="851217"/>
            <a:ext cx="415925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CL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76"/>
          <p:cNvSpPr txBox="1"/>
          <p:nvPr/>
        </p:nvSpPr>
        <p:spPr>
          <a:xfrm>
            <a:off x="1462316" y="463447"/>
            <a:ext cx="104502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32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Si tenemos 7 cubos, ¿es posible equilibrar la balanza poniendo los cubos en los platos sin que sobre ninguno? ¿Por qué?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"/>
          <p:cNvSpPr txBox="1"/>
          <p:nvPr/>
        </p:nvSpPr>
        <p:spPr>
          <a:xfrm>
            <a:off x="1368174" y="577436"/>
            <a:ext cx="9455649" cy="840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600"/>
              <a:buFont typeface="Arial"/>
              <a:buNone/>
            </a:pPr>
            <a:r>
              <a:rPr i="0" lang="es-CL" sz="54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ves la balanza?</a:t>
            </a:r>
            <a:endParaRPr i="0" sz="5400" u="none" cap="none" strike="noStrik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16" name="Google Shape;31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9910" y="2352675"/>
            <a:ext cx="5972175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bujo animado de un animal con la boca abierta&#10;&#10;Descripción generada automáticamente con confianza baja" id="317" name="Google Shape;31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144000" y="2141897"/>
            <a:ext cx="2331499" cy="2574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8"/>
          <p:cNvSpPr txBox="1"/>
          <p:nvPr/>
        </p:nvSpPr>
        <p:spPr>
          <a:xfrm>
            <a:off x="1368174" y="577436"/>
            <a:ext cx="9455649" cy="840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600"/>
              <a:buFont typeface="Arial"/>
              <a:buNone/>
            </a:pPr>
            <a:r>
              <a:rPr i="0" lang="es-CL" sz="54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ves la balanza?</a:t>
            </a:r>
            <a:endParaRPr i="0" sz="5400" u="none" cap="none" strike="noStrik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23" name="Google Shape;323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9910" y="2352675"/>
            <a:ext cx="5972175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pción generada automáticamente" id="324" name="Google Shape;324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226" y="2684575"/>
            <a:ext cx="2117163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bujo animado de un animal con la boca abierta&#10;&#10;Descripción generada automáticamente con confianza baja" id="325" name="Google Shape;325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9144000" y="2141897"/>
            <a:ext cx="2331499" cy="257420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68"/>
          <p:cNvSpPr/>
          <p:nvPr/>
        </p:nvSpPr>
        <p:spPr>
          <a:xfrm>
            <a:off x="384890" y="1654139"/>
            <a:ext cx="2331499" cy="1129416"/>
          </a:xfrm>
          <a:prstGeom prst="wedgeRoundRectCallout">
            <a:avLst>
              <a:gd fmla="val -13441" name="adj1"/>
              <a:gd fmla="val 72173" name="adj2"/>
              <a:gd fmla="val 16667" name="adj3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s-CL" sz="20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Está equilibrada</a:t>
            </a:r>
            <a:r>
              <a:rPr lang="es-CL" sz="20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.</a:t>
            </a:r>
            <a:endParaRPr i="0" sz="2000" u="none" cap="none" strike="noStrik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9912" y="2352675"/>
            <a:ext cx="5972175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5"/>
          <p:cNvSpPr/>
          <p:nvPr/>
        </p:nvSpPr>
        <p:spPr>
          <a:xfrm>
            <a:off x="384890" y="1654139"/>
            <a:ext cx="2331499" cy="1129416"/>
          </a:xfrm>
          <a:prstGeom prst="wedgeRoundRectCallout">
            <a:avLst>
              <a:gd fmla="val -13441" name="adj1"/>
              <a:gd fmla="val 72173" name="adj2"/>
              <a:gd fmla="val 16667" name="adj3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s-CL" sz="20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Ambos platos están a la misma altura…</a:t>
            </a:r>
            <a:endParaRPr i="0" sz="1400" u="none" cap="none" strike="noStrik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33" name="Google Shape;333;p5"/>
          <p:cNvSpPr txBox="1"/>
          <p:nvPr/>
        </p:nvSpPr>
        <p:spPr>
          <a:xfrm>
            <a:off x="1368174" y="577436"/>
            <a:ext cx="9455649" cy="840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600"/>
              <a:buFont typeface="Arial"/>
              <a:buNone/>
            </a:pPr>
            <a:r>
              <a:rPr i="0" lang="es-CL" sz="54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ves la balanza?</a:t>
            </a:r>
            <a:endParaRPr i="0" sz="5400" u="none" cap="none" strike="noStrik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descr="Logotipo&#10;&#10;Descripción generada automáticamente" id="334" name="Google Shape;33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226" y="2684575"/>
            <a:ext cx="2117163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bujo animado de un animal con la boca abierta&#10;&#10;Descripción generada automáticamente con confianza baja" id="335" name="Google Shape;33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9144000" y="2141897"/>
            <a:ext cx="2331499" cy="2574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"/>
          <p:cNvSpPr txBox="1"/>
          <p:nvPr/>
        </p:nvSpPr>
        <p:spPr>
          <a:xfrm>
            <a:off x="870858" y="451659"/>
            <a:ext cx="104502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600"/>
              <a:buFont typeface="Arial"/>
              <a:buNone/>
            </a:pPr>
            <a:r>
              <a:rPr i="0" lang="es-CL" sz="32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¿En qué cambia la balanza si agregamos un cubo en el plato de tu derech</a:t>
            </a:r>
            <a:r>
              <a:rPr lang="es-CL" sz="3200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a</a:t>
            </a:r>
            <a:r>
              <a:rPr i="0" lang="es-CL" sz="32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?¿Por qué crees que pasa esto?</a:t>
            </a:r>
            <a:endParaRPr i="0" sz="3200" u="none" cap="none" strike="noStrik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41" name="Google Shape;341;p6" title="Video Diapo 6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5575" y="2400984"/>
            <a:ext cx="6172200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9"/>
          <p:cNvSpPr txBox="1"/>
          <p:nvPr/>
        </p:nvSpPr>
        <p:spPr>
          <a:xfrm>
            <a:off x="870858" y="451659"/>
            <a:ext cx="104502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600"/>
              <a:buFont typeface="Arial"/>
              <a:buNone/>
            </a:pPr>
            <a:r>
              <a:rPr i="0" lang="es-CL" sz="32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¿En qué cambia la balanza si agregamos un cubo en el plato </a:t>
            </a:r>
            <a:r>
              <a:rPr lang="es-CL" sz="3200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de tu derecha</a:t>
            </a:r>
            <a:r>
              <a:rPr i="0" lang="es-CL" sz="32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?¿Por qué crees que pasa esto?</a:t>
            </a:r>
            <a:endParaRPr i="0" sz="3200" u="none" cap="none" strike="noStrik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descr="Logotipo&#10;&#10;Descripción generada automáticamente" id="347" name="Google Shape;34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226" y="2684575"/>
            <a:ext cx="2117163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bujo animado de un animal con la boca abierta&#10;&#10;Descripción generada automáticamente con confianza baja" id="348" name="Google Shape;348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144000" y="2141897"/>
            <a:ext cx="2331499" cy="257420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69"/>
          <p:cNvSpPr/>
          <p:nvPr/>
        </p:nvSpPr>
        <p:spPr>
          <a:xfrm>
            <a:off x="384890" y="1654139"/>
            <a:ext cx="2331499" cy="1129416"/>
          </a:xfrm>
          <a:prstGeom prst="wedgeRoundRectCallout">
            <a:avLst>
              <a:gd fmla="val -13441" name="adj1"/>
              <a:gd fmla="val 72173" name="adj2"/>
              <a:gd fmla="val 16667" name="adj3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20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Se inclina al lado derecho…</a:t>
            </a:r>
            <a:endParaRPr i="0" sz="2000" u="none" cap="none" strike="noStrik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50" name="Google Shape;350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9727" y="2389759"/>
            <a:ext cx="5457825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"/>
          <p:cNvSpPr txBox="1"/>
          <p:nvPr/>
        </p:nvSpPr>
        <p:spPr>
          <a:xfrm>
            <a:off x="868629" y="466859"/>
            <a:ext cx="104502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600"/>
              <a:buFont typeface="Arial"/>
              <a:buNone/>
            </a:pPr>
            <a:r>
              <a:rPr i="0" lang="es-CL" sz="32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¿En qué cambia la balanza si agregamos 3 cubos más en el plato de tu derech</a:t>
            </a:r>
            <a:r>
              <a:rPr lang="es-CL" sz="3200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a</a:t>
            </a:r>
            <a:r>
              <a:rPr i="0" lang="es-CL" sz="32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?</a:t>
            </a:r>
            <a:endParaRPr i="0" sz="3200" u="none" cap="none" strike="noStrik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descr="Dibujo animado de un animal con la boca abierta&#10;&#10;Descripción generada automáticamente con confianza baja" id="356" name="Google Shape;35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9144000" y="2141897"/>
            <a:ext cx="2331499" cy="2574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7" title="Video diapo 7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5701" y="2214484"/>
            <a:ext cx="6000599" cy="2293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6bef5d22cd_0_0"/>
          <p:cNvSpPr txBox="1"/>
          <p:nvPr/>
        </p:nvSpPr>
        <p:spPr>
          <a:xfrm>
            <a:off x="868629" y="466859"/>
            <a:ext cx="104502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600"/>
              <a:buFont typeface="Arial"/>
              <a:buNone/>
            </a:pPr>
            <a:r>
              <a:rPr i="0" lang="es-CL" sz="32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¿En qué cambia la balanza si agregamos 3 cubos más en el plato de tu derech</a:t>
            </a:r>
            <a:r>
              <a:rPr lang="es-CL" sz="3200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a</a:t>
            </a:r>
            <a:r>
              <a:rPr i="0" lang="es-CL" sz="32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?</a:t>
            </a:r>
            <a:endParaRPr i="0" sz="3200" u="none" cap="none" strike="noStrik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descr="Logotipo&#10;&#10;Descripción generada automáticamente" id="363" name="Google Shape;363;g26bef5d22c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226" y="2684575"/>
            <a:ext cx="2117163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bujo animado de un animal con la boca abierta&#10;&#10;Descripción generada automáticamente con confianza baja" id="364" name="Google Shape;364;g26bef5d22cd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144001" y="2141897"/>
            <a:ext cx="2331498" cy="2574202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26bef5d22cd_0_0"/>
          <p:cNvSpPr/>
          <p:nvPr/>
        </p:nvSpPr>
        <p:spPr>
          <a:xfrm>
            <a:off x="384901" y="1654150"/>
            <a:ext cx="2453700" cy="1129500"/>
          </a:xfrm>
          <a:prstGeom prst="wedgeRoundRectCallout">
            <a:avLst>
              <a:gd fmla="val -13441" name="adj1"/>
              <a:gd fmla="val 72173" name="adj2"/>
              <a:gd fmla="val 16667" name="adj3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s-CL" sz="20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El plato se </a:t>
            </a:r>
            <a:r>
              <a:rPr lang="es-CL" sz="20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inclina </a:t>
            </a:r>
            <a:r>
              <a:rPr i="0" lang="es-CL" sz="20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más porque pesa más…</a:t>
            </a:r>
            <a:endParaRPr i="0" sz="2000" u="none" cap="none" strike="noStrik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66" name="Google Shape;366;g26bef5d22cd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2325" y="1979174"/>
            <a:ext cx="6162810" cy="257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2023-10-23T22:40:53Z</dcterms:created>
  <dc:creator>Natalia Gabriela Solís García</dc:creator>
</cp:coreProperties>
</file>