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Nunito Medium"/>
      <p:regular r:id="rId25"/>
      <p:bold r:id="rId26"/>
      <p:italic r:id="rId27"/>
      <p:boldItalic r:id="rId28"/>
    </p:embeddedFont>
    <p:embeddedFont>
      <p:font typeface="Cambria Mat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hsLAVx0oeN+EqJuK0nqRNJCRB/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Medium-bold.fntdata"/><Relationship Id="rId25" Type="http://schemas.openxmlformats.org/officeDocument/2006/relationships/font" Target="fonts/NunitoMedium-regular.fntdata"/><Relationship Id="rId28" Type="http://schemas.openxmlformats.org/officeDocument/2006/relationships/font" Target="fonts/NunitoMedium-boldItalic.fntdata"/><Relationship Id="rId27" Type="http://schemas.openxmlformats.org/officeDocument/2006/relationships/font" Target="fonts/Nunito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mbriaMath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40da3254c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c40da3254c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40da3254c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c40da3254c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c40da3254c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c40da3254c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c40da3254c_1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c40da3254c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40da3254c_1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2c40da3254c_1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c40da3254c_1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2c40da3254c_1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40da3254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c40da3254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8" name="Google Shape;5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3" name="Google Shape;6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8" name="Google Shape;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3" name="Google Shape;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9" name="Google Shape;7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p3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6" name="Google Shape;8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92" name="Google Shape;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8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8" name="Google Shape;98;p3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9" name="Google Shape;9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39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5" name="Google Shape;1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9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4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3" name="Google Shape;11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41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41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3" name="Google Shape;12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42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9" name="Google Shape;1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2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5" name="Google Shape;1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9" name="Google Shape;13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3" name="Google Shape;14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7" name="Google Shape;14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5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51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09" name="Google Shape;209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0" name="Google Shape;210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5" name="Google Shape;215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16" name="Google Shape;216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>
  <p:cSld name="3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53" name="Google Shape;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19.jpg"/><Relationship Id="rId6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jpg"/><Relationship Id="rId5" Type="http://schemas.openxmlformats.org/officeDocument/2006/relationships/image" Target="../media/image21.jp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21.jp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1.jp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21.jpg"/><Relationship Id="rId5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1.jpg"/><Relationship Id="rId6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1.jp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image" Target="../media/image19.jpg"/><Relationship Id="rId6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/>
          <p:nvPr>
            <p:ph idx="1" type="subTitle"/>
          </p:nvPr>
        </p:nvSpPr>
        <p:spPr>
          <a:xfrm>
            <a:off x="1524000" y="1710015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b="1" lang="es-CL" sz="9600">
                <a:solidFill>
                  <a:srgbClr val="65B32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65B32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524000" y="3096325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i="0" lang="es-CL" sz="54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Medir objetos con regla</a:t>
            </a:r>
            <a:endParaRPr i="0" sz="14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524000" y="4313806"/>
            <a:ext cx="9144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2º básico. Unidad 2.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5: Longitud.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CL" sz="2000" u="none" cap="none" strike="noStrike">
                <a:solidFill>
                  <a:srgbClr val="65B32E"/>
                </a:solidFill>
                <a:latin typeface="Nunito Medium"/>
                <a:ea typeface="Nunito Medium"/>
                <a:cs typeface="Nunito Medium"/>
                <a:sym typeface="Nunito Medium"/>
              </a:rPr>
              <a:t>Sistematización de medición con regla, Actividad 4, página 77.</a:t>
            </a:r>
            <a:endParaRPr i="0" sz="2000" u="none" cap="none" strike="noStrike">
              <a:solidFill>
                <a:srgbClr val="65B32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Imagen que contiene Logotipo&#10;&#10;Descripción generada automáticamente" id="224" name="Google Shape;2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315" name="Google Shape;315;g2c40da3254c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754" y="3838803"/>
            <a:ext cx="2021945" cy="2240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cono&#10;&#10;Descripción generada automáticamente" id="316" name="Google Shape;316;g2c40da3254c_1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3659" y="3838803"/>
            <a:ext cx="210035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c40da3254c_1_15"/>
          <p:cNvSpPr/>
          <p:nvPr/>
        </p:nvSpPr>
        <p:spPr>
          <a:xfrm>
            <a:off x="304902" y="4203315"/>
            <a:ext cx="3126600" cy="1311000"/>
          </a:xfrm>
          <a:prstGeom prst="wedgeRoundRectCallout">
            <a:avLst>
              <a:gd fmla="val 61021" name="adj1"/>
              <a:gd fmla="val 8557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regla…pero ¿cuánto mide?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18" name="Google Shape;318;g2c40da3254c_1_15"/>
          <p:cNvSpPr txBox="1"/>
          <p:nvPr/>
        </p:nvSpPr>
        <p:spPr>
          <a:xfrm>
            <a:off x="136187" y="202441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④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c40da3254c_1_15"/>
          <p:cNvSpPr txBox="1"/>
          <p:nvPr/>
        </p:nvSpPr>
        <p:spPr>
          <a:xfrm>
            <a:off x="982493" y="1482320"/>
            <a:ext cx="104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lápiz?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20" name="Google Shape;320;g2c40da3254c_1_15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ubicado el lápiz para medir su largo con la regla?</a:t>
            </a: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to lápiz" id="321" name="Google Shape;321;g2c40da3254c_1_15"/>
          <p:cNvPicPr preferRelativeResize="0"/>
          <p:nvPr/>
        </p:nvPicPr>
        <p:blipFill rotWithShape="1">
          <a:blip r:embed="rId5">
            <a:alphaModFix/>
          </a:blip>
          <a:srcRect b="40616" l="0" r="0" t="49891"/>
          <a:stretch/>
        </p:blipFill>
        <p:spPr>
          <a:xfrm>
            <a:off x="857000" y="2165350"/>
            <a:ext cx="6393200" cy="29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g2c40da3254c_1_15"/>
          <p:cNvCxnSpPr/>
          <p:nvPr/>
        </p:nvCxnSpPr>
        <p:spPr>
          <a:xfrm>
            <a:off x="1298896" y="2235322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g2c40da3254c_1_15"/>
          <p:cNvCxnSpPr/>
          <p:nvPr/>
        </p:nvCxnSpPr>
        <p:spPr>
          <a:xfrm>
            <a:off x="6339087" y="3355922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4" name="Google Shape;324;g2c40da3254c_1_15"/>
          <p:cNvPicPr preferRelativeResize="0"/>
          <p:nvPr/>
        </p:nvPicPr>
        <p:blipFill rotWithShape="1">
          <a:blip r:embed="rId6">
            <a:alphaModFix/>
          </a:blip>
          <a:srcRect b="23441" l="4371" r="6231" t="22806"/>
          <a:stretch/>
        </p:blipFill>
        <p:spPr>
          <a:xfrm>
            <a:off x="1082475" y="2567750"/>
            <a:ext cx="8958000" cy="102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325" name="Google Shape;325;g2c40da3254c_1_15"/>
          <p:cNvCxnSpPr/>
          <p:nvPr/>
        </p:nvCxnSpPr>
        <p:spPr>
          <a:xfrm>
            <a:off x="6937696" y="2235322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g2c40da3254c_1_15"/>
          <p:cNvSpPr/>
          <p:nvPr/>
        </p:nvSpPr>
        <p:spPr>
          <a:xfrm>
            <a:off x="8386098" y="4203315"/>
            <a:ext cx="3126600" cy="1311000"/>
          </a:xfrm>
          <a:prstGeom prst="wedgeRoundRectCallout">
            <a:avLst>
              <a:gd fmla="val -65246" name="adj1"/>
              <a:gd fmla="val 1914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Mide más de 13 cm y menos de 14 cm.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331" name="Google Shape;331;g2c40da3254c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754" y="3838803"/>
            <a:ext cx="2021945" cy="2240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c40da3254c_1_30"/>
          <p:cNvSpPr/>
          <p:nvPr/>
        </p:nvSpPr>
        <p:spPr>
          <a:xfrm>
            <a:off x="304902" y="4203315"/>
            <a:ext cx="3126600" cy="1311000"/>
          </a:xfrm>
          <a:prstGeom prst="wedgeRoundRectCallout">
            <a:avLst>
              <a:gd fmla="val 61021" name="adj1"/>
              <a:gd fmla="val 8557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Entonces mide entre 13 y 14 cm…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3" name="Google Shape;333;g2c40da3254c_1_30"/>
          <p:cNvSpPr txBox="1"/>
          <p:nvPr/>
        </p:nvSpPr>
        <p:spPr>
          <a:xfrm>
            <a:off x="136187" y="202441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④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c40da3254c_1_30"/>
          <p:cNvSpPr txBox="1"/>
          <p:nvPr/>
        </p:nvSpPr>
        <p:spPr>
          <a:xfrm>
            <a:off x="982493" y="1482320"/>
            <a:ext cx="104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lápiz?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5" name="Google Shape;335;g2c40da3254c_1_30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ubicado el lápiz para medir su largo con la regla?</a:t>
            </a: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to lápiz" id="336" name="Google Shape;336;g2c40da3254c_1_30"/>
          <p:cNvPicPr preferRelativeResize="0"/>
          <p:nvPr/>
        </p:nvPicPr>
        <p:blipFill rotWithShape="1">
          <a:blip r:embed="rId4">
            <a:alphaModFix/>
          </a:blip>
          <a:srcRect b="40616" l="0" r="0" t="49891"/>
          <a:stretch/>
        </p:blipFill>
        <p:spPr>
          <a:xfrm>
            <a:off x="857000" y="2165350"/>
            <a:ext cx="6393200" cy="29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g2c40da3254c_1_30"/>
          <p:cNvCxnSpPr/>
          <p:nvPr/>
        </p:nvCxnSpPr>
        <p:spPr>
          <a:xfrm>
            <a:off x="1298896" y="2235322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g2c40da3254c_1_30"/>
          <p:cNvCxnSpPr/>
          <p:nvPr/>
        </p:nvCxnSpPr>
        <p:spPr>
          <a:xfrm>
            <a:off x="6339087" y="3355922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9" name="Google Shape;339;g2c40da3254c_1_30"/>
          <p:cNvPicPr preferRelativeResize="0"/>
          <p:nvPr/>
        </p:nvPicPr>
        <p:blipFill rotWithShape="1">
          <a:blip r:embed="rId5">
            <a:alphaModFix/>
          </a:blip>
          <a:srcRect b="23441" l="4371" r="6231" t="22806"/>
          <a:stretch/>
        </p:blipFill>
        <p:spPr>
          <a:xfrm>
            <a:off x="1082475" y="2567750"/>
            <a:ext cx="8958000" cy="102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340" name="Google Shape;340;g2c40da3254c_1_30"/>
          <p:cNvCxnSpPr/>
          <p:nvPr/>
        </p:nvCxnSpPr>
        <p:spPr>
          <a:xfrm>
            <a:off x="6937696" y="2235322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n que contiene Icono&#10;&#10;Descripción generada automáticamente" id="341" name="Google Shape;341;g2c40da3254c_1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3659" y="3838803"/>
            <a:ext cx="2100359" cy="224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g2c40da3254c_1_47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g2c40da3254c_1_47"/>
          <p:cNvCxnSpPr/>
          <p:nvPr/>
        </p:nvCxnSpPr>
        <p:spPr>
          <a:xfrm>
            <a:off x="8173690" y="2557269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g2c40da3254c_1_47"/>
          <p:cNvSpPr txBox="1"/>
          <p:nvPr/>
        </p:nvSpPr>
        <p:spPr>
          <a:xfrm>
            <a:off x="429742" y="473938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⑤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c40da3254c_1_47"/>
          <p:cNvSpPr/>
          <p:nvPr/>
        </p:nvSpPr>
        <p:spPr>
          <a:xfrm>
            <a:off x="2199825" y="1877250"/>
            <a:ext cx="5967869" cy="682539"/>
          </a:xfrm>
          <a:custGeom>
            <a:rect b="b" l="l" r="r" t="t"/>
            <a:pathLst>
              <a:path extrusionOk="0" h="682539" w="5475109">
                <a:moveTo>
                  <a:pt x="0" y="682539"/>
                </a:moveTo>
                <a:cubicBezTo>
                  <a:pt x="355870" y="413407"/>
                  <a:pt x="711741" y="144275"/>
                  <a:pt x="1089498" y="98879"/>
                </a:cubicBezTo>
                <a:cubicBezTo>
                  <a:pt x="1467255" y="53483"/>
                  <a:pt x="1846634" y="426378"/>
                  <a:pt x="2266545" y="410165"/>
                </a:cubicBezTo>
                <a:cubicBezTo>
                  <a:pt x="2686456" y="393952"/>
                  <a:pt x="3101503" y="-29201"/>
                  <a:pt x="3608962" y="1603"/>
                </a:cubicBezTo>
                <a:cubicBezTo>
                  <a:pt x="4116421" y="32407"/>
                  <a:pt x="5311302" y="594990"/>
                  <a:pt x="5311302" y="594990"/>
                </a:cubicBezTo>
                <a:cubicBezTo>
                  <a:pt x="5595025" y="695509"/>
                  <a:pt x="5453163" y="650113"/>
                  <a:pt x="5311302" y="604718"/>
                </a:cubicBezTo>
              </a:path>
            </a:pathLst>
          </a:custGeom>
          <a:noFill/>
          <a:ln cap="flat" cmpd="sng" w="5715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c40da3254c_1_47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medido el largo del cordel? </a:t>
            </a:r>
            <a:endParaRPr sz="4000">
              <a:solidFill>
                <a:srgbClr val="00B40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51" name="Google Shape;351;g2c40da3254c_1_47"/>
          <p:cNvPicPr preferRelativeResize="0"/>
          <p:nvPr/>
        </p:nvPicPr>
        <p:blipFill rotWithShape="1">
          <a:blip r:embed="rId3">
            <a:alphaModFix/>
          </a:blip>
          <a:srcRect b="23441" l="4371" r="6231" t="22806"/>
          <a:stretch/>
        </p:blipFill>
        <p:spPr>
          <a:xfrm>
            <a:off x="2028275" y="2781300"/>
            <a:ext cx="7992000" cy="91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media" id="352" name="Google Shape;352;g2c40da3254c_1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514" y="3945108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353" name="Google Shape;353;g2c40da3254c_1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7389" y="3833101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c40da3254c_1_47"/>
          <p:cNvSpPr/>
          <p:nvPr/>
        </p:nvSpPr>
        <p:spPr>
          <a:xfrm>
            <a:off x="2659929" y="4183842"/>
            <a:ext cx="3126600" cy="1311000"/>
          </a:xfrm>
          <a:prstGeom prst="wedgeRoundRectCallout">
            <a:avLst>
              <a:gd fmla="val -62925" name="adj1"/>
              <a:gd fmla="val -251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Yo creo que no, y que  mide más de 16 cm.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g2c40da3254c_1_61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g2c40da3254c_1_61"/>
          <p:cNvCxnSpPr/>
          <p:nvPr/>
        </p:nvCxnSpPr>
        <p:spPr>
          <a:xfrm>
            <a:off x="8173690" y="2557269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g2c40da3254c_1_61"/>
          <p:cNvSpPr txBox="1"/>
          <p:nvPr/>
        </p:nvSpPr>
        <p:spPr>
          <a:xfrm>
            <a:off x="429742" y="473938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⑤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c40da3254c_1_61"/>
          <p:cNvSpPr/>
          <p:nvPr/>
        </p:nvSpPr>
        <p:spPr>
          <a:xfrm>
            <a:off x="2199825" y="1877250"/>
            <a:ext cx="5967869" cy="682539"/>
          </a:xfrm>
          <a:custGeom>
            <a:rect b="b" l="l" r="r" t="t"/>
            <a:pathLst>
              <a:path extrusionOk="0" h="682539" w="5475109">
                <a:moveTo>
                  <a:pt x="0" y="682539"/>
                </a:moveTo>
                <a:cubicBezTo>
                  <a:pt x="355870" y="413407"/>
                  <a:pt x="711741" y="144275"/>
                  <a:pt x="1089498" y="98879"/>
                </a:cubicBezTo>
                <a:cubicBezTo>
                  <a:pt x="1467255" y="53483"/>
                  <a:pt x="1846634" y="426378"/>
                  <a:pt x="2266545" y="410165"/>
                </a:cubicBezTo>
                <a:cubicBezTo>
                  <a:pt x="2686456" y="393952"/>
                  <a:pt x="3101503" y="-29201"/>
                  <a:pt x="3608962" y="1603"/>
                </a:cubicBezTo>
                <a:cubicBezTo>
                  <a:pt x="4116421" y="32407"/>
                  <a:pt x="5311302" y="594990"/>
                  <a:pt x="5311302" y="594990"/>
                </a:cubicBezTo>
                <a:cubicBezTo>
                  <a:pt x="5595025" y="695509"/>
                  <a:pt x="5453163" y="650113"/>
                  <a:pt x="5311302" y="604718"/>
                </a:cubicBezTo>
              </a:path>
            </a:pathLst>
          </a:custGeom>
          <a:noFill/>
          <a:ln cap="flat" cmpd="sng" w="5715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c40da3254c_1_61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medido el largo del cordel? </a:t>
            </a:r>
            <a:endParaRPr sz="4000">
              <a:solidFill>
                <a:srgbClr val="00B40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64" name="Google Shape;364;g2c40da3254c_1_61"/>
          <p:cNvPicPr preferRelativeResize="0"/>
          <p:nvPr/>
        </p:nvPicPr>
        <p:blipFill rotWithShape="1">
          <a:blip r:embed="rId3">
            <a:alphaModFix/>
          </a:blip>
          <a:srcRect b="23441" l="4371" r="6231" t="22806"/>
          <a:stretch/>
        </p:blipFill>
        <p:spPr>
          <a:xfrm>
            <a:off x="2028275" y="2781300"/>
            <a:ext cx="7992000" cy="91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media" id="365" name="Google Shape;365;g2c40da3254c_1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514" y="3945108"/>
            <a:ext cx="18651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366" name="Google Shape;366;g2c40da3254c_1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7389" y="3833101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c40da3254c_1_61"/>
          <p:cNvSpPr/>
          <p:nvPr/>
        </p:nvSpPr>
        <p:spPr>
          <a:xfrm>
            <a:off x="2659929" y="4183842"/>
            <a:ext cx="3126600" cy="1311000"/>
          </a:xfrm>
          <a:prstGeom prst="wedgeRoundRectCallout">
            <a:avLst>
              <a:gd fmla="val -62925" name="adj1"/>
              <a:gd fmla="val -251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Yo creo que no, y que  mide más de 16 cm.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Logotipo&#10;&#10;Descripción generada automáticamente con confianza baja" id="368" name="Google Shape;368;g2c40da3254c_1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7389" y="3833101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c40da3254c_1_61"/>
          <p:cNvSpPr/>
          <p:nvPr/>
        </p:nvSpPr>
        <p:spPr>
          <a:xfrm>
            <a:off x="6164474" y="4183842"/>
            <a:ext cx="3126600" cy="1311000"/>
          </a:xfrm>
          <a:prstGeom prst="wedgeRoundRectCallout">
            <a:avLst>
              <a:gd fmla="val 62413" name="adj1"/>
              <a:gd fmla="val -472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¿Qué hacemos para saber cuánto mide?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4" name="Google Shape;374;p18"/>
          <p:cNvCxnSpPr/>
          <p:nvPr/>
        </p:nvCxnSpPr>
        <p:spPr>
          <a:xfrm>
            <a:off x="2199830" y="2449864"/>
            <a:ext cx="7101000" cy="37800"/>
          </a:xfrm>
          <a:prstGeom prst="straightConnector1">
            <a:avLst/>
          </a:prstGeom>
          <a:noFill/>
          <a:ln cap="flat" cmpd="sng" w="5715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  <p:sp>
        <p:nvSpPr>
          <p:cNvPr id="375" name="Google Shape;375;p18"/>
          <p:cNvSpPr txBox="1"/>
          <p:nvPr/>
        </p:nvSpPr>
        <p:spPr>
          <a:xfrm>
            <a:off x="429742" y="473938"/>
            <a:ext cx="846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⑤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18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18"/>
          <p:cNvCxnSpPr/>
          <p:nvPr/>
        </p:nvCxnSpPr>
        <p:spPr>
          <a:xfrm>
            <a:off x="9316690" y="2557269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 b="23441" l="4371" r="6231" t="22806"/>
          <a:stretch/>
        </p:blipFill>
        <p:spPr>
          <a:xfrm>
            <a:off x="2028275" y="2781300"/>
            <a:ext cx="7992000" cy="91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Google Shape;383;g2c40da3254c_1_79"/>
          <p:cNvCxnSpPr/>
          <p:nvPr/>
        </p:nvCxnSpPr>
        <p:spPr>
          <a:xfrm>
            <a:off x="2199830" y="2449864"/>
            <a:ext cx="7101000" cy="37800"/>
          </a:xfrm>
          <a:prstGeom prst="straightConnector1">
            <a:avLst/>
          </a:prstGeom>
          <a:noFill/>
          <a:ln cap="flat" cmpd="sng" w="5715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  <p:sp>
        <p:nvSpPr>
          <p:cNvPr id="384" name="Google Shape;384;g2c40da3254c_1_79"/>
          <p:cNvSpPr txBox="1"/>
          <p:nvPr/>
        </p:nvSpPr>
        <p:spPr>
          <a:xfrm>
            <a:off x="429742" y="473938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⑤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g2c40da3254c_1_79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g2c40da3254c_1_79"/>
          <p:cNvCxnSpPr/>
          <p:nvPr/>
        </p:nvCxnSpPr>
        <p:spPr>
          <a:xfrm>
            <a:off x="9316690" y="2557269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7" name="Google Shape;387;g2c40da3254c_1_79"/>
          <p:cNvPicPr preferRelativeResize="0"/>
          <p:nvPr/>
        </p:nvPicPr>
        <p:blipFill rotWithShape="1">
          <a:blip r:embed="rId3">
            <a:alphaModFix/>
          </a:blip>
          <a:srcRect b="23441" l="4371" r="6231" t="22806"/>
          <a:stretch/>
        </p:blipFill>
        <p:spPr>
          <a:xfrm>
            <a:off x="2028275" y="2781300"/>
            <a:ext cx="7992000" cy="91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media" id="388" name="Google Shape;388;g2c40da3254c_1_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514" y="3751153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c40da3254c_1_79"/>
          <p:cNvSpPr/>
          <p:nvPr/>
        </p:nvSpPr>
        <p:spPr>
          <a:xfrm>
            <a:off x="2520150" y="4215906"/>
            <a:ext cx="4272600" cy="1311000"/>
          </a:xfrm>
          <a:prstGeom prst="wedgeRoundRectCallout">
            <a:avLst>
              <a:gd fmla="val -62925" name="adj1"/>
              <a:gd fmla="val -251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medir el largo del cordel debemos estirarlo.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g2c40da3254c_1_89"/>
          <p:cNvCxnSpPr/>
          <p:nvPr/>
        </p:nvCxnSpPr>
        <p:spPr>
          <a:xfrm>
            <a:off x="2199830" y="2449864"/>
            <a:ext cx="7101000" cy="37800"/>
          </a:xfrm>
          <a:prstGeom prst="straightConnector1">
            <a:avLst/>
          </a:prstGeom>
          <a:noFill/>
          <a:ln cap="flat" cmpd="sng" w="5715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  <p:sp>
        <p:nvSpPr>
          <p:cNvPr id="395" name="Google Shape;395;g2c40da3254c_1_89"/>
          <p:cNvSpPr txBox="1"/>
          <p:nvPr/>
        </p:nvSpPr>
        <p:spPr>
          <a:xfrm>
            <a:off x="429742" y="473938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⑤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g2c40da3254c_1_89"/>
          <p:cNvCxnSpPr/>
          <p:nvPr/>
        </p:nvCxnSpPr>
        <p:spPr>
          <a:xfrm>
            <a:off x="2199821" y="2384157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g2c40da3254c_1_89"/>
          <p:cNvCxnSpPr/>
          <p:nvPr/>
        </p:nvCxnSpPr>
        <p:spPr>
          <a:xfrm>
            <a:off x="9316690" y="2557269"/>
            <a:ext cx="0" cy="31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8" name="Google Shape;398;g2c40da3254c_1_89"/>
          <p:cNvPicPr preferRelativeResize="0"/>
          <p:nvPr/>
        </p:nvPicPr>
        <p:blipFill rotWithShape="1">
          <a:blip r:embed="rId3">
            <a:alphaModFix/>
          </a:blip>
          <a:srcRect b="23441" l="4371" r="6231" t="22806"/>
          <a:stretch/>
        </p:blipFill>
        <p:spPr>
          <a:xfrm>
            <a:off x="2028275" y="2781300"/>
            <a:ext cx="7992000" cy="91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Logotipo&#10;&#10;Descripción generada automáticamente con confianza baja" id="399" name="Google Shape;399;g2c40da3254c_1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9611" y="4051569"/>
            <a:ext cx="220358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c40da3254c_1_89"/>
          <p:cNvSpPr/>
          <p:nvPr/>
        </p:nvSpPr>
        <p:spPr>
          <a:xfrm>
            <a:off x="2856732" y="4347050"/>
            <a:ext cx="4127100" cy="1311000"/>
          </a:xfrm>
          <a:prstGeom prst="wedgeRoundRectCallout">
            <a:avLst>
              <a:gd fmla="val 62413" name="adj1"/>
              <a:gd fmla="val -472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Una vez estirado lo ubicamos desde el cero de la regla…así vemos que mide 19 cm.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199656" y="1028848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00B40E"/>
          </a:solidFill>
          <a:ln cap="flat" cmpd="sng" w="12700">
            <a:solidFill>
              <a:srgbClr val="00B4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295223" y="1086961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934085" y="489892"/>
            <a:ext cx="1040450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¿Cuál es la forma correcta de medir el largo del sobre? Encierra.</a:t>
            </a:r>
            <a:endParaRPr i="0" sz="40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791" y="2689187"/>
            <a:ext cx="8128418" cy="147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/>
          <p:nvPr/>
        </p:nvSpPr>
        <p:spPr>
          <a:xfrm>
            <a:off x="1054446" y="664972"/>
            <a:ext cx="846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4000" u="none" cap="none" strike="noStrik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endParaRPr/>
          </a:p>
        </p:txBody>
      </p:sp>
      <p:pic>
        <p:nvPicPr>
          <p:cNvPr descr="Logotipo&#10;&#10;Descripción generada automáticamente" id="238" name="Google Shape;2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54" y="3710742"/>
            <a:ext cx="2117163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animado de un animal con la boca abierta&#10;&#10;Descripción generada automáticamente con confianza baja" id="239" name="Google Shape;2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594000" y="3823609"/>
            <a:ext cx="2197725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"/>
          <p:cNvSpPr/>
          <p:nvPr/>
        </p:nvSpPr>
        <p:spPr>
          <a:xfrm>
            <a:off x="6705905" y="4729604"/>
            <a:ext cx="1888095" cy="861760"/>
          </a:xfrm>
          <a:prstGeom prst="wedgeRoundRectCallout">
            <a:avLst>
              <a:gd fmla="val 71529" name="adj1"/>
              <a:gd fmla="val -8571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¿Tiene razón Ana?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2774682" y="3840176"/>
            <a:ext cx="3489954" cy="861760"/>
          </a:xfrm>
          <a:prstGeom prst="wedgeRoundRectCallout">
            <a:avLst>
              <a:gd fmla="val -54083" name="adj1"/>
              <a:gd fmla="val 116396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lápiz mide un poco menos de 10 cm.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42" name="Google Shape;24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150" y="1575663"/>
            <a:ext cx="10684841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uito lápices de colores de colores aislados sobre fondo blanco" id="243" name="Google Shape;243;p3"/>
          <p:cNvPicPr preferRelativeResize="0"/>
          <p:nvPr/>
        </p:nvPicPr>
        <p:blipFill rotWithShape="1">
          <a:blip r:embed="rId6">
            <a:alphaModFix/>
          </a:blip>
          <a:srcRect b="9376" l="70619" r="21465" t="9825"/>
          <a:stretch/>
        </p:blipFill>
        <p:spPr>
          <a:xfrm rot="-5400000">
            <a:off x="3323412" y="-658862"/>
            <a:ext cx="482300" cy="46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/>
          <p:nvPr/>
        </p:nvSpPr>
        <p:spPr>
          <a:xfrm>
            <a:off x="1054446" y="664972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4000" u="none" cap="none" strike="noStrike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endParaRPr/>
          </a:p>
        </p:txBody>
      </p:sp>
      <p:pic>
        <p:nvPicPr>
          <p:cNvPr id="249" name="Google Shape;24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50" y="1575663"/>
            <a:ext cx="10684841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uito lápices de colores de colores aislados sobre fondo blanco" id="250" name="Google Shape;250;p4"/>
          <p:cNvPicPr preferRelativeResize="0"/>
          <p:nvPr/>
        </p:nvPicPr>
        <p:blipFill rotWithShape="1">
          <a:blip r:embed="rId4">
            <a:alphaModFix/>
          </a:blip>
          <a:srcRect b="9372" l="70619" r="21465" t="9825"/>
          <a:stretch/>
        </p:blipFill>
        <p:spPr>
          <a:xfrm rot="-5400000">
            <a:off x="3521762" y="-628612"/>
            <a:ext cx="482300" cy="462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4"/>
          <p:cNvCxnSpPr/>
          <p:nvPr/>
        </p:nvCxnSpPr>
        <p:spPr>
          <a:xfrm>
            <a:off x="5966523" y="1740750"/>
            <a:ext cx="0" cy="33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4"/>
          <p:cNvCxnSpPr/>
          <p:nvPr/>
        </p:nvCxnSpPr>
        <p:spPr>
          <a:xfrm>
            <a:off x="1522423" y="1740750"/>
            <a:ext cx="0" cy="33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Dibujo animado de un personaje animado&#10;&#10;Descripción generada automáticamente con confianza baja" id="253" name="Google Shape;25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2457" y="3575122"/>
            <a:ext cx="2395448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"/>
          <p:cNvSpPr/>
          <p:nvPr/>
        </p:nvSpPr>
        <p:spPr>
          <a:xfrm>
            <a:off x="2954420" y="3960198"/>
            <a:ext cx="5713800" cy="1311000"/>
          </a:xfrm>
          <a:prstGeom prst="wedgeRoundRectCallout">
            <a:avLst>
              <a:gd fmla="val 59588" name="adj1"/>
              <a:gd fmla="val -32606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medir ubicamos el lápiz desde el 0 y luego nos fijamos en el número donde llega.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animal con la boca abierta&#10;&#10;Descripción generada automáticamente con confianza baja" id="259" name="Google Shape;2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610" y="3894029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"/>
          <p:cNvSpPr/>
          <p:nvPr/>
        </p:nvSpPr>
        <p:spPr>
          <a:xfrm>
            <a:off x="4245784" y="4219004"/>
            <a:ext cx="6138000" cy="861900"/>
          </a:xfrm>
          <a:prstGeom prst="wedgeRoundRectCallout">
            <a:avLst>
              <a:gd fmla="val -59734" name="adj1"/>
              <a:gd fmla="val 25340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¿Está bien ubicado el palillo para medir su largo?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61" name="Google Shape;261;p6"/>
          <p:cNvSpPr txBox="1"/>
          <p:nvPr/>
        </p:nvSpPr>
        <p:spPr>
          <a:xfrm>
            <a:off x="1054446" y="664972"/>
            <a:ext cx="846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②</a:t>
            </a:r>
            <a:endParaRPr/>
          </a:p>
        </p:txBody>
      </p:sp>
      <p:pic>
        <p:nvPicPr>
          <p:cNvPr id="262" name="Google Shape;262;p6"/>
          <p:cNvPicPr preferRelativeResize="0"/>
          <p:nvPr/>
        </p:nvPicPr>
        <p:blipFill rotWithShape="1">
          <a:blip r:embed="rId4">
            <a:alphaModFix/>
          </a:blip>
          <a:srcRect b="0" l="0" r="4085" t="0"/>
          <a:stretch/>
        </p:blipFill>
        <p:spPr>
          <a:xfrm>
            <a:off x="1752850" y="1355900"/>
            <a:ext cx="10248648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juego de ovillos de lana ovillos de lana y agujas de tejer de madera gancho acuarela" id="263" name="Google Shape;263;p6"/>
          <p:cNvPicPr preferRelativeResize="0"/>
          <p:nvPr/>
        </p:nvPicPr>
        <p:blipFill rotWithShape="1">
          <a:blip r:embed="rId5">
            <a:alphaModFix/>
          </a:blip>
          <a:srcRect b="0" l="83878" r="8652" t="16282"/>
          <a:stretch/>
        </p:blipFill>
        <p:spPr>
          <a:xfrm rot="-5400000">
            <a:off x="5617263" y="-2343412"/>
            <a:ext cx="612824" cy="697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 con confianza baja" id="268" name="Google Shape;2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534" y="3496183"/>
            <a:ext cx="203874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/>
          <p:nvPr/>
        </p:nvSpPr>
        <p:spPr>
          <a:xfrm>
            <a:off x="3017612" y="3811621"/>
            <a:ext cx="3757500" cy="1311000"/>
          </a:xfrm>
          <a:prstGeom prst="wedgeRoundRectCallout">
            <a:avLst>
              <a:gd fmla="val -63654" name="adj1"/>
              <a:gd fmla="val 523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medir debemos acercar el objeto a la regla y partir desde el cero.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descr="Dibujo animado de un animal con la boca abierta&#10;&#10;Descripción generada automáticamente con confianza media" id="270" name="Google Shape;2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5055" y="3573644"/>
            <a:ext cx="1865119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"/>
          <p:cNvSpPr txBox="1"/>
          <p:nvPr/>
        </p:nvSpPr>
        <p:spPr>
          <a:xfrm>
            <a:off x="1054446" y="283972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②</a:t>
            </a:r>
            <a:endParaRPr/>
          </a:p>
        </p:txBody>
      </p:sp>
      <p:cxnSp>
        <p:nvCxnSpPr>
          <p:cNvPr id="272" name="Google Shape;272;p7"/>
          <p:cNvCxnSpPr/>
          <p:nvPr/>
        </p:nvCxnSpPr>
        <p:spPr>
          <a:xfrm>
            <a:off x="8620444" y="6364275"/>
            <a:ext cx="0" cy="33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3" name="Google Shape;273;p7"/>
          <p:cNvPicPr preferRelativeResize="0"/>
          <p:nvPr/>
        </p:nvPicPr>
        <p:blipFill rotWithShape="1">
          <a:blip r:embed="rId5">
            <a:alphaModFix/>
          </a:blip>
          <a:srcRect b="0" l="0" r="4085" t="0"/>
          <a:stretch/>
        </p:blipFill>
        <p:spPr>
          <a:xfrm>
            <a:off x="1752850" y="1355900"/>
            <a:ext cx="10248648" cy="204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juego de ovillos de lana ovillos de lana y agujas de tejer de madera gancho acuarela" id="274" name="Google Shape;274;p7"/>
          <p:cNvPicPr preferRelativeResize="0"/>
          <p:nvPr/>
        </p:nvPicPr>
        <p:blipFill rotWithShape="1">
          <a:blip r:embed="rId6">
            <a:alphaModFix/>
          </a:blip>
          <a:srcRect b="0" l="83878" r="8652" t="16282"/>
          <a:stretch/>
        </p:blipFill>
        <p:spPr>
          <a:xfrm rot="-5400000">
            <a:off x="5617263" y="-2191012"/>
            <a:ext cx="612824" cy="6978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7"/>
          <p:cNvCxnSpPr/>
          <p:nvPr/>
        </p:nvCxnSpPr>
        <p:spPr>
          <a:xfrm>
            <a:off x="2431923" y="1498350"/>
            <a:ext cx="0" cy="33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7"/>
          <p:cNvCxnSpPr/>
          <p:nvPr/>
        </p:nvCxnSpPr>
        <p:spPr>
          <a:xfrm>
            <a:off x="8680323" y="1508300"/>
            <a:ext cx="0" cy="33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7"/>
          <p:cNvSpPr/>
          <p:nvPr/>
        </p:nvSpPr>
        <p:spPr>
          <a:xfrm>
            <a:off x="7039429" y="4192621"/>
            <a:ext cx="2396700" cy="1311000"/>
          </a:xfrm>
          <a:prstGeom prst="wedgeRoundRectCallout">
            <a:avLst>
              <a:gd fmla="val 64974" name="adj1"/>
              <a:gd fmla="val -26874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palillo?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40da3254c_1_0"/>
          <p:cNvSpPr txBox="1"/>
          <p:nvPr/>
        </p:nvSpPr>
        <p:spPr>
          <a:xfrm>
            <a:off x="136187" y="164892"/>
            <a:ext cx="84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endParaRPr/>
          </a:p>
        </p:txBody>
      </p:sp>
      <p:pic>
        <p:nvPicPr>
          <p:cNvPr descr="Foto gratuita cuaderno en la mesa de madera azul" id="283" name="Google Shape;283;g2c40da3254c_1_0"/>
          <p:cNvPicPr preferRelativeResize="0"/>
          <p:nvPr/>
        </p:nvPicPr>
        <p:blipFill rotWithShape="1">
          <a:blip r:embed="rId3">
            <a:alphaModFix/>
          </a:blip>
          <a:srcRect b="12893" l="10886" r="9126" t="9761"/>
          <a:stretch/>
        </p:blipFill>
        <p:spPr>
          <a:xfrm>
            <a:off x="4045325" y="1530350"/>
            <a:ext cx="3810000" cy="45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c40da3254c_1_0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 para medir el ancho del cuaderno? ¿Por qué?</a:t>
            </a:r>
            <a:endParaRPr sz="4000">
              <a:solidFill>
                <a:srgbClr val="00B40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85" name="Google Shape;285;g2c40da3254c_1_0"/>
          <p:cNvPicPr preferRelativeResize="0"/>
          <p:nvPr/>
        </p:nvPicPr>
        <p:blipFill rotWithShape="1">
          <a:blip r:embed="rId4">
            <a:alphaModFix/>
          </a:blip>
          <a:srcRect b="23441" l="4371" r="6231" t="22806"/>
          <a:stretch/>
        </p:blipFill>
        <p:spPr>
          <a:xfrm rot="-1413778">
            <a:off x="3991548" y="3190960"/>
            <a:ext cx="7959340" cy="91611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/>
        </p:nvSpPr>
        <p:spPr>
          <a:xfrm>
            <a:off x="136187" y="164892"/>
            <a:ext cx="846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endParaRPr/>
          </a:p>
        </p:txBody>
      </p:sp>
      <p:pic>
        <p:nvPicPr>
          <p:cNvPr descr="Foto gratuita cuaderno en la mesa de madera azul" id="291" name="Google Shape;291;p9"/>
          <p:cNvPicPr preferRelativeResize="0"/>
          <p:nvPr/>
        </p:nvPicPr>
        <p:blipFill rotWithShape="1">
          <a:blip r:embed="rId3">
            <a:alphaModFix/>
          </a:blip>
          <a:srcRect b="12892" l="10887" r="9123" t="9762"/>
          <a:stretch/>
        </p:blipFill>
        <p:spPr>
          <a:xfrm>
            <a:off x="4045325" y="1530350"/>
            <a:ext cx="3810000" cy="45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982493" y="0"/>
            <a:ext cx="10404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 para medir el ancho del cuaderno? ¿Por qué?</a:t>
            </a:r>
            <a:endParaRPr sz="4000">
              <a:solidFill>
                <a:srgbClr val="00B40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 b="23441" l="4371" r="6231" t="22806"/>
          <a:stretch/>
        </p:blipFill>
        <p:spPr>
          <a:xfrm>
            <a:off x="4121524" y="5869122"/>
            <a:ext cx="7959300" cy="916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175" y="3849425"/>
            <a:ext cx="2020350" cy="22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/>
          <p:nvPr/>
        </p:nvSpPr>
        <p:spPr>
          <a:xfrm>
            <a:off x="203425" y="2538424"/>
            <a:ext cx="3757500" cy="969000"/>
          </a:xfrm>
          <a:prstGeom prst="wedgeRoundRectCallout">
            <a:avLst>
              <a:gd fmla="val -33941" name="adj1"/>
              <a:gd fmla="val 7723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sz="2000">
                <a:solidFill>
                  <a:schemeClr val="dk1"/>
                </a:solidFill>
              </a:rPr>
              <a:t>La regla debe estar derecha. Para ello, podemos ubicarla desde un borde de la libreta.  </a:t>
            </a:r>
            <a:endParaRPr sz="20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300" name="Google Shape;3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8754" y="3838803"/>
            <a:ext cx="2021946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cono&#10;&#10;Descripción generada automáticamente" id="301" name="Google Shape;3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3659" y="3838803"/>
            <a:ext cx="2100360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>
            <a:off x="304902" y="4203315"/>
            <a:ext cx="3126619" cy="1310878"/>
          </a:xfrm>
          <a:prstGeom prst="wedgeRoundRectCallout">
            <a:avLst>
              <a:gd fmla="val 61021" name="adj1"/>
              <a:gd fmla="val 8557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ubicada la regla…pero ¿cuánto mide?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136187" y="202441"/>
            <a:ext cx="8463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rgbClr val="00B40E"/>
                </a:solidFill>
                <a:latin typeface="Cambria Math"/>
                <a:ea typeface="Cambria Math"/>
                <a:cs typeface="Cambria Math"/>
                <a:sym typeface="Cambria Math"/>
              </a:rPr>
              <a:t>④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982493" y="1482320"/>
            <a:ext cx="104045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¿Cuánto mide el lápiz?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982493" y="0"/>
            <a:ext cx="1040450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8000"/>
              <a:buFont typeface="Arial"/>
              <a:buNone/>
            </a:pPr>
            <a:r>
              <a:rPr i="0" lang="es-CL" sz="4000" u="none" cap="none" strike="noStrik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¿</a:t>
            </a:r>
            <a:r>
              <a:rPr lang="es-CL" sz="4000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Está bien ubicado el lápiz para medir su largo con la regla?</a:t>
            </a:r>
            <a:r>
              <a:rPr lang="es-CL" sz="40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>
              <a:solidFill>
                <a:srgbClr val="00B4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to lápiz" id="306" name="Google Shape;306;p12"/>
          <p:cNvPicPr preferRelativeResize="0"/>
          <p:nvPr/>
        </p:nvPicPr>
        <p:blipFill rotWithShape="1">
          <a:blip r:embed="rId5">
            <a:alphaModFix/>
          </a:blip>
          <a:srcRect b="40616" l="0" r="0" t="49892"/>
          <a:stretch/>
        </p:blipFill>
        <p:spPr>
          <a:xfrm>
            <a:off x="857000" y="2165350"/>
            <a:ext cx="6393200" cy="29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2"/>
          <p:cNvCxnSpPr/>
          <p:nvPr/>
        </p:nvCxnSpPr>
        <p:spPr>
          <a:xfrm>
            <a:off x="1298896" y="2235322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12"/>
          <p:cNvCxnSpPr/>
          <p:nvPr/>
        </p:nvCxnSpPr>
        <p:spPr>
          <a:xfrm>
            <a:off x="6339087" y="3355922"/>
            <a:ext cx="0" cy="31144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9" name="Google Shape;309;p12"/>
          <p:cNvPicPr preferRelativeResize="0"/>
          <p:nvPr/>
        </p:nvPicPr>
        <p:blipFill rotWithShape="1">
          <a:blip r:embed="rId6">
            <a:alphaModFix/>
          </a:blip>
          <a:srcRect b="23441" l="4371" r="6231" t="22806"/>
          <a:stretch/>
        </p:blipFill>
        <p:spPr>
          <a:xfrm>
            <a:off x="1082475" y="2567750"/>
            <a:ext cx="8958000" cy="102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310" name="Google Shape;310;p12"/>
          <p:cNvCxnSpPr/>
          <p:nvPr/>
        </p:nvCxnSpPr>
        <p:spPr>
          <a:xfrm>
            <a:off x="6937696" y="2235322"/>
            <a:ext cx="0" cy="41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2023-10-23T20:50:19Z</dcterms:created>
  <dc:creator>Natalia Gabriela Solís García</dc:creator>
</cp:coreProperties>
</file>