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Nunito"/>
      <p:regular r:id="rId10"/>
      <p:bold r:id="rId11"/>
      <p:italic r:id="rId12"/>
      <p:boldItalic r:id="rId13"/>
    </p:embeddedFont>
    <p:embeddedFont>
      <p:font typeface="Nunito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CFWsaz26A0JAx5DXo6oeHcSm1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5" Type="http://schemas.openxmlformats.org/officeDocument/2006/relationships/font" Target="fonts/NunitoMedium-bold.fntdata"/><Relationship Id="rId14" Type="http://schemas.openxmlformats.org/officeDocument/2006/relationships/font" Target="fonts/NunitoMedium-regular.fntdata"/><Relationship Id="rId17" Type="http://schemas.openxmlformats.org/officeDocument/2006/relationships/font" Target="fonts/NunitoMedium-boldItalic.fntdata"/><Relationship Id="rId16" Type="http://schemas.openxmlformats.org/officeDocument/2006/relationships/font" Target="fonts/NunitoMedium-italic.fntdata"/><Relationship Id="rId1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0" name="Google Shape;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5" name="Google Shape;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0" name="Google Shape;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6" name="Google Shape;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2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9" name="Google Shape;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2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2" name="Google Shape;1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0" name="Google Shape;1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4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5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0" name="Google Shape;12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26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2" name="Google Shape;1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6" name="Google Shape;1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0" name="Google Shape;1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4" name="Google Shape;14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7" name="Google Shape;1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36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>
  <p:cSld name="3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5" name="Google Shape;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het.colorado.edu/sims/html/make-a-ten/latest/make-a-ten_all.html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>
            <p:ph idx="1" type="subTitle"/>
          </p:nvPr>
        </p:nvSpPr>
        <p:spPr>
          <a:xfrm>
            <a:off x="1676400" y="185253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9600"/>
              <a:buNone/>
            </a:pPr>
            <a:r>
              <a:rPr b="1" lang="es-ES" sz="9600">
                <a:solidFill>
                  <a:srgbClr val="EF818A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789350" y="3259480"/>
            <a:ext cx="10613300" cy="784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3600"/>
              <a:buFont typeface="Arial"/>
              <a:buNone/>
            </a:pPr>
            <a:r>
              <a:rPr i="0" lang="es-ES" sz="36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Sumar usando la descomposición de números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1524000" y="4328906"/>
            <a:ext cx="9144000" cy="1349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i="0" lang="es-ES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2° Básico. Unidad 1.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i="0" lang="es-ES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2: Pensando cómo calcular.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i="0" lang="es-ES" sz="2000" u="none" cap="none" strike="noStrik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Preparar Practica página 30</a:t>
            </a:r>
            <a:r>
              <a:rPr b="0" i="0" lang="es-ES" sz="2000" u="none" cap="none" strike="noStrike">
                <a:solidFill>
                  <a:srgbClr val="EF818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Imagen que contiene Logotipo&#10;&#10;Descripción generada automáticamente" id="225" name="Google Shape;22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230" name="Google Shape;2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53902" y="3064092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/>
          <p:nvPr/>
        </p:nvSpPr>
        <p:spPr>
          <a:xfrm>
            <a:off x="2856216" y="1099335"/>
            <a:ext cx="7777537" cy="2753388"/>
          </a:xfrm>
          <a:prstGeom prst="wedgeRoundRectCallout">
            <a:avLst>
              <a:gd fmla="val -59803" name="adj1"/>
              <a:gd fmla="val 31902" name="adj2"/>
              <a:gd fmla="val 16667" name="adj3"/>
            </a:avLst>
          </a:prstGeom>
          <a:noFill/>
          <a:ln cap="flat" cmpd="sng" w="1270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ES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Usaremos una aplicación para calcular </a:t>
            </a:r>
            <a:r>
              <a:rPr lang="es-ES" sz="2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adiciones</a:t>
            </a:r>
            <a:r>
              <a:rPr i="0" lang="es-ES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ES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Observen su funcionamiento en el siguiente video.</a:t>
            </a:r>
            <a:endParaRPr i="0" sz="24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s-ES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¡Deben estar muy atentos!</a:t>
            </a:r>
            <a:endParaRPr i="0" sz="2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/>
          <p:nvPr/>
        </p:nvSpPr>
        <p:spPr>
          <a:xfrm>
            <a:off x="642800" y="23842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i="0" lang="es-ES" sz="41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43 + 25 </a:t>
            </a:r>
            <a:endParaRPr i="0" sz="41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2140" y="223520"/>
            <a:ext cx="73914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>
            <a:hlinkClick r:id="rId3"/>
          </p:cNvPr>
          <p:cNvSpPr/>
          <p:nvPr/>
        </p:nvSpPr>
        <p:spPr>
          <a:xfrm>
            <a:off x="7952607" y="2853468"/>
            <a:ext cx="2208762" cy="115106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rgbClr val="FF1C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 sumar con la aplicación </a:t>
            </a:r>
            <a:endParaRPr sz="24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3009900" y="932175"/>
            <a:ext cx="9182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Usa la aplicación para calcular las siguientes adiciones: 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bujo animado de un personaje animado&#10;&#10;Descripción generada automáticamente con confianza baja" id="244" name="Google Shape;24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53902" y="3064092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"/>
          <p:cNvSpPr txBox="1"/>
          <p:nvPr/>
        </p:nvSpPr>
        <p:spPr>
          <a:xfrm>
            <a:off x="3173150" y="2508325"/>
            <a:ext cx="33273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53 + 6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27 + 32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7 + 82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43 + 12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200"/>
              <a:buFont typeface="Nunito Medium"/>
              <a:buAutoNum type="alphaLcParenR"/>
            </a:pPr>
            <a:r>
              <a:rPr lang="es-ES" sz="32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70 + 23</a:t>
            </a:r>
            <a:endParaRPr sz="32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250" name="Google Shape;2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4079" y="3111830"/>
            <a:ext cx="2395448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>
            <a:off x="6353229" y="1664413"/>
            <a:ext cx="3543000" cy="1465446"/>
          </a:xfrm>
          <a:prstGeom prst="wedgeRoundRectCallout">
            <a:avLst>
              <a:gd fmla="val 45171" name="adj1"/>
              <a:gd fmla="val 82747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rgbClr val="FF1C5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s-ES" sz="2400" u="none" cap="none" strike="noStrik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¡Muy bien!</a:t>
            </a:r>
            <a:endParaRPr i="0" sz="2400" u="none" cap="none" strike="noStrik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Es fácil sumar descomponiendo. </a:t>
            </a:r>
            <a:endParaRPr i="0" sz="2400" u="none" cap="none" strike="noStrik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2" name="Google Shape;2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7039" y="1095312"/>
            <a:ext cx="2627379" cy="9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"/>
          <p:cNvSpPr txBox="1"/>
          <p:nvPr/>
        </p:nvSpPr>
        <p:spPr>
          <a:xfrm>
            <a:off x="2166688" y="286075"/>
            <a:ext cx="22152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rPr lang="es-ES" sz="41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32 + 27 </a:t>
            </a:r>
            <a:endParaRPr sz="41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4" name="Google Shape;25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6433" y="2399530"/>
            <a:ext cx="3748589" cy="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40256" y="3703748"/>
            <a:ext cx="1840942" cy="9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2927" y="5007966"/>
            <a:ext cx="875600" cy="8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