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Nunito SemiBold"/>
      <p:regular r:id="rId18"/>
      <p:bold r:id="rId19"/>
      <p:italic r:id="rId20"/>
      <p:boldItalic r:id="rId21"/>
    </p:embeddedFont>
    <p:embeddedFont>
      <p:font typeface="Nuni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h9Dc22hgHMr19Q87RSMyreapdS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SemiBold-italic.fntdata"/><Relationship Id="rId22" Type="http://schemas.openxmlformats.org/officeDocument/2006/relationships/font" Target="fonts/Nunito-regular.fntdata"/><Relationship Id="rId21" Type="http://schemas.openxmlformats.org/officeDocument/2006/relationships/font" Target="fonts/NunitoSemiBold-boldItalic.fntdata"/><Relationship Id="rId24" Type="http://schemas.openxmlformats.org/officeDocument/2006/relationships/font" Target="fonts/Nunito-italic.fntdata"/><Relationship Id="rId23" Type="http://schemas.openxmlformats.org/officeDocument/2006/relationships/font" Target="fonts/Nuni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Nuni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NunitoSemiBold-bold.fntdata"/><Relationship Id="rId18" Type="http://schemas.openxmlformats.org/officeDocument/2006/relationships/font" Target="fonts/Nunito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cabezado de sección">
  <p:cSld name="1_Encabezado de secció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60" name="Google Shape;6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ncabezado de sección">
  <p:cSld name="2_Encabezado de secció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65" name="Google Shape;6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Encabezado de sección">
  <p:cSld name="3_Encabezado de secció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6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70" name="Google Shape;7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Dos objeto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76" name="Google Shape;7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os objetos">
  <p:cSld name="1_Dos objeto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82" name="Google Shape;82;p28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cap="flat" cmpd="sng" w="28575">
            <a:solidFill>
              <a:srgbClr val="65B32E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descr="Imagen que contiene Logotipo&#10;&#10;Descripción generada automáticamente" id="83" name="Google Shape;8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os objetos">
  <p:cSld name="2_Dos objeto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89" name="Google Shape;8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os objetos">
  <p:cSld name="3_Dos objeto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0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30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5" name="Google Shape;95;p30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cap="flat" cmpd="sng" w="28575">
            <a:solidFill>
              <a:srgbClr val="EF7D00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descr="Imagen que contiene Logotipo&#10;&#10;Descripción generada automáticamente" id="96" name="Google Shape;9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>
  <p:cSld name="Comparació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1" name="Google Shape;101;p31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102" name="Google Shape;10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1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31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ación">
  <p:cSld name="1_Comparación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9" name="Google Shape;109;p32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110" name="Google Shape;11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2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32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mparación" type="twoTxTwoObj">
  <p:cSld name="TWO_OBJECTS_WITH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7" name="Google Shape;117;p33"/>
          <p:cNvSpPr txBox="1"/>
          <p:nvPr>
            <p:ph idx="2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p33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120" name="Google Shape;12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ítulo y objetos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23" name="Google Shape;2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mparación">
  <p:cSld name="3_Comparación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5" name="Google Shape;125;p34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126" name="Google Shape;12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4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4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32" name="Google Shape;13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olo el título">
  <p:cSld name="1_Solo el título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36" name="Google Shape;13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olo el título">
  <p:cSld name="2_Solo el título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40" name="Google Shape;14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olo el título">
  <p:cSld name="3_Solo el título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44" name="Google Shape;14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47" name="Google Shape;14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 blanco">
  <p:cSld name="1_En blanco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50" name="Google Shape;15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n blanco">
  <p:cSld name="2_En blanco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53" name="Google Shape;15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En blanco">
  <p:cSld name="3_En blanco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56" name="Google Shape;15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1" name="Google Shape;161;p4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62" name="Google Shape;16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ido con título">
  <p:cSld name="1_Contenido con título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7" name="Google Shape;167;p4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8" name="Google Shape;168;p44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ido con título">
  <p:cSld name="2_Contenido con título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3" name="Google Shape;173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74" name="Google Shape;17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ido con título">
  <p:cSld name="3_Contenido con título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9" name="Google Shape;179;p4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80" name="Google Shape;18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4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86" name="Google Shape;18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n con título">
  <p:cSld name="1_Imagen con título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4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4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92" name="Google Shape;19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n con título">
  <p:cSld name="2_Imagen con título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4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98" name="Google Shape;19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n con título">
  <p:cSld name="3_Imagen con título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5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5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204" name="Google Shape;20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5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" name="Google Shape;208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5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40" name="Google Shape;4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y objetos">
  <p:cSld name="1_Título y objeto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45" name="Google Shape;4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ítulo y objetos">
  <p:cSld name="2_Título y objeto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50" name="Google Shape;5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55" name="Google Shape;5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"/>
          <p:cNvSpPr txBox="1"/>
          <p:nvPr>
            <p:ph idx="1" type="subTitle"/>
          </p:nvPr>
        </p:nvSpPr>
        <p:spPr>
          <a:xfrm>
            <a:off x="1417320" y="1775959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D65"/>
              </a:buClr>
              <a:buSzPts val="9600"/>
              <a:buNone/>
            </a:pPr>
            <a:r>
              <a:rPr b="1" lang="es-CL" sz="9600">
                <a:solidFill>
                  <a:srgbClr val="EF7D00"/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b="1">
              <a:solidFill>
                <a:srgbClr val="EF7D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3" name="Google Shape;223;p1"/>
          <p:cNvSpPr txBox="1"/>
          <p:nvPr/>
        </p:nvSpPr>
        <p:spPr>
          <a:xfrm>
            <a:off x="1417320" y="3429000"/>
            <a:ext cx="9144000" cy="9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D65"/>
              </a:buClr>
              <a:buSzPts val="3200"/>
              <a:buFont typeface="Arial"/>
              <a:buNone/>
            </a:pPr>
            <a:r>
              <a:rPr i="0" lang="es-CL" sz="3200" u="none" cap="none" strike="noStrike">
                <a:solidFill>
                  <a:srgbClr val="EF7D00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La Isla Rapa Nui y su área marina protegida</a:t>
            </a:r>
            <a:endParaRPr i="0" sz="3200" u="none" cap="none" strike="noStrike">
              <a:solidFill>
                <a:srgbClr val="EF7D00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24" name="Google Shape;224;p1"/>
          <p:cNvSpPr txBox="1"/>
          <p:nvPr/>
        </p:nvSpPr>
        <p:spPr>
          <a:xfrm>
            <a:off x="1633220" y="4512916"/>
            <a:ext cx="95706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2000" u="none" cap="none" strike="noStrike">
                <a:solidFill>
                  <a:srgbClr val="EF7D00"/>
                </a:solidFill>
                <a:latin typeface="Nunito"/>
                <a:ea typeface="Nunito"/>
                <a:cs typeface="Nunito"/>
                <a:sym typeface="Nunito"/>
              </a:rPr>
              <a:t>5° básico. Unidad 4.</a:t>
            </a:r>
            <a:endParaRPr sz="2000">
              <a:solidFill>
                <a:srgbClr val="EF7D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EF7D00"/>
                </a:solidFill>
                <a:latin typeface="Nunito"/>
                <a:ea typeface="Nunito"/>
                <a:cs typeface="Nunito"/>
                <a:sym typeface="Nunito"/>
              </a:rPr>
              <a:t>Aventura matemática.</a:t>
            </a:r>
            <a:endParaRPr sz="2000">
              <a:solidFill>
                <a:srgbClr val="EF7D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EF7D00"/>
                </a:solidFill>
                <a:latin typeface="Nunito"/>
                <a:ea typeface="Nunito"/>
                <a:cs typeface="Nunito"/>
                <a:sym typeface="Nunito"/>
              </a:rPr>
              <a:t>Apoyo gestión actividad 2. </a:t>
            </a:r>
            <a:endParaRPr sz="2000">
              <a:solidFill>
                <a:srgbClr val="EF7D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EF7D00"/>
                </a:solidFill>
                <a:latin typeface="Nunito"/>
                <a:ea typeface="Nunito"/>
                <a:cs typeface="Nunito"/>
                <a:sym typeface="Nunito"/>
              </a:rPr>
              <a:t>Página 194.  </a:t>
            </a:r>
            <a:endParaRPr sz="2000">
              <a:solidFill>
                <a:srgbClr val="EF7D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0"/>
          <p:cNvSpPr txBox="1"/>
          <p:nvPr/>
        </p:nvSpPr>
        <p:spPr>
          <a:xfrm>
            <a:off x="4956950" y="1320828"/>
            <a:ext cx="65793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24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El área real de Rapa Nui es 163,8 km</a:t>
            </a:r>
            <a:r>
              <a:rPr baseline="30000" lang="es-CL" sz="24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lang="es-CL" sz="24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aseline="-25000" sz="24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9" name="Google Shape;28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001" y="892200"/>
            <a:ext cx="4186950" cy="4018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o&#10;&#10;Descripción generada automáticamente" id="290" name="Google Shape;29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47200" y="2844584"/>
            <a:ext cx="3040701" cy="3209182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0"/>
          <p:cNvSpPr/>
          <p:nvPr/>
        </p:nvSpPr>
        <p:spPr>
          <a:xfrm>
            <a:off x="5729500" y="2450325"/>
            <a:ext cx="3617700" cy="1340400"/>
          </a:xfrm>
          <a:prstGeom prst="wedgeRoundRectCallout">
            <a:avLst>
              <a:gd fmla="val 60256" name="adj1"/>
              <a:gd fmla="val 71988" name="adj2"/>
              <a:gd fmla="val 0" name="adj3"/>
            </a:avLst>
          </a:prstGeom>
          <a:solidFill>
            <a:schemeClr val="lt1"/>
          </a:solidFill>
          <a:ln cap="flat" cmpd="sng" w="12700">
            <a:solidFill>
              <a:srgbClr val="EF7D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Nunito"/>
              <a:buNone/>
            </a:pPr>
            <a:r>
              <a:rPr lang="es-CL" sz="20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 ¿Qué tan grande es la isla?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Nunito"/>
              <a:buNone/>
            </a:pPr>
            <a:r>
              <a:rPr lang="es-CL" sz="20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¿Conoces otra zona con un tamaño parecido?</a:t>
            </a:r>
            <a:endParaRPr sz="20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286" y="268821"/>
            <a:ext cx="7850022" cy="5249518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1"/>
          <p:cNvSpPr txBox="1"/>
          <p:nvPr/>
        </p:nvSpPr>
        <p:spPr>
          <a:xfrm>
            <a:off x="8059300" y="510124"/>
            <a:ext cx="392340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None/>
            </a:pPr>
            <a:r>
              <a:rPr lang="es-CL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superficie del lago Villarrica ubicado en la IX región, tiene un área de 176 km</a:t>
            </a:r>
            <a:r>
              <a:rPr baseline="30000" lang="es-CL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lang="es-CL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aseline="30000"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El tamaño de la Isla Rapa Nui es parecido al tamaño del lago Villarica.</a:t>
            </a:r>
            <a:endParaRPr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Icono&#10;&#10;Descripción generada automáticamente" id="298" name="Google Shape;29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13023" y="3023755"/>
            <a:ext cx="3139407" cy="341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1"/>
          <p:cNvSpPr txBox="1"/>
          <p:nvPr/>
        </p:nvSpPr>
        <p:spPr>
          <a:xfrm>
            <a:off x="337325" y="5445153"/>
            <a:ext cx="65793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24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El área real de Rapa Nui es 163,8 km</a:t>
            </a:r>
            <a:r>
              <a:rPr baseline="30000" lang="es-CL" sz="24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lang="es-CL" sz="24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aseline="-25000" sz="24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2"/>
          <p:cNvSpPr txBox="1"/>
          <p:nvPr/>
        </p:nvSpPr>
        <p:spPr>
          <a:xfrm>
            <a:off x="1505226" y="163325"/>
            <a:ext cx="9492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El área marina protegida en torno a la Isla no tiene forma de rectángulo, sin embargo, </a:t>
            </a:r>
            <a:r>
              <a:rPr lang="es-CL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su área </a:t>
            </a:r>
            <a:r>
              <a:rPr lang="es-CL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puede estimarse usando esta figura.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5" name="Google Shape;30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5213" y="947523"/>
            <a:ext cx="9492987" cy="498866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2"/>
          <p:cNvSpPr/>
          <p:nvPr/>
        </p:nvSpPr>
        <p:spPr>
          <a:xfrm rot="-583109">
            <a:off x="4969659" y="1615971"/>
            <a:ext cx="4952980" cy="4029855"/>
          </a:xfrm>
          <a:prstGeom prst="rect">
            <a:avLst/>
          </a:prstGeom>
          <a:noFill/>
          <a:ln cap="flat" cmpd="sng" w="38100">
            <a:solidFill>
              <a:srgbClr val="3856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2"/>
          <p:cNvSpPr txBox="1"/>
          <p:nvPr/>
        </p:nvSpPr>
        <p:spPr>
          <a:xfrm>
            <a:off x="3368040" y="3852075"/>
            <a:ext cx="1503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800 km</a:t>
            </a:r>
            <a:endParaRPr/>
          </a:p>
        </p:txBody>
      </p:sp>
      <p:sp>
        <p:nvSpPr>
          <p:cNvPr id="308" name="Google Shape;308;p12"/>
          <p:cNvSpPr txBox="1"/>
          <p:nvPr/>
        </p:nvSpPr>
        <p:spPr>
          <a:xfrm>
            <a:off x="8244840" y="5511551"/>
            <a:ext cx="1503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900 km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"/>
          <p:cNvSpPr txBox="1"/>
          <p:nvPr/>
        </p:nvSpPr>
        <p:spPr>
          <a:xfrm>
            <a:off x="650240" y="794435"/>
            <a:ext cx="83922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En estas aguas misteriosas, criaturas fascinantes dependen de nosotros para asegurar su hogar. Cada pez, cada coral, incluso los más pequeños habitantes, confían en nuestra bondad y cuidado para mantener su paraíso marino.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none" strike="noStrike">
              <a:solidFill>
                <a:srgbClr val="0D0D0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400" u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¡A cuidar nuestro entorno!</a:t>
            </a:r>
            <a:endParaRPr b="1" sz="24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Icono&#10;&#10;Descripción generada automáticamente" id="314" name="Google Shape;31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4529" y="2742984"/>
            <a:ext cx="3040701" cy="3209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"/>
          <p:cNvSpPr/>
          <p:nvPr/>
        </p:nvSpPr>
        <p:spPr>
          <a:xfrm>
            <a:off x="5552950" y="2397275"/>
            <a:ext cx="3130200" cy="1606200"/>
          </a:xfrm>
          <a:prstGeom prst="wedgeRoundRectCallout">
            <a:avLst>
              <a:gd fmla="val 70349" name="adj1"/>
              <a:gd fmla="val -675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¿Dónde está ubicada la isla Rapa Nui? ¿Cuál es la distancia de la isla al continente?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Icono&#10;&#10;Descripción generada automáticamente" id="230" name="Google Shape;23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15278" y="2397268"/>
            <a:ext cx="2501797" cy="2926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925" y="1246488"/>
            <a:ext cx="4508155" cy="3457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"/>
          <p:cNvSpPr txBox="1"/>
          <p:nvPr/>
        </p:nvSpPr>
        <p:spPr>
          <a:xfrm>
            <a:off x="4853300" y="490275"/>
            <a:ext cx="66747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Isla Rapa Nui está ubicada en medio del Océano Pacífico a unos 3 700 km al oeste de la costa de Chile continental. Reconocida por sus enormes estatuas de piedra llamadas moáis. </a:t>
            </a:r>
            <a:endParaRPr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Fue designada Patrimonio de la Humanidad en el año 1995, por su rica cultura, gran biodiversidad ecológica y patrimonio histórico.</a:t>
            </a:r>
            <a:endParaRPr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7" name="Google Shape;23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925" y="1216008"/>
            <a:ext cx="3303457" cy="2327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409" y="3204555"/>
            <a:ext cx="6502773" cy="2962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"/>
          <p:cNvSpPr/>
          <p:nvPr/>
        </p:nvSpPr>
        <p:spPr>
          <a:xfrm>
            <a:off x="5665475" y="1825775"/>
            <a:ext cx="3513000" cy="1606200"/>
          </a:xfrm>
          <a:prstGeom prst="wedgeRoundRectCallout">
            <a:avLst>
              <a:gd fmla="val 65816" name="adj1"/>
              <a:gd fmla="val 56092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¿Qué forma tiene la Isla de Pascua? ¿Cuán grande es? ¿Cómo podríamos estimar su área?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Icono&#10;&#10;Descripción generada automáticamente" id="244" name="Google Shape;24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15278" y="2397268"/>
            <a:ext cx="2501797" cy="2926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925" y="1216008"/>
            <a:ext cx="4508155" cy="3457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560" y="306142"/>
            <a:ext cx="9266583" cy="5576498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5"/>
          <p:cNvSpPr/>
          <p:nvPr/>
        </p:nvSpPr>
        <p:spPr>
          <a:xfrm rot="1424869">
            <a:off x="4928373" y="645088"/>
            <a:ext cx="324000" cy="324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"/>
          <p:cNvSpPr/>
          <p:nvPr/>
        </p:nvSpPr>
        <p:spPr>
          <a:xfrm>
            <a:off x="6733350" y="1545448"/>
            <a:ext cx="3176400" cy="957900"/>
          </a:xfrm>
          <a:prstGeom prst="wedgeRoundRectCallout">
            <a:avLst>
              <a:gd fmla="val 43471" name="adj1"/>
              <a:gd fmla="val 148873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rgbClr val="EF7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¿Cuál es el área aproximada de la isla?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Icono&#10;&#10;Descripción generada automáticamente" id="257" name="Google Shape;25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2952" y="2372359"/>
            <a:ext cx="2501797" cy="2926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076" y="1134151"/>
            <a:ext cx="6434275" cy="38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560" y="306142"/>
            <a:ext cx="9266583" cy="5576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gla graduada - Wikipedia, la enciclopedia libre" id="264" name="Google Shape;264;p7"/>
          <p:cNvPicPr preferRelativeResize="0"/>
          <p:nvPr/>
        </p:nvPicPr>
        <p:blipFill rotWithShape="1">
          <a:blip r:embed="rId4">
            <a:alphaModFix amt="85000"/>
          </a:blip>
          <a:srcRect b="7447" l="787" r="15683" t="4165"/>
          <a:stretch/>
        </p:blipFill>
        <p:spPr>
          <a:xfrm rot="1377836">
            <a:off x="4273008" y="1860745"/>
            <a:ext cx="6968108" cy="1224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7"/>
          <p:cNvSpPr txBox="1"/>
          <p:nvPr/>
        </p:nvSpPr>
        <p:spPr>
          <a:xfrm>
            <a:off x="6842662" y="713750"/>
            <a:ext cx="13817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 km</a:t>
            </a:r>
            <a:endParaRPr/>
          </a:p>
        </p:txBody>
      </p:sp>
      <p:sp>
        <p:nvSpPr>
          <p:cNvPr id="266" name="Google Shape;266;p7"/>
          <p:cNvSpPr/>
          <p:nvPr/>
        </p:nvSpPr>
        <p:spPr>
          <a:xfrm rot="1424869">
            <a:off x="4928373" y="645088"/>
            <a:ext cx="324000" cy="324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560" y="306142"/>
            <a:ext cx="9266583" cy="5576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gla graduada - Wikipedia, la enciclopedia libre" id="272" name="Google Shape;272;p8"/>
          <p:cNvPicPr preferRelativeResize="0"/>
          <p:nvPr/>
        </p:nvPicPr>
        <p:blipFill rotWithShape="1">
          <a:blip r:embed="rId4">
            <a:alphaModFix amt="85000"/>
          </a:blip>
          <a:srcRect b="7447" l="787" r="15683" t="4165"/>
          <a:stretch/>
        </p:blipFill>
        <p:spPr>
          <a:xfrm rot="6746989">
            <a:off x="-334973" y="2744904"/>
            <a:ext cx="6968108" cy="1224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8"/>
          <p:cNvSpPr txBox="1"/>
          <p:nvPr/>
        </p:nvSpPr>
        <p:spPr>
          <a:xfrm>
            <a:off x="4163260" y="2634969"/>
            <a:ext cx="13817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 km</a:t>
            </a:r>
            <a:endParaRPr/>
          </a:p>
        </p:txBody>
      </p:sp>
      <p:sp>
        <p:nvSpPr>
          <p:cNvPr id="274" name="Google Shape;274;p8"/>
          <p:cNvSpPr txBox="1"/>
          <p:nvPr/>
        </p:nvSpPr>
        <p:spPr>
          <a:xfrm>
            <a:off x="7146831" y="791722"/>
            <a:ext cx="13817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 km</a:t>
            </a:r>
            <a:endParaRPr/>
          </a:p>
        </p:txBody>
      </p:sp>
      <p:sp>
        <p:nvSpPr>
          <p:cNvPr id="275" name="Google Shape;275;p8"/>
          <p:cNvSpPr/>
          <p:nvPr/>
        </p:nvSpPr>
        <p:spPr>
          <a:xfrm rot="1424869">
            <a:off x="4928373" y="645088"/>
            <a:ext cx="324000" cy="324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o&#10;&#10;Descripción generada automáticamente" id="280" name="Google Shape;28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60507" y="3286759"/>
            <a:ext cx="2501797" cy="2926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818" y="848392"/>
            <a:ext cx="5807726" cy="349500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9"/>
          <p:cNvSpPr txBox="1"/>
          <p:nvPr/>
        </p:nvSpPr>
        <p:spPr>
          <a:xfrm>
            <a:off x="6691468" y="645162"/>
            <a:ext cx="4098451" cy="89896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3" name="Google Shape;283;p9"/>
          <p:cNvSpPr txBox="1"/>
          <p:nvPr/>
        </p:nvSpPr>
        <p:spPr>
          <a:xfrm>
            <a:off x="6418990" y="2210073"/>
            <a:ext cx="5244690" cy="83099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7644" l="-1859" r="-1277" t="-588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2023-09-12T20:21:07Z</dcterms:created>
  <dc:creator>Tomás Gonzalo Basaure Retamal</dc:creator>
</cp:coreProperties>
</file>