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Nunito SemiBold"/>
      <p:regular r:id="rId14"/>
      <p:bold r:id="rId15"/>
      <p:italic r:id="rId16"/>
      <p:boldItalic r:id="rId17"/>
    </p:embeddedFont>
    <p:embeddedFont>
      <p:font typeface="Nuni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i/wME6BESXJtdEWQy5unLveIxH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italic.fntdata"/><Relationship Id="rId22" Type="http://customschemas.google.com/relationships/presentationmetadata" Target="metadata"/><Relationship Id="rId21" Type="http://schemas.openxmlformats.org/officeDocument/2006/relationships/font" Target="fonts/Nunito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NunitoSemiBold-bold.fntdata"/><Relationship Id="rId14" Type="http://schemas.openxmlformats.org/officeDocument/2006/relationships/font" Target="fonts/NunitoSemiBold-regular.fntdata"/><Relationship Id="rId17" Type="http://schemas.openxmlformats.org/officeDocument/2006/relationships/font" Target="fonts/NunitoSemiBold-boldItalic.fntdata"/><Relationship Id="rId16" Type="http://schemas.openxmlformats.org/officeDocument/2006/relationships/font" Target="fonts/NunitoSemiBold-italic.fntdata"/><Relationship Id="rId19" Type="http://schemas.openxmlformats.org/officeDocument/2006/relationships/font" Target="fonts/Nunito-bold.fntdata"/><Relationship Id="rId18" Type="http://schemas.openxmlformats.org/officeDocument/2006/relationships/font" Target="fonts/Nuni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ncabezado de sección">
  <p:cSld name="1_Encabezado de secció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" type="body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Imagen que contiene Logotipo&#10;&#10;Descripción generada automáticamente" id="60" name="Google Shape;6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Encabezado de sección">
  <p:cSld name="2_Encabezado de secció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Imagen que contiene Logotipo&#10;&#10;Descripción generada automáticamente" id="65" name="Google Shape;6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Encabezado de sección">
  <p:cSld name="3_Encabezado de secció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2"/>
          <p:cNvSpPr txBox="1"/>
          <p:nvPr>
            <p:ph idx="1" type="body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Imagen que contiene Logotipo&#10;&#10;Descripción generada automáticamente" id="70" name="Google Shape;7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>
  <p:cSld name="Dos objeto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2" type="body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76" name="Google Shape;7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os objetos">
  <p:cSld name="1_Dos objeto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" type="body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2" type="body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82" name="Google Shape;82;p24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cap="flat" cmpd="sng" w="28575">
            <a:solidFill>
              <a:srgbClr val="65B32E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descr="Imagen que contiene Logotipo&#10;&#10;Descripción generada automáticamente" id="83" name="Google Shape;8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os objetos">
  <p:cSld name="2_Dos objeto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5"/>
          <p:cNvSpPr txBox="1"/>
          <p:nvPr>
            <p:ph idx="1" type="body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25"/>
          <p:cNvSpPr txBox="1"/>
          <p:nvPr>
            <p:ph idx="2" type="body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89" name="Google Shape;8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Dos objetos">
  <p:cSld name="3_Dos objeto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6"/>
          <p:cNvSpPr txBox="1"/>
          <p:nvPr>
            <p:ph idx="1" type="body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6"/>
          <p:cNvSpPr txBox="1"/>
          <p:nvPr>
            <p:ph idx="2" type="body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95" name="Google Shape;95;p26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cap="flat" cmpd="sng" w="28575">
            <a:solidFill>
              <a:srgbClr val="EF7D00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descr="Imagen que contiene Logotipo&#10;&#10;Descripción generada automáticamente" id="96" name="Google Shape;9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>
  <p:cSld name="Comparación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1" name="Google Shape;101;p27"/>
          <p:cNvSpPr txBox="1"/>
          <p:nvPr>
            <p:ph idx="2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descr="Imagen que contiene Logotipo&#10;&#10;Descripción generada automáticamente" id="102" name="Google Shape;10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7"/>
          <p:cNvSpPr txBox="1"/>
          <p:nvPr>
            <p:ph idx="3" type="body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27"/>
          <p:cNvSpPr txBox="1"/>
          <p:nvPr>
            <p:ph idx="4" type="body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ación">
  <p:cSld name="1_Comparación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9" name="Google Shape;109;p28"/>
          <p:cNvSpPr txBox="1"/>
          <p:nvPr>
            <p:ph idx="2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descr="Imagen que contiene Logotipo&#10;&#10;Descripción generada automáticamente" id="110" name="Google Shape;11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8"/>
          <p:cNvSpPr txBox="1"/>
          <p:nvPr>
            <p:ph idx="3" type="body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28"/>
          <p:cNvSpPr txBox="1"/>
          <p:nvPr>
            <p:ph idx="4" type="body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mparación" type="twoTxTwoObj">
  <p:cSld name="TWO_OBJECTS_WITH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7" name="Google Shape;117;p29"/>
          <p:cNvSpPr txBox="1"/>
          <p:nvPr>
            <p:ph idx="2" type="body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2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9" name="Google Shape;119;p29"/>
          <p:cNvSpPr txBox="1"/>
          <p:nvPr>
            <p:ph idx="4" type="body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120" name="Google Shape;12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ítulo y objetos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" type="body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23" name="Google Shape;2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mparación">
  <p:cSld name="3_Comparación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5" name="Google Shape;125;p30"/>
          <p:cNvSpPr txBox="1"/>
          <p:nvPr>
            <p:ph idx="2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descr="Imagen que contiene Logotipo&#10;&#10;Descripción generada automáticamente" id="126" name="Google Shape;12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0"/>
          <p:cNvSpPr txBox="1"/>
          <p:nvPr>
            <p:ph idx="3" type="body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30"/>
          <p:cNvSpPr txBox="1"/>
          <p:nvPr>
            <p:ph idx="4" type="body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magen que contiene Logotipo&#10;&#10;Descripción generada automáticamente" id="132" name="Google Shape;13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olo el título">
  <p:cSld name="1_Solo el título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magen que contiene Logotipo&#10;&#10;Descripción generada automáticamente" id="136" name="Google Shape;13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olo el título">
  <p:cSld name="2_Solo el título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magen que contiene Logotipo&#10;&#10;Descripción generada automáticamente" id="140" name="Google Shape;14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olo el título">
  <p:cSld name="3_Solo el título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magen que contiene Logotipo&#10;&#10;Descripción generada automáticamente" id="144" name="Google Shape;14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147" name="Google Shape;14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n blanco">
  <p:cSld name="1_En blanco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150" name="Google Shape;15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En blanco">
  <p:cSld name="2_En blanco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153" name="Google Shape;15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En blanco">
  <p:cSld name="3_En blanco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156" name="Google Shape;15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61" name="Google Shape;161;p3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62" name="Google Shape;16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Diapositiva de título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ido con título">
  <p:cSld name="1_Contenido con título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4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67" name="Google Shape;167;p4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68" name="Google Shape;168;p40"/>
          <p:cNvSpPr txBox="1"/>
          <p:nvPr/>
        </p:nvSpPr>
        <p:spPr>
          <a:xfrm>
            <a:off x="232756" y="6390700"/>
            <a:ext cx="14962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Sumo Primero </a:t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ido con título">
  <p:cSld name="2_Contenido con título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4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73" name="Google Shape;173;p4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74" name="Google Shape;17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ido con título">
  <p:cSld name="3_Contenido con título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4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4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79" name="Google Shape;179;p4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80" name="Google Shape;18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4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4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5" name="Google Shape;185;p4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86" name="Google Shape;18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magen con título">
  <p:cSld name="1_Imagen con título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4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4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Google Shape;191;p4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92" name="Google Shape;192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Imagen con título">
  <p:cSld name="2_Imagen con título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4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Google Shape;197;p4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98" name="Google Shape;19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Imagen con título">
  <p:cSld name="3_Imagen con título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4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03" name="Google Shape;203;p4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204" name="Google Shape;204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4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" name="Google Shape;208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4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" name="Google Shape;214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>
  <p:cSld name="2_Diapositiva de título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Título y objeto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" type="body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40" name="Google Shape;4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ítulo y objetos">
  <p:cSld name="1_Título y objeto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" type="body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45" name="Google Shape;4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ítulo y objetos">
  <p:cSld name="2_Título y objeto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" type="body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50" name="Google Shape;5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9"/>
          <p:cNvSpPr txBox="1"/>
          <p:nvPr>
            <p:ph idx="1" type="body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Imagen que contiene Logotipo&#10;&#10;Descripción generada automáticamente" id="55" name="Google Shape;5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2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"/>
          <p:cNvSpPr txBox="1"/>
          <p:nvPr>
            <p:ph idx="1" type="subTitle"/>
          </p:nvPr>
        </p:nvSpPr>
        <p:spPr>
          <a:xfrm>
            <a:off x="1524000" y="1699759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AD65"/>
              </a:buClr>
              <a:buSzPts val="9600"/>
              <a:buNone/>
            </a:pPr>
            <a:r>
              <a:rPr b="1" lang="es-CL" sz="9600">
                <a:solidFill>
                  <a:srgbClr val="EF7D00"/>
                </a:solidFill>
                <a:latin typeface="Nunito"/>
                <a:ea typeface="Nunito"/>
                <a:cs typeface="Nunito"/>
                <a:sym typeface="Nunito"/>
              </a:rPr>
              <a:t>Sumo Primero</a:t>
            </a:r>
            <a:endParaRPr b="1">
              <a:solidFill>
                <a:srgbClr val="EF7D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3" name="Google Shape;223;p1"/>
          <p:cNvSpPr txBox="1"/>
          <p:nvPr/>
        </p:nvSpPr>
        <p:spPr>
          <a:xfrm>
            <a:off x="1310640" y="3352800"/>
            <a:ext cx="9144000" cy="9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AD65"/>
              </a:buClr>
              <a:buSzPts val="4000"/>
              <a:buFont typeface="Arial"/>
              <a:buNone/>
            </a:pPr>
            <a:r>
              <a:rPr i="0" lang="es-CL" sz="4000" u="none" cap="none" strike="noStrike">
                <a:solidFill>
                  <a:srgbClr val="EF7D00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Granjas </a:t>
            </a:r>
            <a:r>
              <a:rPr lang="es-CL" sz="4000">
                <a:solidFill>
                  <a:srgbClr val="EF7D00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v</a:t>
            </a:r>
            <a:r>
              <a:rPr i="0" lang="es-CL" sz="4000" u="none" cap="none" strike="noStrike">
                <a:solidFill>
                  <a:srgbClr val="EF7D00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erticales</a:t>
            </a:r>
            <a:endParaRPr>
              <a:solidFill>
                <a:srgbClr val="EF7D00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24" name="Google Shape;224;p1"/>
          <p:cNvSpPr txBox="1"/>
          <p:nvPr/>
        </p:nvSpPr>
        <p:spPr>
          <a:xfrm>
            <a:off x="1667510" y="4453324"/>
            <a:ext cx="95706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CL" sz="2000" u="none" cap="none" strike="noStrike">
                <a:solidFill>
                  <a:srgbClr val="EF7D00"/>
                </a:solidFill>
                <a:latin typeface="Nunito"/>
                <a:ea typeface="Nunito"/>
                <a:cs typeface="Nunito"/>
                <a:sym typeface="Nunito"/>
              </a:rPr>
              <a:t>5° básico. Unidad 4. </a:t>
            </a:r>
            <a:endParaRPr i="0" sz="2000" u="none" cap="none" strike="noStrike">
              <a:solidFill>
                <a:srgbClr val="EF7D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rgbClr val="EF7D00"/>
                </a:solidFill>
                <a:latin typeface="Nunito"/>
                <a:ea typeface="Nunito"/>
                <a:cs typeface="Nunito"/>
                <a:sym typeface="Nunito"/>
              </a:rPr>
              <a:t>Aventura Matemática.</a:t>
            </a:r>
            <a:endParaRPr sz="2000">
              <a:solidFill>
                <a:srgbClr val="EF7D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rgbClr val="EF7D00"/>
                </a:solidFill>
                <a:latin typeface="Nunito"/>
                <a:ea typeface="Nunito"/>
                <a:cs typeface="Nunito"/>
                <a:sym typeface="Nunito"/>
              </a:rPr>
              <a:t>Apoyo gestión actividad 1. </a:t>
            </a:r>
            <a:endParaRPr sz="2000">
              <a:solidFill>
                <a:srgbClr val="EF7D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rgbClr val="EF7D00"/>
                </a:solidFill>
                <a:latin typeface="Nunito"/>
                <a:ea typeface="Nunito"/>
                <a:cs typeface="Nunito"/>
                <a:sym typeface="Nunito"/>
              </a:rPr>
              <a:t>Páginas 192 y 193.  </a:t>
            </a:r>
            <a:endParaRPr sz="1000">
              <a:solidFill>
                <a:srgbClr val="EF7D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"/>
          <p:cNvSpPr/>
          <p:nvPr/>
        </p:nvSpPr>
        <p:spPr>
          <a:xfrm>
            <a:off x="8412475" y="2021700"/>
            <a:ext cx="2972700" cy="945000"/>
          </a:xfrm>
          <a:prstGeom prst="wedgeRoundRectCallout">
            <a:avLst>
              <a:gd fmla="val -5839" name="adj1"/>
              <a:gd fmla="val 94828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rgbClr val="EF7D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¿Cómo calculamos el área de un rectángulo? 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Icono&#10;&#10;Descripción generada automáticamente" id="230" name="Google Shape;23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8638" y="3159268"/>
            <a:ext cx="2501797" cy="2926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"/>
          <p:cNvPicPr preferRelativeResize="0"/>
          <p:nvPr/>
        </p:nvPicPr>
        <p:blipFill rotWithShape="1">
          <a:blip r:embed="rId4">
            <a:alphaModFix/>
          </a:blip>
          <a:srcRect b="0" l="0" r="0" t="3025"/>
          <a:stretch/>
        </p:blipFill>
        <p:spPr>
          <a:xfrm>
            <a:off x="600704" y="1668617"/>
            <a:ext cx="7437120" cy="4205768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"/>
          <p:cNvSpPr txBox="1"/>
          <p:nvPr/>
        </p:nvSpPr>
        <p:spPr>
          <a:xfrm>
            <a:off x="317505" y="156450"/>
            <a:ext cx="110676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000">
                <a:solidFill>
                  <a:srgbClr val="EF7D00"/>
                </a:solidFill>
                <a:latin typeface="Nunito"/>
                <a:ea typeface="Nunito"/>
                <a:cs typeface="Nunito"/>
                <a:sym typeface="Nunito"/>
              </a:rPr>
              <a:t>1) </a:t>
            </a:r>
            <a:endParaRPr b="1" sz="2000">
              <a:solidFill>
                <a:srgbClr val="EF7D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6075" lvl="0" marL="80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7D00"/>
              </a:buClr>
              <a:buSzPts val="2000"/>
              <a:buFont typeface="Nunito"/>
              <a:buAutoNum type="alphaLcParenR"/>
            </a:pPr>
            <a:r>
              <a:rPr lang="es-CL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Se dispone de un terreno de 20 m de largo por 12 m de ancho que se quiere utilizar para producir lechugas usando un cultivo tradicional. ¿Cuál es el área disponible para plantar, considerando que se usará la totalidad del terreno?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"/>
          <p:cNvSpPr/>
          <p:nvPr/>
        </p:nvSpPr>
        <p:spPr>
          <a:xfrm>
            <a:off x="2575176" y="298675"/>
            <a:ext cx="6134700" cy="40653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rgbClr val="1E4E7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"/>
          <p:cNvSpPr/>
          <p:nvPr/>
        </p:nvSpPr>
        <p:spPr>
          <a:xfrm rot="-5400000">
            <a:off x="5500562" y="1529300"/>
            <a:ext cx="311100" cy="6134700"/>
          </a:xfrm>
          <a:prstGeom prst="leftBrace">
            <a:avLst>
              <a:gd fmla="val 199510" name="adj1"/>
              <a:gd fmla="val 50000" name="adj2"/>
            </a:avLst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"/>
          <p:cNvSpPr txBox="1"/>
          <p:nvPr/>
        </p:nvSpPr>
        <p:spPr>
          <a:xfrm>
            <a:off x="5016432" y="4770775"/>
            <a:ext cx="122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20 m 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0" name="Google Shape;240;p3"/>
          <p:cNvSpPr/>
          <p:nvPr/>
        </p:nvSpPr>
        <p:spPr>
          <a:xfrm flipH="1">
            <a:off x="8734676" y="321312"/>
            <a:ext cx="316800" cy="4065300"/>
          </a:xfrm>
          <a:prstGeom prst="leftBrace">
            <a:avLst>
              <a:gd fmla="val 108923" name="adj1"/>
              <a:gd fmla="val 50000" name="adj2"/>
            </a:avLst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"/>
          <p:cNvSpPr txBox="1"/>
          <p:nvPr/>
        </p:nvSpPr>
        <p:spPr>
          <a:xfrm>
            <a:off x="9110042" y="2150630"/>
            <a:ext cx="122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12 m 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2" name="Google Shape;242;p3"/>
          <p:cNvSpPr txBox="1"/>
          <p:nvPr/>
        </p:nvSpPr>
        <p:spPr>
          <a:xfrm>
            <a:off x="4413258" y="1534250"/>
            <a:ext cx="2458500" cy="492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43" name="Google Shape;243;p3"/>
          <p:cNvSpPr txBox="1"/>
          <p:nvPr/>
        </p:nvSpPr>
        <p:spPr>
          <a:xfrm>
            <a:off x="4335348" y="2170527"/>
            <a:ext cx="2458500" cy="492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44" name="Google Shape;244;p3"/>
          <p:cNvSpPr txBox="1"/>
          <p:nvPr/>
        </p:nvSpPr>
        <p:spPr>
          <a:xfrm>
            <a:off x="0" y="5300675"/>
            <a:ext cx="121920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El área disponible para plantar sería de 240 m</a:t>
            </a:r>
            <a:r>
              <a:rPr baseline="30000" lang="es-CL"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r>
              <a:rPr lang="es-CL"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sz="24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"/>
          <p:cNvSpPr/>
          <p:nvPr/>
        </p:nvSpPr>
        <p:spPr>
          <a:xfrm>
            <a:off x="8673724" y="2145175"/>
            <a:ext cx="2790600" cy="925500"/>
          </a:xfrm>
          <a:prstGeom prst="wedgeRoundRectCallout">
            <a:avLst>
              <a:gd fmla="val -5839" name="adj1"/>
              <a:gd fmla="val 94828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¿Cómo ubicamos las repisas en el terreno? 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Icono&#10;&#10;Descripción generada automáticamente" id="250" name="Google Shape;25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74210" y="3165775"/>
            <a:ext cx="2501797" cy="292607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"/>
          <p:cNvSpPr txBox="1"/>
          <p:nvPr/>
        </p:nvSpPr>
        <p:spPr>
          <a:xfrm>
            <a:off x="572100" y="233925"/>
            <a:ext cx="106821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7D00"/>
              </a:buClr>
              <a:buSzPts val="2000"/>
              <a:buFont typeface="Nunito"/>
              <a:buAutoNum type="arabicParenR" startAt="2"/>
            </a:pPr>
            <a:r>
              <a:rPr lang="es-CL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En el mismo terreno, se está evaluando usar un cultivo vertical. Para ello, se pueden usar repisas de 4 pisos. Cada piso tiene una bandeja de 3 m de largo y 2 m de ancho.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599" lvl="0" marL="89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7D00"/>
              </a:buClr>
              <a:buSzPts val="2000"/>
              <a:buFont typeface="Nunito"/>
              <a:buAutoNum type="alphaLcParenR"/>
            </a:pPr>
            <a:r>
              <a:rPr lang="es-CL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Si se ubica una repisa al lado de la otra, ¿cuál es la mayor cantidad de repisas que se puede colocar en el terreno?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4"/>
          <p:cNvPicPr preferRelativeResize="0"/>
          <p:nvPr/>
        </p:nvPicPr>
        <p:blipFill rotWithShape="1">
          <a:blip r:embed="rId4">
            <a:alphaModFix/>
          </a:blip>
          <a:srcRect b="8053" l="0" r="12762" t="8752"/>
          <a:stretch/>
        </p:blipFill>
        <p:spPr>
          <a:xfrm>
            <a:off x="572100" y="2545575"/>
            <a:ext cx="2501800" cy="306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4"/>
          <p:cNvPicPr preferRelativeResize="0"/>
          <p:nvPr/>
        </p:nvPicPr>
        <p:blipFill rotWithShape="1">
          <a:blip r:embed="rId5">
            <a:alphaModFix/>
          </a:blip>
          <a:srcRect b="4529" l="3744" r="0" t="3023"/>
          <a:stretch/>
        </p:blipFill>
        <p:spPr>
          <a:xfrm>
            <a:off x="3454875" y="2761500"/>
            <a:ext cx="5084600" cy="28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"/>
          <p:cNvSpPr/>
          <p:nvPr/>
        </p:nvSpPr>
        <p:spPr>
          <a:xfrm>
            <a:off x="2772151" y="1627953"/>
            <a:ext cx="6051000" cy="37962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rgbClr val="1E4E7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CC2E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5"/>
          <p:cNvSpPr txBox="1"/>
          <p:nvPr/>
        </p:nvSpPr>
        <p:spPr>
          <a:xfrm>
            <a:off x="5345788" y="5747924"/>
            <a:ext cx="103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20 m 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0" name="Google Shape;260;p5"/>
          <p:cNvSpPr txBox="1"/>
          <p:nvPr/>
        </p:nvSpPr>
        <p:spPr>
          <a:xfrm>
            <a:off x="9087783" y="3287511"/>
            <a:ext cx="103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12 m 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61" name="Google Shape;261;p5"/>
          <p:cNvGrpSpPr/>
          <p:nvPr/>
        </p:nvGrpSpPr>
        <p:grpSpPr>
          <a:xfrm>
            <a:off x="2769453" y="1620489"/>
            <a:ext cx="6051600" cy="3796418"/>
            <a:chOff x="1834867" y="1133006"/>
            <a:chExt cx="7200000" cy="4320002"/>
          </a:xfrm>
        </p:grpSpPr>
        <p:sp>
          <p:nvSpPr>
            <p:cNvPr id="262" name="Google Shape;262;p5"/>
            <p:cNvSpPr/>
            <p:nvPr/>
          </p:nvSpPr>
          <p:spPr>
            <a:xfrm>
              <a:off x="1834867" y="1133006"/>
              <a:ext cx="7200000" cy="4320001"/>
            </a:xfrm>
            <a:prstGeom prst="rect">
              <a:avLst/>
            </a:prstGeom>
            <a:solidFill>
              <a:schemeClr val="lt1"/>
            </a:solidFill>
            <a:ln cap="flat" cmpd="sng" w="57150">
              <a:solidFill>
                <a:srgbClr val="1E4E7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1834867" y="1133008"/>
              <a:ext cx="720000" cy="1080000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2554867" y="1133009"/>
              <a:ext cx="720000" cy="1080000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3274867" y="1133009"/>
              <a:ext cx="720000" cy="1080000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3994867" y="1133009"/>
              <a:ext cx="720000" cy="1080000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714867" y="1133009"/>
              <a:ext cx="720000" cy="1080000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5434867" y="1133009"/>
              <a:ext cx="720000" cy="1080000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6154867" y="1133009"/>
              <a:ext cx="720000" cy="1080000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6874867" y="1133009"/>
              <a:ext cx="720000" cy="1080000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7594867" y="1133009"/>
              <a:ext cx="720000" cy="1080000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8314867" y="1133009"/>
              <a:ext cx="720000" cy="1080000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1834867" y="2213009"/>
              <a:ext cx="720000" cy="1080000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2554867" y="2213009"/>
              <a:ext cx="720000" cy="1080000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3274867" y="2213009"/>
              <a:ext cx="720000" cy="1080000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3994867" y="2213009"/>
              <a:ext cx="720000" cy="1080000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714867" y="2213009"/>
              <a:ext cx="720000" cy="1080000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5434867" y="2213009"/>
              <a:ext cx="720000" cy="1080000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6154867" y="2213009"/>
              <a:ext cx="720000" cy="1080000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6874867" y="2213009"/>
              <a:ext cx="720000" cy="1080000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7594867" y="2213009"/>
              <a:ext cx="720000" cy="1080000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8314867" y="2213009"/>
              <a:ext cx="720000" cy="1080000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1834867" y="3293008"/>
              <a:ext cx="720000" cy="1080000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2554867" y="3293008"/>
              <a:ext cx="720000" cy="1080000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3274867" y="3293008"/>
              <a:ext cx="720000" cy="1080000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3994867" y="3293008"/>
              <a:ext cx="720000" cy="1080000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714867" y="3293008"/>
              <a:ext cx="720000" cy="1080000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5434867" y="3293008"/>
              <a:ext cx="720000" cy="1080000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6154867" y="3293008"/>
              <a:ext cx="720000" cy="1080000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6874867" y="3293008"/>
              <a:ext cx="720000" cy="1080000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7594867" y="3293008"/>
              <a:ext cx="720000" cy="1080000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8314867" y="3293008"/>
              <a:ext cx="720000" cy="1080000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1834867" y="4373008"/>
              <a:ext cx="720000" cy="1080000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2554867" y="4373008"/>
              <a:ext cx="720000" cy="1080000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274867" y="4373008"/>
              <a:ext cx="720000" cy="1080000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994867" y="4373008"/>
              <a:ext cx="720000" cy="1080000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714867" y="4373008"/>
              <a:ext cx="720000" cy="1080000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5434867" y="4373008"/>
              <a:ext cx="720000" cy="1080000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154867" y="4373008"/>
              <a:ext cx="720000" cy="1080000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874867" y="4373008"/>
              <a:ext cx="720000" cy="1080000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7594867" y="4373008"/>
              <a:ext cx="720000" cy="1080000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8314867" y="4373008"/>
              <a:ext cx="720000" cy="1080000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3" name="Google Shape;303;p5"/>
          <p:cNvSpPr/>
          <p:nvPr/>
        </p:nvSpPr>
        <p:spPr>
          <a:xfrm rot="5400000">
            <a:off x="2926641" y="1159832"/>
            <a:ext cx="290400" cy="6051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5"/>
          <p:cNvSpPr txBox="1"/>
          <p:nvPr/>
        </p:nvSpPr>
        <p:spPr>
          <a:xfrm>
            <a:off x="2769289" y="1005700"/>
            <a:ext cx="66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 m 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5" name="Google Shape;305;p5"/>
          <p:cNvSpPr/>
          <p:nvPr/>
        </p:nvSpPr>
        <p:spPr>
          <a:xfrm>
            <a:off x="2466745" y="1620393"/>
            <a:ext cx="277800" cy="9489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5"/>
          <p:cNvSpPr txBox="1"/>
          <p:nvPr/>
        </p:nvSpPr>
        <p:spPr>
          <a:xfrm>
            <a:off x="1932212" y="1872249"/>
            <a:ext cx="66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3 m 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7" name="Google Shape;307;p5"/>
          <p:cNvSpPr/>
          <p:nvPr/>
        </p:nvSpPr>
        <p:spPr>
          <a:xfrm rot="-5400000">
            <a:off x="5662995" y="2608172"/>
            <a:ext cx="290400" cy="6051000"/>
          </a:xfrm>
          <a:prstGeom prst="leftBrace">
            <a:avLst>
              <a:gd fmla="val 240687" name="adj1"/>
              <a:gd fmla="val 50000" name="adj2"/>
            </a:avLst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5"/>
          <p:cNvSpPr/>
          <p:nvPr/>
        </p:nvSpPr>
        <p:spPr>
          <a:xfrm flipH="1">
            <a:off x="8844719" y="1641531"/>
            <a:ext cx="288000" cy="3774900"/>
          </a:xfrm>
          <a:prstGeom prst="leftBrace">
            <a:avLst>
              <a:gd fmla="val 108923" name="adj1"/>
              <a:gd fmla="val 50000" name="adj2"/>
            </a:avLst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5"/>
          <p:cNvSpPr txBox="1"/>
          <p:nvPr/>
        </p:nvSpPr>
        <p:spPr>
          <a:xfrm>
            <a:off x="717100" y="179950"/>
            <a:ext cx="108267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Se podrían poner 40 repisas con las siguientes medidas y habría que ubicarlas como se muestra en la imagen.</a:t>
            </a:r>
            <a:r>
              <a:rPr lang="es-C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/>
          </a:p>
        </p:txBody>
      </p:sp>
      <p:pic>
        <p:nvPicPr>
          <p:cNvPr id="310" name="Google Shape;31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58312" y="4319708"/>
            <a:ext cx="870376" cy="11685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1" name="Google Shape;311;p5"/>
          <p:cNvCxnSpPr/>
          <p:nvPr/>
        </p:nvCxnSpPr>
        <p:spPr>
          <a:xfrm rot="10800000">
            <a:off x="8536359" y="4903925"/>
            <a:ext cx="8421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6"/>
          <p:cNvPicPr preferRelativeResize="0"/>
          <p:nvPr/>
        </p:nvPicPr>
        <p:blipFill rotWithShape="1">
          <a:blip r:embed="rId3">
            <a:alphaModFix/>
          </a:blip>
          <a:srcRect b="4685" l="1236" r="2105" t="3842"/>
          <a:stretch/>
        </p:blipFill>
        <p:spPr>
          <a:xfrm>
            <a:off x="380999" y="239486"/>
            <a:ext cx="2857910" cy="1711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6"/>
          <p:cNvPicPr preferRelativeResize="0"/>
          <p:nvPr/>
        </p:nvPicPr>
        <p:blipFill rotWithShape="1">
          <a:blip r:embed="rId3">
            <a:alphaModFix/>
          </a:blip>
          <a:srcRect b="4685" l="1236" r="2105" t="3842"/>
          <a:stretch/>
        </p:blipFill>
        <p:spPr>
          <a:xfrm>
            <a:off x="380999" y="2064523"/>
            <a:ext cx="2857910" cy="1711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6"/>
          <p:cNvPicPr preferRelativeResize="0"/>
          <p:nvPr/>
        </p:nvPicPr>
        <p:blipFill rotWithShape="1">
          <a:blip r:embed="rId3">
            <a:alphaModFix/>
          </a:blip>
          <a:srcRect b="4685" l="1236" r="2105" t="3842"/>
          <a:stretch/>
        </p:blipFill>
        <p:spPr>
          <a:xfrm>
            <a:off x="3516085" y="2064523"/>
            <a:ext cx="2857910" cy="1711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6"/>
          <p:cNvPicPr preferRelativeResize="0"/>
          <p:nvPr/>
        </p:nvPicPr>
        <p:blipFill rotWithShape="1">
          <a:blip r:embed="rId3">
            <a:alphaModFix/>
          </a:blip>
          <a:srcRect b="4685" l="1236" r="2105" t="3842"/>
          <a:stretch/>
        </p:blipFill>
        <p:spPr>
          <a:xfrm>
            <a:off x="3516085" y="239486"/>
            <a:ext cx="2857910" cy="1711082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6"/>
          <p:cNvSpPr txBox="1"/>
          <p:nvPr/>
        </p:nvSpPr>
        <p:spPr>
          <a:xfrm>
            <a:off x="6651171" y="371445"/>
            <a:ext cx="4798500" cy="2862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763" l="-1270" r="0" t="-106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latin typeface="Nunito"/>
                <a:ea typeface="Nunito"/>
                <a:cs typeface="Nunito"/>
                <a:sym typeface="Nunito"/>
              </a:rPr>
              <a:t> 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Icono&#10;&#10;Descripción generada automáticamente" id="321" name="Google Shape;32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08964" y="3233743"/>
            <a:ext cx="3040701" cy="3209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o&#10;&#10;Descripción generada automáticamente" id="326" name="Google Shape;32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2593" y="2748409"/>
            <a:ext cx="3139407" cy="341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7"/>
          <p:cNvSpPr txBox="1"/>
          <p:nvPr/>
        </p:nvSpPr>
        <p:spPr>
          <a:xfrm>
            <a:off x="273074" y="264293"/>
            <a:ext cx="6901500" cy="34248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411" r="-1500" t="-142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28" name="Google Shape;328;p7"/>
          <p:cNvSpPr/>
          <p:nvPr/>
        </p:nvSpPr>
        <p:spPr>
          <a:xfrm>
            <a:off x="4622350" y="2748400"/>
            <a:ext cx="4045200" cy="1706100"/>
          </a:xfrm>
          <a:prstGeom prst="wedgeRoundRectCallout">
            <a:avLst>
              <a:gd fmla="val 63191" name="adj1"/>
              <a:gd fmla="val 993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En un cultivo vertical, se puede disponer de un área mayor para el cultivo, lo que optimiza el uso del agua, entre otros.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8"/>
          <p:cNvSpPr txBox="1"/>
          <p:nvPr/>
        </p:nvSpPr>
        <p:spPr>
          <a:xfrm>
            <a:off x="754950" y="237175"/>
            <a:ext cx="106143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000">
                <a:solidFill>
                  <a:srgbClr val="EF7D00"/>
                </a:solidFill>
                <a:latin typeface="Nunito"/>
                <a:ea typeface="Nunito"/>
                <a:cs typeface="Nunito"/>
                <a:sym typeface="Nunito"/>
              </a:rPr>
              <a:t>3) </a:t>
            </a:r>
            <a:r>
              <a:rPr i="0" lang="es-CL" sz="2000" u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Se tienen 100 L de agua para regar dos terrenos del mismo tamaño y se ha determinado</a:t>
            </a:r>
            <a:endParaRPr i="0" sz="2000" u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360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s-CL" sz="2000" u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que el cultivo tradicional usaría 70 de los 100 L, en cambio el cultivo vertical usaría 5 de los 100 L. </a:t>
            </a:r>
            <a:endParaRPr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89999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       </a:t>
            </a:r>
            <a:r>
              <a:rPr b="1" lang="es-CL" sz="2000">
                <a:solidFill>
                  <a:srgbClr val="EF7D00"/>
                </a:solidFill>
                <a:latin typeface="Nunito"/>
                <a:ea typeface="Nunito"/>
                <a:cs typeface="Nunito"/>
                <a:sym typeface="Nunito"/>
              </a:rPr>
              <a:t>a) </a:t>
            </a:r>
            <a:r>
              <a:rPr lang="es-CL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¿Cuántos litros menos de agua usaría una granja vertical en comparación con un </a:t>
            </a:r>
            <a:endParaRPr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85725" lvl="0" marL="899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cultivo tradicional?</a:t>
            </a:r>
            <a:endParaRPr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34" name="Google Shape;33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8795" y="2422594"/>
            <a:ext cx="5441152" cy="2385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8795" y="2422594"/>
            <a:ext cx="5441152" cy="2385267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9"/>
          <p:cNvSpPr txBox="1"/>
          <p:nvPr/>
        </p:nvSpPr>
        <p:spPr>
          <a:xfrm>
            <a:off x="6727375" y="2799625"/>
            <a:ext cx="46419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70 – 5 = 65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Una granja vertical usaría 65 litros menos que una tradicional. 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1" name="Google Shape;341;p9"/>
          <p:cNvSpPr txBox="1"/>
          <p:nvPr/>
        </p:nvSpPr>
        <p:spPr>
          <a:xfrm>
            <a:off x="754950" y="237175"/>
            <a:ext cx="106143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000">
                <a:solidFill>
                  <a:srgbClr val="EF7D00"/>
                </a:solidFill>
                <a:latin typeface="Nunito"/>
                <a:ea typeface="Nunito"/>
                <a:cs typeface="Nunito"/>
                <a:sym typeface="Nunito"/>
              </a:rPr>
              <a:t>3) </a:t>
            </a:r>
            <a:r>
              <a:rPr i="0" lang="es-CL" sz="2000" u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Se tienen 100 L de agua para regar dos terrenos del mismo tamaño y se ha determinado</a:t>
            </a:r>
            <a:endParaRPr i="0" sz="2000" u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360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s-CL" sz="2000" u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que el cultivo tradicional usaría 70 de los 100 L, en cambio el cultivo vertical usaría 5 de los 100 L. </a:t>
            </a:r>
            <a:endParaRPr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89999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       </a:t>
            </a:r>
            <a:r>
              <a:rPr b="1" lang="es-CL" sz="2000">
                <a:solidFill>
                  <a:srgbClr val="EF7D00"/>
                </a:solidFill>
                <a:latin typeface="Nunito"/>
                <a:ea typeface="Nunito"/>
                <a:cs typeface="Nunito"/>
                <a:sym typeface="Nunito"/>
              </a:rPr>
              <a:t>a) </a:t>
            </a:r>
            <a:r>
              <a:rPr lang="es-CL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¿Cuántos litros menos de agua usaría una granja vertical en comparación con un </a:t>
            </a:r>
            <a:endParaRPr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85725" lvl="0" marL="899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cultivo tradicional?</a:t>
            </a:r>
            <a:endParaRPr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2023-09-12T20:21:07Z</dcterms:created>
  <dc:creator>Tomás Gonzalo Basaure Retamal</dc:creator>
</cp:coreProperties>
</file>