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embeddedFontLst>
    <p:embeddedFont>
      <p:font typeface="Nunito" pitchFamily="2" charset="0"/>
      <p:regular r:id="rId9"/>
      <p:bold r:id="rId10"/>
      <p:italic r:id="rId11"/>
      <p:boldItalic r:id="rId12"/>
    </p:embeddedFont>
    <p:embeddedFont>
      <p:font typeface="Nunito SemiBold" pitchFamily="2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ioNYkYSC0YK4uiknusPko6AoZ6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E34A7BF-D6C3-45A8-B358-5E50BE2E5640}">
  <a:tblStyle styleId="{EE34A7BF-D6C3-45A8-B358-5E50BE2E564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3" name="Google Shape;21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4" name="Google Shape;214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2" name="Google Shape;22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9" name="Google Shape;2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6" name="Google Shape;2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3" name="Google Shape;33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7" name="Google Shape;3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6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6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7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7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7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0" name="Google Shape;60;p7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8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8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5" name="Google Shape;65;p8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8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8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8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0" name="Google Shape;70;p8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8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8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8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8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6" name="Google Shape;76;p8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8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8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8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8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2" name="Google Shape;82;p83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3" name="Google Shape;83;p8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8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8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8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9" name="Google Shape;89;p8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8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8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8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8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5" name="Google Shape;95;p85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6" name="Google Shape;96;p8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8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8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8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1" name="Google Shape;101;p86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02" name="Google Shape;102;p8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86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8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8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8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8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9" name="Google Shape;109;p87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10" name="Google Shape;110;p8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87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8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8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8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8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7" name="Google Shape;117;p8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8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9" name="Google Shape;119;p8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0" name="Google Shape;120;p8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7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7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0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3" name="Google Shape;23;p7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8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8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8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5" name="Google Shape;125;p89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6" name="Google Shape;126;p8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89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8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9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9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2" name="Google Shape;132;p9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9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9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6" name="Google Shape;136;p9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9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0" name="Google Shape;140;p9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9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9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4" name="Google Shape;144;p9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9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9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9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9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9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9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9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55" name="Google Shape;155;p9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56" name="Google Shape;156;p9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9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9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9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1" name="Google Shape;161;p9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2" name="Google Shape;162;p98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9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9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9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7" name="Google Shape;167;p9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68" name="Google Shape;168;p9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7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7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10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10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10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3" name="Google Shape;173;p10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4" name="Google Shape;174;p10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10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10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10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79" name="Google Shape;179;p10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0" name="Google Shape;180;p10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10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10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10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10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6" name="Google Shape;186;p10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10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10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10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10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2" name="Google Shape;192;p10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10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10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10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10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8" name="Google Shape;198;p10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0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10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2" name="Google Shape;202;p10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10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10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0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10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10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0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10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>
  <p:cSld name="2_Diapositiva de título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7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7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7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7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7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7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0" name="Google Shape;40;p7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>
  <p:cSld name="2_Título y objeto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7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7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7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>
  <p:cSld name="3_Título y objeto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7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7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0" name="Google Shape;50;p7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7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7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5" name="Google Shape;55;p7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6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6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"/>
          <p:cNvSpPr txBox="1">
            <a:spLocks noGrp="1"/>
          </p:cNvSpPr>
          <p:nvPr>
            <p:ph type="subTitle" idx="1"/>
          </p:nvPr>
        </p:nvSpPr>
        <p:spPr>
          <a:xfrm>
            <a:off x="1524000" y="1684962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38EC4"/>
              </a:buClr>
              <a:buSzPts val="9600"/>
              <a:buNone/>
            </a:pPr>
            <a:r>
              <a:rPr lang="es-MX" sz="9600" b="1">
                <a:solidFill>
                  <a:srgbClr val="674EA7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>
              <a:solidFill>
                <a:srgbClr val="674EA7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17" name="Google Shape;217;p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1"/>
          <p:cNvSpPr txBox="1"/>
          <p:nvPr/>
        </p:nvSpPr>
        <p:spPr>
          <a:xfrm>
            <a:off x="1656080" y="3263988"/>
            <a:ext cx="9144000" cy="784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4000"/>
              <a:buFont typeface="Arial"/>
              <a:buNone/>
            </a:pPr>
            <a:r>
              <a:rPr lang="es-MX" sz="3200" i="0" u="none" strike="noStrike" cap="none">
                <a:solidFill>
                  <a:srgbClr val="674EA7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Resolución de problemas</a:t>
            </a:r>
            <a:endParaRPr>
              <a:solidFill>
                <a:srgbClr val="674EA7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4000"/>
              <a:buFont typeface="Arial"/>
              <a:buNone/>
            </a:pPr>
            <a:r>
              <a:rPr lang="es-MX" sz="3200" i="0" u="none" strike="noStrike" cap="none">
                <a:solidFill>
                  <a:srgbClr val="674EA7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Uso de diagramas y expresiones matemáticas</a:t>
            </a:r>
            <a:endParaRPr sz="3200" i="0" u="none" strike="noStrike" cap="none">
              <a:solidFill>
                <a:srgbClr val="674EA7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19" name="Google Shape;219;p1"/>
          <p:cNvSpPr txBox="1"/>
          <p:nvPr/>
        </p:nvSpPr>
        <p:spPr>
          <a:xfrm>
            <a:off x="1891737" y="4601145"/>
            <a:ext cx="5514600" cy="13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1800"/>
              <a:buFont typeface="Arial"/>
              <a:buNone/>
            </a:pPr>
            <a:r>
              <a:rPr lang="es-MX" sz="2000" i="0" u="none" strike="noStrike" cap="none">
                <a:solidFill>
                  <a:srgbClr val="674EA7"/>
                </a:solidFill>
                <a:latin typeface="Nunito"/>
                <a:ea typeface="Nunito"/>
                <a:cs typeface="Nunito"/>
                <a:sym typeface="Nunito"/>
              </a:rPr>
              <a:t>5° Básico. Unidad 3. </a:t>
            </a:r>
            <a:endParaRPr sz="2000" i="0" u="none" strike="noStrike" cap="none">
              <a:solidFill>
                <a:srgbClr val="674EA7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1800"/>
              <a:buFont typeface="Arial"/>
              <a:buNone/>
            </a:pPr>
            <a:r>
              <a:rPr lang="es-MX" sz="2000" i="0" u="none" strike="noStrike" cap="none">
                <a:solidFill>
                  <a:srgbClr val="674EA7"/>
                </a:solidFill>
                <a:latin typeface="Nunito"/>
                <a:ea typeface="Nunito"/>
                <a:cs typeface="Nunito"/>
                <a:sym typeface="Nunito"/>
              </a:rPr>
              <a:t>Capítulo 12: Operatoria combinada.</a:t>
            </a:r>
            <a:endParaRPr sz="2000" i="0" u="none" strike="noStrike" cap="none">
              <a:solidFill>
                <a:srgbClr val="674EA7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1800"/>
              <a:buFont typeface="Arial"/>
              <a:buNone/>
            </a:pPr>
            <a:r>
              <a:rPr lang="es-MX" sz="2000" i="0" u="none" strike="noStrike" cap="none">
                <a:solidFill>
                  <a:srgbClr val="674EA7"/>
                </a:solidFill>
                <a:latin typeface="Nunito"/>
                <a:ea typeface="Nunito"/>
                <a:cs typeface="Nunito"/>
                <a:sym typeface="Nunito"/>
              </a:rPr>
              <a:t>Sistematización problema 1b página 83. </a:t>
            </a:r>
            <a:endParaRPr sz="2000" i="0" u="none" strike="noStrike" cap="none">
              <a:solidFill>
                <a:srgbClr val="674EA7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5"/>
          <p:cNvSpPr txBox="1"/>
          <p:nvPr/>
        </p:nvSpPr>
        <p:spPr>
          <a:xfrm>
            <a:off x="597350" y="252900"/>
            <a:ext cx="10899000" cy="179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s-MX" sz="2000" b="1" i="0" u="none" strike="noStrike" cap="none" dirty="0">
                <a:solidFill>
                  <a:srgbClr val="5C57A2"/>
                </a:solidFill>
                <a:latin typeface="Nunito"/>
                <a:ea typeface="Nunito"/>
                <a:cs typeface="Nunito"/>
                <a:sym typeface="Nunito"/>
              </a:rPr>
              <a:t>1) </a:t>
            </a:r>
            <a:r>
              <a:rPr lang="es-MX" sz="20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  Resuelve con una sola expresión matemática.</a:t>
            </a:r>
            <a:endParaRPr sz="20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508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0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1080000" marR="0" lvl="1" indent="-3841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C57A2"/>
              </a:buClr>
              <a:buSzPts val="2000"/>
              <a:buFont typeface="Nunito"/>
              <a:buAutoNum type="alphaLcParenR" startAt="2"/>
            </a:pPr>
            <a:r>
              <a:rPr lang="es-MX" sz="20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Si compras con un billete de $10 000, 3 cajas de jugo de naranja que cuestan </a:t>
            </a:r>
            <a:endParaRPr sz="20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10800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$1 250 cada una y 3 paquetes de galletas que cuestan $1 150 cada uno, </a:t>
            </a:r>
          </a:p>
          <a:p>
            <a:pPr marL="10800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¿cuánto te deben dar de vuelto?</a:t>
            </a:r>
            <a:endParaRPr sz="200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5" name="Google Shape;225;p5"/>
          <p:cNvSpPr/>
          <p:nvPr/>
        </p:nvSpPr>
        <p:spPr>
          <a:xfrm rot="5400000">
            <a:off x="1683097" y="2275331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26" name="Google Shape;226;p5"/>
          <p:cNvGraphicFramePr/>
          <p:nvPr/>
        </p:nvGraphicFramePr>
        <p:xfrm>
          <a:off x="1058907" y="3132892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7" name="Google Shape;227;p5"/>
          <p:cNvSpPr txBox="1"/>
          <p:nvPr/>
        </p:nvSpPr>
        <p:spPr>
          <a:xfrm>
            <a:off x="1089816" y="2335764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Jugo: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$1 250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228" name="Google Shape;228;p5"/>
          <p:cNvGrpSpPr/>
          <p:nvPr/>
        </p:nvGrpSpPr>
        <p:grpSpPr>
          <a:xfrm>
            <a:off x="1058906" y="3526526"/>
            <a:ext cx="10099037" cy="1030795"/>
            <a:chOff x="1026160" y="3597646"/>
            <a:chExt cx="10099037" cy="1030795"/>
          </a:xfrm>
        </p:grpSpPr>
        <p:sp>
          <p:nvSpPr>
            <p:cNvPr id="229" name="Google Shape;229;p5"/>
            <p:cNvSpPr/>
            <p:nvPr/>
          </p:nvSpPr>
          <p:spPr>
            <a:xfrm rot="5400000" flipH="1">
              <a:off x="5756688" y="-1132882"/>
              <a:ext cx="637981" cy="10099037"/>
            </a:xfrm>
            <a:prstGeom prst="leftBracket">
              <a:avLst>
                <a:gd name="adj" fmla="val 438384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0" name="Google Shape;230;p5"/>
            <p:cNvGrpSpPr/>
            <p:nvPr/>
          </p:nvGrpSpPr>
          <p:grpSpPr>
            <a:xfrm>
              <a:off x="4992778" y="4006495"/>
              <a:ext cx="1962300" cy="621946"/>
              <a:chOff x="5754923" y="3924695"/>
              <a:chExt cx="1962300" cy="621946"/>
            </a:xfrm>
          </p:grpSpPr>
          <p:sp>
            <p:nvSpPr>
              <p:cNvPr id="231" name="Google Shape;231;p5"/>
              <p:cNvSpPr/>
              <p:nvPr/>
            </p:nvSpPr>
            <p:spPr>
              <a:xfrm>
                <a:off x="5994400" y="3931128"/>
                <a:ext cx="1569130" cy="615513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" name="Google Shape;232;p5"/>
              <p:cNvSpPr txBox="1"/>
              <p:nvPr/>
            </p:nvSpPr>
            <p:spPr>
              <a:xfrm>
                <a:off x="5754923" y="3924695"/>
                <a:ext cx="1962300" cy="61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lang="es-MX" sz="1700" i="0" u="none" strike="noStrike" cap="none">
                    <a:solidFill>
                      <a:srgbClr val="000000"/>
                    </a:solidFill>
                    <a:latin typeface="Nunito"/>
                    <a:ea typeface="Nunito"/>
                    <a:cs typeface="Nunito"/>
                    <a:sym typeface="Nunito"/>
                  </a:rPr>
                  <a:t> Billete a pagar: </a:t>
                </a:r>
                <a:endParaRPr sz="1700">
                  <a:latin typeface="Nunito"/>
                  <a:ea typeface="Nunito"/>
                  <a:cs typeface="Nunito"/>
                  <a:sym typeface="Nunito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s-MX" sz="1700" i="0" u="none" strike="noStrike" cap="none">
                    <a:solidFill>
                      <a:srgbClr val="000000"/>
                    </a:solidFill>
                    <a:latin typeface="Nunito"/>
                    <a:ea typeface="Nunito"/>
                    <a:cs typeface="Nunito"/>
                    <a:sym typeface="Nunito"/>
                  </a:rPr>
                  <a:t>$ 10 000</a:t>
                </a:r>
                <a:endParaRPr sz="1700" b="1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</p:grpSp>
      <p:sp>
        <p:nvSpPr>
          <p:cNvPr id="233" name="Google Shape;233;p5"/>
          <p:cNvSpPr txBox="1"/>
          <p:nvPr/>
        </p:nvSpPr>
        <p:spPr>
          <a:xfrm>
            <a:off x="6685859" y="5325283"/>
            <a:ext cx="5587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MX" sz="2400" i="0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Respuesta: </a:t>
            </a:r>
            <a:r>
              <a:rPr lang="es-MX" sz="24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El vuelto debe ser $2 800.</a:t>
            </a:r>
            <a:endParaRPr sz="2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34" name="Google Shape;234;p5"/>
          <p:cNvSpPr txBox="1"/>
          <p:nvPr/>
        </p:nvSpPr>
        <p:spPr>
          <a:xfrm>
            <a:off x="0" y="4830903"/>
            <a:ext cx="3130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0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Expresión matemática 1:  </a:t>
            </a:r>
            <a:endParaRPr sz="20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35" name="Google Shape;235;p5"/>
          <p:cNvSpPr txBox="1"/>
          <p:nvPr/>
        </p:nvSpPr>
        <p:spPr>
          <a:xfrm>
            <a:off x="2791482" y="4830903"/>
            <a:ext cx="4051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10 000 – ( 3 ⦁ 1 250 + 3 ⦁ 1 150) 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  <p:graphicFrame>
        <p:nvGraphicFramePr>
          <p:cNvPr id="236" name="Google Shape;236;p5"/>
          <p:cNvGraphicFramePr/>
          <p:nvPr/>
        </p:nvGraphicFramePr>
        <p:xfrm>
          <a:off x="5600427" y="3133713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7" name="Google Shape;237;p5"/>
          <p:cNvSpPr txBox="1"/>
          <p:nvPr/>
        </p:nvSpPr>
        <p:spPr>
          <a:xfrm>
            <a:off x="5533723" y="2312567"/>
            <a:ext cx="1175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Galletas: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38" name="Google Shape;238;p5"/>
          <p:cNvSpPr/>
          <p:nvPr/>
        </p:nvSpPr>
        <p:spPr>
          <a:xfrm rot="5400000">
            <a:off x="6019390" y="2477812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5"/>
          <p:cNvSpPr/>
          <p:nvPr/>
        </p:nvSpPr>
        <p:spPr>
          <a:xfrm rot="5400000">
            <a:off x="3196937" y="2274382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40" name="Google Shape;240;p5"/>
          <p:cNvGraphicFramePr/>
          <p:nvPr/>
        </p:nvGraphicFramePr>
        <p:xfrm>
          <a:off x="2572747" y="3131943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1" name="Google Shape;241;p5"/>
          <p:cNvSpPr txBox="1"/>
          <p:nvPr/>
        </p:nvSpPr>
        <p:spPr>
          <a:xfrm>
            <a:off x="2626092" y="2327891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Jugo: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 $1 250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42" name="Google Shape;242;p5"/>
          <p:cNvSpPr/>
          <p:nvPr/>
        </p:nvSpPr>
        <p:spPr>
          <a:xfrm rot="5400000">
            <a:off x="4710777" y="2274382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43" name="Google Shape;243;p5"/>
          <p:cNvGraphicFramePr/>
          <p:nvPr/>
        </p:nvGraphicFramePr>
        <p:xfrm>
          <a:off x="4086587" y="3131943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4" name="Google Shape;244;p5"/>
          <p:cNvSpPr txBox="1"/>
          <p:nvPr/>
        </p:nvSpPr>
        <p:spPr>
          <a:xfrm>
            <a:off x="4098510" y="2327890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Jugo: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$1 250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aphicFrame>
        <p:nvGraphicFramePr>
          <p:cNvPr id="245" name="Google Shape;245;p5"/>
          <p:cNvGraphicFramePr/>
          <p:nvPr/>
        </p:nvGraphicFramePr>
        <p:xfrm>
          <a:off x="6696854" y="3131943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6" name="Google Shape;246;p5"/>
          <p:cNvSpPr txBox="1"/>
          <p:nvPr/>
        </p:nvSpPr>
        <p:spPr>
          <a:xfrm>
            <a:off x="6749452" y="2343884"/>
            <a:ext cx="10542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Galletas: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47" name="Google Shape;247;p5"/>
          <p:cNvSpPr/>
          <p:nvPr/>
        </p:nvSpPr>
        <p:spPr>
          <a:xfrm rot="5400000">
            <a:off x="7136990" y="2487972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48" name="Google Shape;248;p5"/>
          <p:cNvGraphicFramePr/>
          <p:nvPr/>
        </p:nvGraphicFramePr>
        <p:xfrm>
          <a:off x="7793281" y="3131943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9" name="Google Shape;249;p5"/>
          <p:cNvSpPr/>
          <p:nvPr/>
        </p:nvSpPr>
        <p:spPr>
          <a:xfrm rot="5400000">
            <a:off x="8203790" y="2487972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5"/>
          <p:cNvSpPr txBox="1"/>
          <p:nvPr/>
        </p:nvSpPr>
        <p:spPr>
          <a:xfrm>
            <a:off x="7846436" y="2332866"/>
            <a:ext cx="10542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Galletas: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aphicFrame>
        <p:nvGraphicFramePr>
          <p:cNvPr id="251" name="Google Shape;251;p5"/>
          <p:cNvGraphicFramePr/>
          <p:nvPr/>
        </p:nvGraphicFramePr>
        <p:xfrm>
          <a:off x="8876513" y="3134613"/>
          <a:ext cx="2279250" cy="466850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227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6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C4E0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2" name="Google Shape;252;p5"/>
          <p:cNvSpPr txBox="1"/>
          <p:nvPr/>
        </p:nvSpPr>
        <p:spPr>
          <a:xfrm>
            <a:off x="9089019" y="2499714"/>
            <a:ext cx="1833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Vuelto: ?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3" name="Google Shape;253;p5"/>
          <p:cNvSpPr/>
          <p:nvPr/>
        </p:nvSpPr>
        <p:spPr>
          <a:xfrm rot="5400000">
            <a:off x="9843135" y="1893263"/>
            <a:ext cx="298500" cy="23055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5"/>
          <p:cNvSpPr txBox="1"/>
          <p:nvPr/>
        </p:nvSpPr>
        <p:spPr>
          <a:xfrm>
            <a:off x="2791474" y="5203302"/>
            <a:ext cx="4051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10 000 –       ( 3 750 + 3 450 )  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5" name="Google Shape;255;p5"/>
          <p:cNvSpPr txBox="1"/>
          <p:nvPr/>
        </p:nvSpPr>
        <p:spPr>
          <a:xfrm>
            <a:off x="2781424" y="5575701"/>
            <a:ext cx="2557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10 000 – ( 7 200 )  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6" name="Google Shape;256;p5"/>
          <p:cNvSpPr txBox="1"/>
          <p:nvPr/>
        </p:nvSpPr>
        <p:spPr>
          <a:xfrm>
            <a:off x="3370704" y="5948100"/>
            <a:ext cx="1037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2 800  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"/>
          <p:cNvSpPr txBox="1"/>
          <p:nvPr/>
        </p:nvSpPr>
        <p:spPr>
          <a:xfrm>
            <a:off x="187951" y="3089675"/>
            <a:ext cx="303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0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Expresión matemática 2:  </a:t>
            </a:r>
            <a:endParaRPr sz="20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2" name="Google Shape;262;p2"/>
          <p:cNvSpPr txBox="1"/>
          <p:nvPr/>
        </p:nvSpPr>
        <p:spPr>
          <a:xfrm>
            <a:off x="3327152" y="3089675"/>
            <a:ext cx="394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10 000  –  3 ⦁ 1 250 –  3 ⦁ 1 150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3" name="Google Shape;263;p2"/>
          <p:cNvSpPr txBox="1"/>
          <p:nvPr/>
        </p:nvSpPr>
        <p:spPr>
          <a:xfrm>
            <a:off x="3327151" y="3469596"/>
            <a:ext cx="380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10 000  –    3 750   –  3 450   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4" name="Google Shape;264;p2"/>
          <p:cNvSpPr txBox="1"/>
          <p:nvPr/>
        </p:nvSpPr>
        <p:spPr>
          <a:xfrm>
            <a:off x="3317094" y="3849517"/>
            <a:ext cx="3231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           6 250     –  3 450  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5" name="Google Shape;265;p2"/>
          <p:cNvSpPr txBox="1"/>
          <p:nvPr/>
        </p:nvSpPr>
        <p:spPr>
          <a:xfrm>
            <a:off x="4781075" y="4229438"/>
            <a:ext cx="1037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2 800  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66" name="Google Shape;266;p2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25408" y="3917236"/>
            <a:ext cx="2466454" cy="2599776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Google Shape;267;p2"/>
          <p:cNvSpPr/>
          <p:nvPr/>
        </p:nvSpPr>
        <p:spPr>
          <a:xfrm>
            <a:off x="7705725" y="2652400"/>
            <a:ext cx="4177275" cy="1264800"/>
          </a:xfrm>
          <a:prstGeom prst="wedgeRoundRectCallout">
            <a:avLst>
              <a:gd name="adj1" fmla="val -11178"/>
              <a:gd name="adj2" fmla="val 81804"/>
              <a:gd name="adj3" fmla="val 16667"/>
            </a:avLst>
          </a:prstGeom>
          <a:solidFill>
            <a:srgbClr val="FFFFFF"/>
          </a:solidFill>
          <a:ln w="12700" cap="flat" cmpd="sng">
            <a:solidFill>
              <a:srgbClr val="5C57A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Podemos pagar por los jugos y luego por las galletas.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Así, obtenemos el mismo vuelto. </a:t>
            </a:r>
            <a:endParaRPr sz="2000"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8" name="Google Shape;268;p2"/>
          <p:cNvSpPr/>
          <p:nvPr/>
        </p:nvSpPr>
        <p:spPr>
          <a:xfrm rot="5400000">
            <a:off x="1683097" y="370331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69" name="Google Shape;269;p2"/>
          <p:cNvGraphicFramePr/>
          <p:nvPr/>
        </p:nvGraphicFramePr>
        <p:xfrm>
          <a:off x="1058907" y="1227892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0" name="Google Shape;270;p2"/>
          <p:cNvSpPr txBox="1"/>
          <p:nvPr/>
        </p:nvSpPr>
        <p:spPr>
          <a:xfrm>
            <a:off x="1089816" y="430764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Jugo: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$1 250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271" name="Google Shape;271;p2"/>
          <p:cNvGrpSpPr/>
          <p:nvPr/>
        </p:nvGrpSpPr>
        <p:grpSpPr>
          <a:xfrm>
            <a:off x="1059043" y="1621407"/>
            <a:ext cx="10098900" cy="1031001"/>
            <a:chOff x="1026297" y="3597527"/>
            <a:chExt cx="10098900" cy="1031001"/>
          </a:xfrm>
        </p:grpSpPr>
        <p:sp>
          <p:nvSpPr>
            <p:cNvPr id="272" name="Google Shape;272;p2"/>
            <p:cNvSpPr/>
            <p:nvPr/>
          </p:nvSpPr>
          <p:spPr>
            <a:xfrm rot="5400000" flipH="1">
              <a:off x="5756697" y="-1132873"/>
              <a:ext cx="638100" cy="10098900"/>
            </a:xfrm>
            <a:prstGeom prst="leftBracket">
              <a:avLst>
                <a:gd name="adj" fmla="val 438384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73" name="Google Shape;273;p2"/>
            <p:cNvGrpSpPr/>
            <p:nvPr/>
          </p:nvGrpSpPr>
          <p:grpSpPr>
            <a:xfrm>
              <a:off x="4992778" y="4006495"/>
              <a:ext cx="1962300" cy="622033"/>
              <a:chOff x="5754923" y="3924695"/>
              <a:chExt cx="1962300" cy="622033"/>
            </a:xfrm>
          </p:grpSpPr>
          <p:sp>
            <p:nvSpPr>
              <p:cNvPr id="274" name="Google Shape;274;p2"/>
              <p:cNvSpPr/>
              <p:nvPr/>
            </p:nvSpPr>
            <p:spPr>
              <a:xfrm>
                <a:off x="5994400" y="3931128"/>
                <a:ext cx="1569000" cy="6156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5" name="Google Shape;275;p2"/>
              <p:cNvSpPr txBox="1"/>
              <p:nvPr/>
            </p:nvSpPr>
            <p:spPr>
              <a:xfrm>
                <a:off x="5754923" y="3924695"/>
                <a:ext cx="1962300" cy="61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lang="es-MX" sz="1700" i="0" u="none" strike="noStrike" cap="none">
                    <a:solidFill>
                      <a:srgbClr val="000000"/>
                    </a:solidFill>
                    <a:latin typeface="Nunito"/>
                    <a:ea typeface="Nunito"/>
                    <a:cs typeface="Nunito"/>
                    <a:sym typeface="Nunito"/>
                  </a:rPr>
                  <a:t> Billete a pagar: </a:t>
                </a:r>
                <a:endParaRPr sz="1700">
                  <a:latin typeface="Nunito"/>
                  <a:ea typeface="Nunito"/>
                  <a:cs typeface="Nunito"/>
                  <a:sym typeface="Nunito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s-MX" sz="1700" i="0" u="none" strike="noStrike" cap="none">
                    <a:solidFill>
                      <a:srgbClr val="000000"/>
                    </a:solidFill>
                    <a:latin typeface="Nunito"/>
                    <a:ea typeface="Nunito"/>
                    <a:cs typeface="Nunito"/>
                    <a:sym typeface="Nunito"/>
                  </a:rPr>
                  <a:t>$ 10 000</a:t>
                </a:r>
                <a:endParaRPr sz="1700" b="1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</p:grpSp>
      <p:graphicFrame>
        <p:nvGraphicFramePr>
          <p:cNvPr id="276" name="Google Shape;276;p2"/>
          <p:cNvGraphicFramePr/>
          <p:nvPr/>
        </p:nvGraphicFramePr>
        <p:xfrm>
          <a:off x="5600427" y="1228713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7" name="Google Shape;277;p2"/>
          <p:cNvSpPr txBox="1"/>
          <p:nvPr/>
        </p:nvSpPr>
        <p:spPr>
          <a:xfrm>
            <a:off x="5533723" y="407567"/>
            <a:ext cx="1175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Galletas: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78" name="Google Shape;278;p2"/>
          <p:cNvSpPr/>
          <p:nvPr/>
        </p:nvSpPr>
        <p:spPr>
          <a:xfrm rot="5400000">
            <a:off x="6019390" y="572812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2"/>
          <p:cNvSpPr/>
          <p:nvPr/>
        </p:nvSpPr>
        <p:spPr>
          <a:xfrm rot="5400000">
            <a:off x="3196937" y="369382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80" name="Google Shape;280;p2"/>
          <p:cNvGraphicFramePr/>
          <p:nvPr/>
        </p:nvGraphicFramePr>
        <p:xfrm>
          <a:off x="2572747" y="1226943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1" name="Google Shape;281;p2"/>
          <p:cNvSpPr txBox="1"/>
          <p:nvPr/>
        </p:nvSpPr>
        <p:spPr>
          <a:xfrm>
            <a:off x="2626092" y="422891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Jugo: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 $1 250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2" name="Google Shape;282;p2"/>
          <p:cNvSpPr/>
          <p:nvPr/>
        </p:nvSpPr>
        <p:spPr>
          <a:xfrm rot="5400000">
            <a:off x="4710777" y="369382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83" name="Google Shape;283;p2"/>
          <p:cNvGraphicFramePr/>
          <p:nvPr/>
        </p:nvGraphicFramePr>
        <p:xfrm>
          <a:off x="4086587" y="1226943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4" name="Google Shape;284;p2"/>
          <p:cNvSpPr txBox="1"/>
          <p:nvPr/>
        </p:nvSpPr>
        <p:spPr>
          <a:xfrm>
            <a:off x="4098510" y="422890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Jugo: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$1 250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aphicFrame>
        <p:nvGraphicFramePr>
          <p:cNvPr id="285" name="Google Shape;285;p2"/>
          <p:cNvGraphicFramePr/>
          <p:nvPr/>
        </p:nvGraphicFramePr>
        <p:xfrm>
          <a:off x="6696854" y="1226943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6" name="Google Shape;286;p2"/>
          <p:cNvSpPr txBox="1"/>
          <p:nvPr/>
        </p:nvSpPr>
        <p:spPr>
          <a:xfrm>
            <a:off x="6749452" y="438884"/>
            <a:ext cx="10542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Galletas: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7" name="Google Shape;287;p2"/>
          <p:cNvSpPr/>
          <p:nvPr/>
        </p:nvSpPr>
        <p:spPr>
          <a:xfrm rot="5400000">
            <a:off x="7136990" y="582972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88" name="Google Shape;288;p2"/>
          <p:cNvGraphicFramePr/>
          <p:nvPr/>
        </p:nvGraphicFramePr>
        <p:xfrm>
          <a:off x="7793281" y="1226943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9" name="Google Shape;289;p2"/>
          <p:cNvSpPr/>
          <p:nvPr/>
        </p:nvSpPr>
        <p:spPr>
          <a:xfrm rot="5400000">
            <a:off x="8203790" y="582972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2"/>
          <p:cNvSpPr txBox="1"/>
          <p:nvPr/>
        </p:nvSpPr>
        <p:spPr>
          <a:xfrm>
            <a:off x="7846436" y="427866"/>
            <a:ext cx="10542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Galletas: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aphicFrame>
        <p:nvGraphicFramePr>
          <p:cNvPr id="291" name="Google Shape;291;p2"/>
          <p:cNvGraphicFramePr/>
          <p:nvPr/>
        </p:nvGraphicFramePr>
        <p:xfrm>
          <a:off x="8876513" y="1229613"/>
          <a:ext cx="2279250" cy="466850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227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6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C4E0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2" name="Google Shape;292;p2"/>
          <p:cNvSpPr txBox="1"/>
          <p:nvPr/>
        </p:nvSpPr>
        <p:spPr>
          <a:xfrm>
            <a:off x="9089019" y="594714"/>
            <a:ext cx="1833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Vuelto: ?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3" name="Google Shape;293;p2"/>
          <p:cNvSpPr/>
          <p:nvPr/>
        </p:nvSpPr>
        <p:spPr>
          <a:xfrm rot="5400000">
            <a:off x="9843135" y="-11737"/>
            <a:ext cx="298500" cy="23055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"/>
          <p:cNvSpPr txBox="1"/>
          <p:nvPr/>
        </p:nvSpPr>
        <p:spPr>
          <a:xfrm>
            <a:off x="373100" y="3229221"/>
            <a:ext cx="3138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0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Expresión matemática 3: </a:t>
            </a:r>
            <a:endParaRPr sz="20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9" name="Google Shape;299;p3"/>
          <p:cNvSpPr txBox="1"/>
          <p:nvPr/>
        </p:nvSpPr>
        <p:spPr>
          <a:xfrm>
            <a:off x="3505965" y="3229221"/>
            <a:ext cx="4051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10 000 – ( 3 ⦁ 1 150 + 3 ⦁ 1 250) 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0" name="Google Shape;300;p3"/>
          <p:cNvSpPr txBox="1"/>
          <p:nvPr/>
        </p:nvSpPr>
        <p:spPr>
          <a:xfrm>
            <a:off x="373100" y="3983567"/>
            <a:ext cx="3233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0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Expresión matemática 1: </a:t>
            </a:r>
            <a:endParaRPr sz="20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1" name="Google Shape;301;p3"/>
          <p:cNvSpPr txBox="1"/>
          <p:nvPr/>
        </p:nvSpPr>
        <p:spPr>
          <a:xfrm>
            <a:off x="3469394" y="3983567"/>
            <a:ext cx="4051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10 000 – ( 3 ⦁ 1 250 + 3 ⦁ 1 150) 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02" name="Google Shape;302;p3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25408" y="3917236"/>
            <a:ext cx="2466454" cy="2599776"/>
          </a:xfrm>
          <a:prstGeom prst="rect">
            <a:avLst/>
          </a:prstGeom>
          <a:noFill/>
          <a:ln>
            <a:noFill/>
          </a:ln>
        </p:spPr>
      </p:pic>
      <p:sp>
        <p:nvSpPr>
          <p:cNvPr id="303" name="Google Shape;303;p3"/>
          <p:cNvSpPr/>
          <p:nvPr/>
        </p:nvSpPr>
        <p:spPr>
          <a:xfrm>
            <a:off x="7649479" y="2534770"/>
            <a:ext cx="4263221" cy="1548329"/>
          </a:xfrm>
          <a:prstGeom prst="wedgeRoundRectCallout">
            <a:avLst>
              <a:gd name="adj1" fmla="val -11178"/>
              <a:gd name="adj2" fmla="val 81804"/>
              <a:gd name="adj3" fmla="val 16667"/>
            </a:avLst>
          </a:prstGeom>
          <a:solidFill>
            <a:srgbClr val="FFFFFF"/>
          </a:solidFill>
          <a:ln w="12700" cap="flat" cmpd="sng">
            <a:solidFill>
              <a:srgbClr val="5C57A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Podemos cambiar el orden de los precios de las galletas y de los jugos. 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4" name="Google Shape;304;p3"/>
          <p:cNvSpPr txBox="1"/>
          <p:nvPr/>
        </p:nvSpPr>
        <p:spPr>
          <a:xfrm>
            <a:off x="1424179" y="4914769"/>
            <a:ext cx="62253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i="0" u="none" strike="noStrike" cap="none">
                <a:solidFill>
                  <a:srgbClr val="171616"/>
                </a:solidFill>
                <a:latin typeface="Nunito"/>
                <a:ea typeface="Nunito"/>
                <a:cs typeface="Nunito"/>
                <a:sym typeface="Nunito"/>
              </a:rPr>
              <a:t>La expresión matemática 3 es equivalente </a:t>
            </a:r>
            <a:endParaRPr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i="0" u="none" strike="noStrike" cap="none">
                <a:solidFill>
                  <a:srgbClr val="171616"/>
                </a:solidFill>
                <a:latin typeface="Nunito"/>
                <a:ea typeface="Nunito"/>
                <a:cs typeface="Nunito"/>
                <a:sym typeface="Nunito"/>
              </a:rPr>
              <a:t>a las expresi</a:t>
            </a:r>
            <a:r>
              <a:rPr lang="es-MX" sz="2400">
                <a:solidFill>
                  <a:srgbClr val="171616"/>
                </a:solidFill>
                <a:latin typeface="Nunito"/>
                <a:ea typeface="Nunito"/>
                <a:cs typeface="Nunito"/>
                <a:sym typeface="Nunito"/>
              </a:rPr>
              <a:t>o</a:t>
            </a:r>
            <a:r>
              <a:rPr lang="es-MX" sz="2400" i="0" u="none" strike="noStrike" cap="none">
                <a:solidFill>
                  <a:srgbClr val="171616"/>
                </a:solidFill>
                <a:latin typeface="Nunito"/>
                <a:ea typeface="Nunito"/>
                <a:cs typeface="Nunito"/>
                <a:sym typeface="Nunito"/>
              </a:rPr>
              <a:t>nes matemáticas 1 y 2. 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5" name="Google Shape;305;p3"/>
          <p:cNvSpPr/>
          <p:nvPr/>
        </p:nvSpPr>
        <p:spPr>
          <a:xfrm rot="5400000">
            <a:off x="1683097" y="370331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06" name="Google Shape;306;p3"/>
          <p:cNvGraphicFramePr/>
          <p:nvPr/>
        </p:nvGraphicFramePr>
        <p:xfrm>
          <a:off x="1058907" y="1227892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7" name="Google Shape;307;p3"/>
          <p:cNvSpPr txBox="1"/>
          <p:nvPr/>
        </p:nvSpPr>
        <p:spPr>
          <a:xfrm>
            <a:off x="1089816" y="430764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Jugo: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$1 250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308" name="Google Shape;308;p3"/>
          <p:cNvGrpSpPr/>
          <p:nvPr/>
        </p:nvGrpSpPr>
        <p:grpSpPr>
          <a:xfrm>
            <a:off x="1059043" y="1621407"/>
            <a:ext cx="10098900" cy="1031001"/>
            <a:chOff x="1026297" y="3597527"/>
            <a:chExt cx="10098900" cy="1031001"/>
          </a:xfrm>
        </p:grpSpPr>
        <p:sp>
          <p:nvSpPr>
            <p:cNvPr id="309" name="Google Shape;309;p3"/>
            <p:cNvSpPr/>
            <p:nvPr/>
          </p:nvSpPr>
          <p:spPr>
            <a:xfrm rot="5400000" flipH="1">
              <a:off x="5756697" y="-1132873"/>
              <a:ext cx="638100" cy="10098900"/>
            </a:xfrm>
            <a:prstGeom prst="leftBracket">
              <a:avLst>
                <a:gd name="adj" fmla="val 438384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10" name="Google Shape;310;p3"/>
            <p:cNvGrpSpPr/>
            <p:nvPr/>
          </p:nvGrpSpPr>
          <p:grpSpPr>
            <a:xfrm>
              <a:off x="4992778" y="4006495"/>
              <a:ext cx="1962300" cy="622033"/>
              <a:chOff x="5754923" y="3924695"/>
              <a:chExt cx="1962300" cy="622033"/>
            </a:xfrm>
          </p:grpSpPr>
          <p:sp>
            <p:nvSpPr>
              <p:cNvPr id="311" name="Google Shape;311;p3"/>
              <p:cNvSpPr/>
              <p:nvPr/>
            </p:nvSpPr>
            <p:spPr>
              <a:xfrm>
                <a:off x="5994400" y="3931128"/>
                <a:ext cx="1569000" cy="6156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2" name="Google Shape;312;p3"/>
              <p:cNvSpPr txBox="1"/>
              <p:nvPr/>
            </p:nvSpPr>
            <p:spPr>
              <a:xfrm>
                <a:off x="5754923" y="3924695"/>
                <a:ext cx="1962300" cy="61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lang="es-MX" sz="1700" i="0" u="none" strike="noStrike" cap="none">
                    <a:solidFill>
                      <a:srgbClr val="000000"/>
                    </a:solidFill>
                    <a:latin typeface="Nunito"/>
                    <a:ea typeface="Nunito"/>
                    <a:cs typeface="Nunito"/>
                    <a:sym typeface="Nunito"/>
                  </a:rPr>
                  <a:t> Billete a pagar: </a:t>
                </a:r>
                <a:endParaRPr sz="1700">
                  <a:latin typeface="Nunito"/>
                  <a:ea typeface="Nunito"/>
                  <a:cs typeface="Nunito"/>
                  <a:sym typeface="Nunito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s-MX" sz="1700" i="0" u="none" strike="noStrike" cap="none">
                    <a:solidFill>
                      <a:srgbClr val="000000"/>
                    </a:solidFill>
                    <a:latin typeface="Nunito"/>
                    <a:ea typeface="Nunito"/>
                    <a:cs typeface="Nunito"/>
                    <a:sym typeface="Nunito"/>
                  </a:rPr>
                  <a:t>$ 10 000</a:t>
                </a:r>
                <a:endParaRPr sz="1700" b="1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</p:grpSp>
      <p:graphicFrame>
        <p:nvGraphicFramePr>
          <p:cNvPr id="313" name="Google Shape;313;p3"/>
          <p:cNvGraphicFramePr/>
          <p:nvPr/>
        </p:nvGraphicFramePr>
        <p:xfrm>
          <a:off x="5600427" y="1228713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4" name="Google Shape;314;p3"/>
          <p:cNvSpPr txBox="1"/>
          <p:nvPr/>
        </p:nvSpPr>
        <p:spPr>
          <a:xfrm>
            <a:off x="5533723" y="407567"/>
            <a:ext cx="1175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Galletas: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5" name="Google Shape;315;p3"/>
          <p:cNvSpPr/>
          <p:nvPr/>
        </p:nvSpPr>
        <p:spPr>
          <a:xfrm rot="5400000">
            <a:off x="6019390" y="572812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3"/>
          <p:cNvSpPr/>
          <p:nvPr/>
        </p:nvSpPr>
        <p:spPr>
          <a:xfrm rot="5400000">
            <a:off x="3196937" y="369382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17" name="Google Shape;317;p3"/>
          <p:cNvGraphicFramePr/>
          <p:nvPr/>
        </p:nvGraphicFramePr>
        <p:xfrm>
          <a:off x="2572747" y="1226943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8" name="Google Shape;318;p3"/>
          <p:cNvSpPr txBox="1"/>
          <p:nvPr/>
        </p:nvSpPr>
        <p:spPr>
          <a:xfrm>
            <a:off x="2626092" y="422891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Jugo: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 $1 250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9" name="Google Shape;319;p3"/>
          <p:cNvSpPr/>
          <p:nvPr/>
        </p:nvSpPr>
        <p:spPr>
          <a:xfrm rot="5400000">
            <a:off x="4710777" y="369382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20" name="Google Shape;320;p3"/>
          <p:cNvGraphicFramePr/>
          <p:nvPr/>
        </p:nvGraphicFramePr>
        <p:xfrm>
          <a:off x="4086587" y="1226943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1" name="Google Shape;321;p3"/>
          <p:cNvSpPr txBox="1"/>
          <p:nvPr/>
        </p:nvSpPr>
        <p:spPr>
          <a:xfrm>
            <a:off x="4098510" y="422890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Jugo: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$1 250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aphicFrame>
        <p:nvGraphicFramePr>
          <p:cNvPr id="322" name="Google Shape;322;p3"/>
          <p:cNvGraphicFramePr/>
          <p:nvPr/>
        </p:nvGraphicFramePr>
        <p:xfrm>
          <a:off x="6696854" y="1226943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3" name="Google Shape;323;p3"/>
          <p:cNvSpPr txBox="1"/>
          <p:nvPr/>
        </p:nvSpPr>
        <p:spPr>
          <a:xfrm>
            <a:off x="6749452" y="438884"/>
            <a:ext cx="10542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Galletas: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4" name="Google Shape;324;p3"/>
          <p:cNvSpPr/>
          <p:nvPr/>
        </p:nvSpPr>
        <p:spPr>
          <a:xfrm rot="5400000">
            <a:off x="7136990" y="582972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25" name="Google Shape;325;p3"/>
          <p:cNvGraphicFramePr/>
          <p:nvPr/>
        </p:nvGraphicFramePr>
        <p:xfrm>
          <a:off x="7793281" y="1226943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6" name="Google Shape;326;p3"/>
          <p:cNvSpPr/>
          <p:nvPr/>
        </p:nvSpPr>
        <p:spPr>
          <a:xfrm rot="5400000">
            <a:off x="8203790" y="582972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3"/>
          <p:cNvSpPr txBox="1"/>
          <p:nvPr/>
        </p:nvSpPr>
        <p:spPr>
          <a:xfrm>
            <a:off x="7846436" y="427866"/>
            <a:ext cx="10542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Galletas: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aphicFrame>
        <p:nvGraphicFramePr>
          <p:cNvPr id="328" name="Google Shape;328;p3"/>
          <p:cNvGraphicFramePr/>
          <p:nvPr/>
        </p:nvGraphicFramePr>
        <p:xfrm>
          <a:off x="8876513" y="1229613"/>
          <a:ext cx="2279250" cy="466850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227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6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C4E0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9" name="Google Shape;329;p3"/>
          <p:cNvSpPr txBox="1"/>
          <p:nvPr/>
        </p:nvSpPr>
        <p:spPr>
          <a:xfrm>
            <a:off x="9089019" y="594714"/>
            <a:ext cx="1833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Vuelto: ?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30" name="Google Shape;330;p3"/>
          <p:cNvSpPr/>
          <p:nvPr/>
        </p:nvSpPr>
        <p:spPr>
          <a:xfrm rot="5400000">
            <a:off x="9843135" y="-11737"/>
            <a:ext cx="298500" cy="23055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6"/>
          <p:cNvSpPr txBox="1"/>
          <p:nvPr/>
        </p:nvSpPr>
        <p:spPr>
          <a:xfrm>
            <a:off x="641199" y="3447927"/>
            <a:ext cx="3013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0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Expresión matemática 4: </a:t>
            </a:r>
            <a:endParaRPr sz="20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36" name="Google Shape;336;p6"/>
          <p:cNvSpPr txBox="1"/>
          <p:nvPr/>
        </p:nvSpPr>
        <p:spPr>
          <a:xfrm>
            <a:off x="3655134" y="3447927"/>
            <a:ext cx="3980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10 000 – ( 3 ⦁ (1 250 + 1 150) ) 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37" name="Google Shape;337;p6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52962" y="3866606"/>
            <a:ext cx="2466454" cy="2599776"/>
          </a:xfrm>
          <a:prstGeom prst="rect">
            <a:avLst/>
          </a:prstGeom>
          <a:noFill/>
          <a:ln>
            <a:noFill/>
          </a:ln>
        </p:spPr>
      </p:pic>
      <p:sp>
        <p:nvSpPr>
          <p:cNvPr id="338" name="Google Shape;338;p6"/>
          <p:cNvSpPr/>
          <p:nvPr/>
        </p:nvSpPr>
        <p:spPr>
          <a:xfrm>
            <a:off x="7846436" y="2949075"/>
            <a:ext cx="3491089" cy="1031100"/>
          </a:xfrm>
          <a:prstGeom prst="wedgeRoundRectCallout">
            <a:avLst>
              <a:gd name="adj1" fmla="val -11178"/>
              <a:gd name="adj2" fmla="val 81804"/>
              <a:gd name="adj3" fmla="val 16667"/>
            </a:avLst>
          </a:prstGeom>
          <a:solidFill>
            <a:srgbClr val="FFFFFF"/>
          </a:solidFill>
          <a:ln w="12700" cap="flat" cmpd="sng">
            <a:solidFill>
              <a:srgbClr val="5C57A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 dirty="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Podemos formar 3 grupos de galletas y jugos.</a:t>
            </a:r>
            <a:endParaRPr sz="2000"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39" name="Google Shape;339;p6"/>
          <p:cNvSpPr/>
          <p:nvPr/>
        </p:nvSpPr>
        <p:spPr>
          <a:xfrm rot="5400000">
            <a:off x="1683097" y="522731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40" name="Google Shape;340;p6"/>
          <p:cNvGraphicFramePr/>
          <p:nvPr/>
        </p:nvGraphicFramePr>
        <p:xfrm>
          <a:off x="1058907" y="1380292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41" name="Google Shape;341;p6"/>
          <p:cNvSpPr txBox="1"/>
          <p:nvPr/>
        </p:nvSpPr>
        <p:spPr>
          <a:xfrm>
            <a:off x="1089816" y="583164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Jugo: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$1 250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342" name="Google Shape;342;p6"/>
          <p:cNvGrpSpPr/>
          <p:nvPr/>
        </p:nvGrpSpPr>
        <p:grpSpPr>
          <a:xfrm>
            <a:off x="1059043" y="1773807"/>
            <a:ext cx="10098900" cy="1031001"/>
            <a:chOff x="1026297" y="3597527"/>
            <a:chExt cx="10098900" cy="1031001"/>
          </a:xfrm>
        </p:grpSpPr>
        <p:sp>
          <p:nvSpPr>
            <p:cNvPr id="343" name="Google Shape;343;p6"/>
            <p:cNvSpPr/>
            <p:nvPr/>
          </p:nvSpPr>
          <p:spPr>
            <a:xfrm rot="5400000" flipH="1">
              <a:off x="5756697" y="-1132873"/>
              <a:ext cx="638100" cy="10098900"/>
            </a:xfrm>
            <a:prstGeom prst="leftBracket">
              <a:avLst>
                <a:gd name="adj" fmla="val 438384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44" name="Google Shape;344;p6"/>
            <p:cNvGrpSpPr/>
            <p:nvPr/>
          </p:nvGrpSpPr>
          <p:grpSpPr>
            <a:xfrm>
              <a:off x="4992778" y="4006495"/>
              <a:ext cx="1962300" cy="622033"/>
              <a:chOff x="5754923" y="3924695"/>
              <a:chExt cx="1962300" cy="622033"/>
            </a:xfrm>
          </p:grpSpPr>
          <p:sp>
            <p:nvSpPr>
              <p:cNvPr id="345" name="Google Shape;345;p6"/>
              <p:cNvSpPr/>
              <p:nvPr/>
            </p:nvSpPr>
            <p:spPr>
              <a:xfrm>
                <a:off x="5994400" y="3931128"/>
                <a:ext cx="1569000" cy="6156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" name="Google Shape;346;p6"/>
              <p:cNvSpPr txBox="1"/>
              <p:nvPr/>
            </p:nvSpPr>
            <p:spPr>
              <a:xfrm>
                <a:off x="5754923" y="3924695"/>
                <a:ext cx="1962300" cy="61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lang="es-MX" sz="1700" i="0" u="none" strike="noStrike" cap="none">
                    <a:solidFill>
                      <a:srgbClr val="000000"/>
                    </a:solidFill>
                    <a:latin typeface="Nunito"/>
                    <a:ea typeface="Nunito"/>
                    <a:cs typeface="Nunito"/>
                    <a:sym typeface="Nunito"/>
                  </a:rPr>
                  <a:t> Billete a pagar: </a:t>
                </a:r>
                <a:endParaRPr sz="1700">
                  <a:latin typeface="Nunito"/>
                  <a:ea typeface="Nunito"/>
                  <a:cs typeface="Nunito"/>
                  <a:sym typeface="Nunito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s-MX" sz="1700" i="0" u="none" strike="noStrike" cap="none">
                    <a:solidFill>
                      <a:srgbClr val="000000"/>
                    </a:solidFill>
                    <a:latin typeface="Nunito"/>
                    <a:ea typeface="Nunito"/>
                    <a:cs typeface="Nunito"/>
                    <a:sym typeface="Nunito"/>
                  </a:rPr>
                  <a:t>$ 10 000</a:t>
                </a:r>
                <a:endParaRPr sz="1700" b="1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</p:grpSp>
      <p:graphicFrame>
        <p:nvGraphicFramePr>
          <p:cNvPr id="347" name="Google Shape;347;p6"/>
          <p:cNvGraphicFramePr/>
          <p:nvPr/>
        </p:nvGraphicFramePr>
        <p:xfrm>
          <a:off x="5600427" y="1381113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48" name="Google Shape;348;p6"/>
          <p:cNvSpPr txBox="1"/>
          <p:nvPr/>
        </p:nvSpPr>
        <p:spPr>
          <a:xfrm>
            <a:off x="5533723" y="559967"/>
            <a:ext cx="1175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Galletas: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9" name="Google Shape;349;p6"/>
          <p:cNvSpPr/>
          <p:nvPr/>
        </p:nvSpPr>
        <p:spPr>
          <a:xfrm rot="5400000">
            <a:off x="6019390" y="725212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p6"/>
          <p:cNvSpPr/>
          <p:nvPr/>
        </p:nvSpPr>
        <p:spPr>
          <a:xfrm rot="5400000">
            <a:off x="3196937" y="521782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51" name="Google Shape;351;p6"/>
          <p:cNvGraphicFramePr/>
          <p:nvPr/>
        </p:nvGraphicFramePr>
        <p:xfrm>
          <a:off x="2572747" y="1379343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52" name="Google Shape;352;p6"/>
          <p:cNvSpPr txBox="1"/>
          <p:nvPr/>
        </p:nvSpPr>
        <p:spPr>
          <a:xfrm>
            <a:off x="2626092" y="575291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Jugo: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 $1 250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3" name="Google Shape;353;p6"/>
          <p:cNvSpPr/>
          <p:nvPr/>
        </p:nvSpPr>
        <p:spPr>
          <a:xfrm rot="5400000">
            <a:off x="4710777" y="521782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54" name="Google Shape;354;p6"/>
          <p:cNvGraphicFramePr/>
          <p:nvPr/>
        </p:nvGraphicFramePr>
        <p:xfrm>
          <a:off x="4086587" y="1379343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55" name="Google Shape;355;p6"/>
          <p:cNvSpPr txBox="1"/>
          <p:nvPr/>
        </p:nvSpPr>
        <p:spPr>
          <a:xfrm>
            <a:off x="4098510" y="575290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Jugo: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$1 250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aphicFrame>
        <p:nvGraphicFramePr>
          <p:cNvPr id="356" name="Google Shape;356;p6"/>
          <p:cNvGraphicFramePr/>
          <p:nvPr/>
        </p:nvGraphicFramePr>
        <p:xfrm>
          <a:off x="6696854" y="1379343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57" name="Google Shape;357;p6"/>
          <p:cNvSpPr txBox="1"/>
          <p:nvPr/>
        </p:nvSpPr>
        <p:spPr>
          <a:xfrm>
            <a:off x="6749452" y="591284"/>
            <a:ext cx="10542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Galletas: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8" name="Google Shape;358;p6"/>
          <p:cNvSpPr/>
          <p:nvPr/>
        </p:nvSpPr>
        <p:spPr>
          <a:xfrm rot="5400000">
            <a:off x="7136990" y="735372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59" name="Google Shape;359;p6"/>
          <p:cNvGraphicFramePr/>
          <p:nvPr/>
        </p:nvGraphicFramePr>
        <p:xfrm>
          <a:off x="7793281" y="1379343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0" name="Google Shape;360;p6"/>
          <p:cNvSpPr/>
          <p:nvPr/>
        </p:nvSpPr>
        <p:spPr>
          <a:xfrm rot="5400000">
            <a:off x="8203790" y="735372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p6"/>
          <p:cNvSpPr txBox="1"/>
          <p:nvPr/>
        </p:nvSpPr>
        <p:spPr>
          <a:xfrm>
            <a:off x="7846436" y="580266"/>
            <a:ext cx="10542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Galletas: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aphicFrame>
        <p:nvGraphicFramePr>
          <p:cNvPr id="362" name="Google Shape;362;p6"/>
          <p:cNvGraphicFramePr/>
          <p:nvPr/>
        </p:nvGraphicFramePr>
        <p:xfrm>
          <a:off x="8876513" y="1382013"/>
          <a:ext cx="2279250" cy="466850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227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6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C4E0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3" name="Google Shape;363;p6"/>
          <p:cNvSpPr txBox="1"/>
          <p:nvPr/>
        </p:nvSpPr>
        <p:spPr>
          <a:xfrm>
            <a:off x="9089019" y="747114"/>
            <a:ext cx="1833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Vuelto: ?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64" name="Google Shape;364;p6"/>
          <p:cNvSpPr/>
          <p:nvPr/>
        </p:nvSpPr>
        <p:spPr>
          <a:xfrm rot="5400000">
            <a:off x="9843135" y="140663"/>
            <a:ext cx="298500" cy="23055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4"/>
          <p:cNvSpPr txBox="1"/>
          <p:nvPr/>
        </p:nvSpPr>
        <p:spPr>
          <a:xfrm>
            <a:off x="1524377" y="3562450"/>
            <a:ext cx="3255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0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Expresión matemática 5: </a:t>
            </a:r>
            <a:endParaRPr sz="20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0" name="Google Shape;370;p4"/>
          <p:cNvSpPr txBox="1"/>
          <p:nvPr/>
        </p:nvSpPr>
        <p:spPr>
          <a:xfrm>
            <a:off x="1120360" y="4061273"/>
            <a:ext cx="4063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( 3 ⦁ 1 250 + 3 ⦁ 1 150) </a:t>
            </a:r>
            <a:r>
              <a:rPr lang="es-MX" sz="200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–</a:t>
            </a:r>
            <a:r>
              <a:rPr lang="es-MX" sz="20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10 000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71" name="Google Shape;371;p4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057383" y="3491323"/>
            <a:ext cx="2466454" cy="2599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p4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057383" y="3464256"/>
            <a:ext cx="2466454" cy="2599776"/>
          </a:xfrm>
          <a:prstGeom prst="rect">
            <a:avLst/>
          </a:prstGeom>
          <a:noFill/>
          <a:ln>
            <a:noFill/>
          </a:ln>
        </p:spPr>
      </p:pic>
      <p:sp>
        <p:nvSpPr>
          <p:cNvPr id="373" name="Google Shape;373;p4"/>
          <p:cNvSpPr/>
          <p:nvPr/>
        </p:nvSpPr>
        <p:spPr>
          <a:xfrm>
            <a:off x="2152650" y="4667249"/>
            <a:ext cx="7905579" cy="1371247"/>
          </a:xfrm>
          <a:prstGeom prst="wedgeRoundRectCallout">
            <a:avLst>
              <a:gd name="adj1" fmla="val 60284"/>
              <a:gd name="adj2" fmla="val -42655"/>
              <a:gd name="adj3" fmla="val 16667"/>
            </a:avLst>
          </a:prstGeom>
          <a:solidFill>
            <a:srgbClr val="FFFFFF"/>
          </a:solidFill>
          <a:ln w="12700" cap="flat" cmpd="sng">
            <a:solidFill>
              <a:srgbClr val="5C57A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i="0" u="none" strike="noStrike" cap="none" dirty="0">
                <a:solidFill>
                  <a:srgbClr val="171616"/>
                </a:solidFill>
                <a:latin typeface="Nunito"/>
                <a:ea typeface="Nunito"/>
                <a:cs typeface="Nunito"/>
                <a:sym typeface="Nunito"/>
              </a:rPr>
              <a:t>Esta expresión matemática no permite obtener el vuelto,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i="0" u="none" strike="noStrike" cap="none" dirty="0">
                <a:solidFill>
                  <a:srgbClr val="171616"/>
                </a:solidFill>
                <a:latin typeface="Nunito"/>
                <a:ea typeface="Nunito"/>
                <a:cs typeface="Nunito"/>
                <a:sym typeface="Nunito"/>
              </a:rPr>
              <a:t>ya que lo que se compra debe ser un número menor que $10 000. </a:t>
            </a:r>
            <a:endParaRPr sz="2000" i="0" u="none" strike="noStrike" cap="none" dirty="0">
              <a:solidFill>
                <a:srgbClr val="17161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4" name="Google Shape;374;p4"/>
          <p:cNvSpPr/>
          <p:nvPr/>
        </p:nvSpPr>
        <p:spPr>
          <a:xfrm rot="5400000">
            <a:off x="1683097" y="522731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75" name="Google Shape;375;p4"/>
          <p:cNvGraphicFramePr/>
          <p:nvPr/>
        </p:nvGraphicFramePr>
        <p:xfrm>
          <a:off x="1058907" y="1380292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76" name="Google Shape;376;p4"/>
          <p:cNvSpPr txBox="1"/>
          <p:nvPr/>
        </p:nvSpPr>
        <p:spPr>
          <a:xfrm>
            <a:off x="1089816" y="583164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Jugo: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$1 250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377" name="Google Shape;377;p4"/>
          <p:cNvGrpSpPr/>
          <p:nvPr/>
        </p:nvGrpSpPr>
        <p:grpSpPr>
          <a:xfrm>
            <a:off x="1059043" y="1773807"/>
            <a:ext cx="10098900" cy="1031001"/>
            <a:chOff x="1026297" y="3597527"/>
            <a:chExt cx="10098900" cy="1031001"/>
          </a:xfrm>
        </p:grpSpPr>
        <p:sp>
          <p:nvSpPr>
            <p:cNvPr id="378" name="Google Shape;378;p4"/>
            <p:cNvSpPr/>
            <p:nvPr/>
          </p:nvSpPr>
          <p:spPr>
            <a:xfrm rot="5400000" flipH="1">
              <a:off x="5756697" y="-1132873"/>
              <a:ext cx="638100" cy="10098900"/>
            </a:xfrm>
            <a:prstGeom prst="leftBracket">
              <a:avLst>
                <a:gd name="adj" fmla="val 438384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79" name="Google Shape;379;p4"/>
            <p:cNvGrpSpPr/>
            <p:nvPr/>
          </p:nvGrpSpPr>
          <p:grpSpPr>
            <a:xfrm>
              <a:off x="4992778" y="4006495"/>
              <a:ext cx="1962300" cy="622033"/>
              <a:chOff x="5754923" y="3924695"/>
              <a:chExt cx="1962300" cy="622033"/>
            </a:xfrm>
          </p:grpSpPr>
          <p:sp>
            <p:nvSpPr>
              <p:cNvPr id="380" name="Google Shape;380;p4"/>
              <p:cNvSpPr/>
              <p:nvPr/>
            </p:nvSpPr>
            <p:spPr>
              <a:xfrm>
                <a:off x="5994400" y="3931128"/>
                <a:ext cx="1569000" cy="6156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1" name="Google Shape;381;p4"/>
              <p:cNvSpPr txBox="1"/>
              <p:nvPr/>
            </p:nvSpPr>
            <p:spPr>
              <a:xfrm>
                <a:off x="5754923" y="3924695"/>
                <a:ext cx="1962300" cy="61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lang="es-MX" sz="1700" i="0" u="none" strike="noStrike" cap="none">
                    <a:solidFill>
                      <a:srgbClr val="000000"/>
                    </a:solidFill>
                    <a:latin typeface="Nunito"/>
                    <a:ea typeface="Nunito"/>
                    <a:cs typeface="Nunito"/>
                    <a:sym typeface="Nunito"/>
                  </a:rPr>
                  <a:t> Billete a pagar: </a:t>
                </a:r>
                <a:endParaRPr sz="1700">
                  <a:latin typeface="Nunito"/>
                  <a:ea typeface="Nunito"/>
                  <a:cs typeface="Nunito"/>
                  <a:sym typeface="Nunito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s-MX" sz="1700" i="0" u="none" strike="noStrike" cap="none">
                    <a:solidFill>
                      <a:srgbClr val="000000"/>
                    </a:solidFill>
                    <a:latin typeface="Nunito"/>
                    <a:ea typeface="Nunito"/>
                    <a:cs typeface="Nunito"/>
                    <a:sym typeface="Nunito"/>
                  </a:rPr>
                  <a:t>$ 10 000</a:t>
                </a:r>
                <a:endParaRPr sz="1700" b="1" i="0" u="none" strike="noStrike" cap="none">
                  <a:solidFill>
                    <a:srgbClr val="000000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</p:grpSp>
      <p:graphicFrame>
        <p:nvGraphicFramePr>
          <p:cNvPr id="382" name="Google Shape;382;p4"/>
          <p:cNvGraphicFramePr/>
          <p:nvPr/>
        </p:nvGraphicFramePr>
        <p:xfrm>
          <a:off x="5600427" y="1381113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83" name="Google Shape;383;p4"/>
          <p:cNvSpPr txBox="1"/>
          <p:nvPr/>
        </p:nvSpPr>
        <p:spPr>
          <a:xfrm>
            <a:off x="5533723" y="559967"/>
            <a:ext cx="1175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Galletas: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4" name="Google Shape;384;p4"/>
          <p:cNvSpPr/>
          <p:nvPr/>
        </p:nvSpPr>
        <p:spPr>
          <a:xfrm rot="5400000">
            <a:off x="6019390" y="725212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5" name="Google Shape;385;p4"/>
          <p:cNvSpPr/>
          <p:nvPr/>
        </p:nvSpPr>
        <p:spPr>
          <a:xfrm rot="5400000">
            <a:off x="3196937" y="521782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86" name="Google Shape;386;p4"/>
          <p:cNvGraphicFramePr/>
          <p:nvPr/>
        </p:nvGraphicFramePr>
        <p:xfrm>
          <a:off x="2572747" y="1379343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87" name="Google Shape;387;p4"/>
          <p:cNvSpPr txBox="1"/>
          <p:nvPr/>
        </p:nvSpPr>
        <p:spPr>
          <a:xfrm>
            <a:off x="2626092" y="575291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Jugo: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 $1 250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8" name="Google Shape;388;p4"/>
          <p:cNvSpPr/>
          <p:nvPr/>
        </p:nvSpPr>
        <p:spPr>
          <a:xfrm rot="5400000">
            <a:off x="4710777" y="521782"/>
            <a:ext cx="265500" cy="1513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89" name="Google Shape;389;p4"/>
          <p:cNvGraphicFramePr/>
          <p:nvPr/>
        </p:nvGraphicFramePr>
        <p:xfrm>
          <a:off x="4086587" y="1379343"/>
          <a:ext cx="15138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5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90" name="Google Shape;390;p4"/>
          <p:cNvSpPr txBox="1"/>
          <p:nvPr/>
        </p:nvSpPr>
        <p:spPr>
          <a:xfrm>
            <a:off x="4098510" y="575290"/>
            <a:ext cx="1458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Jugo: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$1 250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aphicFrame>
        <p:nvGraphicFramePr>
          <p:cNvPr id="391" name="Google Shape;391;p4"/>
          <p:cNvGraphicFramePr/>
          <p:nvPr/>
        </p:nvGraphicFramePr>
        <p:xfrm>
          <a:off x="6696854" y="1379343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92" name="Google Shape;392;p4"/>
          <p:cNvSpPr txBox="1"/>
          <p:nvPr/>
        </p:nvSpPr>
        <p:spPr>
          <a:xfrm>
            <a:off x="6749452" y="591284"/>
            <a:ext cx="10542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Galletas: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93" name="Google Shape;393;p4"/>
          <p:cNvSpPr/>
          <p:nvPr/>
        </p:nvSpPr>
        <p:spPr>
          <a:xfrm rot="5400000">
            <a:off x="7136990" y="735372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94" name="Google Shape;394;p4"/>
          <p:cNvGraphicFramePr/>
          <p:nvPr/>
        </p:nvGraphicFramePr>
        <p:xfrm>
          <a:off x="7793281" y="1379343"/>
          <a:ext cx="1107450" cy="461675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110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8D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95" name="Google Shape;395;p4"/>
          <p:cNvSpPr/>
          <p:nvPr/>
        </p:nvSpPr>
        <p:spPr>
          <a:xfrm rot="5400000">
            <a:off x="8203790" y="735372"/>
            <a:ext cx="247500" cy="10854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6" name="Google Shape;396;p4"/>
          <p:cNvSpPr txBox="1"/>
          <p:nvPr/>
        </p:nvSpPr>
        <p:spPr>
          <a:xfrm>
            <a:off x="7846436" y="580266"/>
            <a:ext cx="10542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Galletas: </a:t>
            </a:r>
            <a:endParaRPr sz="17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$1 150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aphicFrame>
        <p:nvGraphicFramePr>
          <p:cNvPr id="397" name="Google Shape;397;p4"/>
          <p:cNvGraphicFramePr/>
          <p:nvPr/>
        </p:nvGraphicFramePr>
        <p:xfrm>
          <a:off x="8876513" y="1382013"/>
          <a:ext cx="2279250" cy="466850"/>
        </p:xfrm>
        <a:graphic>
          <a:graphicData uri="http://schemas.openxmlformats.org/drawingml/2006/table">
            <a:tbl>
              <a:tblPr>
                <a:noFill/>
                <a:tableStyleId>{EE34A7BF-D6C3-45A8-B358-5E50BE2E5640}</a:tableStyleId>
              </a:tblPr>
              <a:tblGrid>
                <a:gridCol w="227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6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C4E0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98" name="Google Shape;398;p4"/>
          <p:cNvSpPr txBox="1"/>
          <p:nvPr/>
        </p:nvSpPr>
        <p:spPr>
          <a:xfrm>
            <a:off x="9089019" y="747114"/>
            <a:ext cx="1833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70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Vuelto: ?</a:t>
            </a:r>
            <a:endParaRPr sz="17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99" name="Google Shape;399;p4"/>
          <p:cNvSpPr/>
          <p:nvPr/>
        </p:nvSpPr>
        <p:spPr>
          <a:xfrm rot="5400000">
            <a:off x="9843135" y="140663"/>
            <a:ext cx="298500" cy="23055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537</Words>
  <Application>Microsoft Office PowerPoint</Application>
  <PresentationFormat>Panorámica</PresentationFormat>
  <Paragraphs>114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Nunito SemiBold</vt:lpstr>
      <vt:lpstr>Nunito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Macarena Ovalle Larrain</cp:lastModifiedBy>
  <cp:revision>1</cp:revision>
  <dcterms:created xsi:type="dcterms:W3CDTF">2023-09-12T20:21:07Z</dcterms:created>
  <dcterms:modified xsi:type="dcterms:W3CDTF">2024-04-29T19:35:17Z</dcterms:modified>
</cp:coreProperties>
</file>