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bold r:id="rId24"/>
      <p:italic r:id="rId25"/>
      <p:boldItalic r:id="rId26"/>
    </p:embeddedFont>
    <p:embeddedFont>
      <p:font typeface="Nunito SemiBold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MbTB3Y89fDcZW6Idtf8oFHPDx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Droguett" userId="b98dc45e39b78e26" providerId="LiveId" clId="{BFA77393-C8CA-455A-AC5C-64CCE0F1C08F}"/>
    <pc:docChg chg="modSld">
      <pc:chgData name="Sandra Droguett" userId="b98dc45e39b78e26" providerId="LiveId" clId="{BFA77393-C8CA-455A-AC5C-64CCE0F1C08F}" dt="2024-03-28T19:56:36.132" v="0" actId="1076"/>
      <pc:docMkLst>
        <pc:docMk/>
      </pc:docMkLst>
      <pc:sldChg chg="modSp mod">
        <pc:chgData name="Sandra Droguett" userId="b98dc45e39b78e26" providerId="LiveId" clId="{BFA77393-C8CA-455A-AC5C-64CCE0F1C08F}" dt="2024-03-28T19:56:36.132" v="0" actId="1076"/>
        <pc:sldMkLst>
          <pc:docMk/>
          <pc:sldMk cId="0" sldId="270"/>
        </pc:sldMkLst>
        <pc:spChg chg="mod">
          <ac:chgData name="Sandra Droguett" userId="b98dc45e39b78e26" providerId="LiveId" clId="{BFA77393-C8CA-455A-AC5C-64CCE0F1C08F}" dt="2024-03-28T19:56:36.132" v="0" actId="1076"/>
          <ac:spMkLst>
            <pc:docMk/>
            <pc:sldMk cId="0" sldId="270"/>
            <ac:spMk id="4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3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2" name="Google Shape;82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3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5" name="Google Shape;95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1" name="Google Shape;101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9" name="Google Shape;109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6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5" name="Google Shape;125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98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4000" y="309921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lang="es-ES" sz="5400" b="1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Números decimales</a:t>
            </a:r>
            <a:endParaRPr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679100" y="4208525"/>
            <a:ext cx="89889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5º básico. Unidad 2.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Capítulo 6: Números decimales.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Sistematizar uso del </a:t>
            </a:r>
            <a:r>
              <a:rPr lang="es-ES" sz="20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Sistema de numeración decimal </a:t>
            </a: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para representar números naturales y decimales. </a:t>
            </a:r>
            <a:endParaRPr sz="200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Páginas 1</a:t>
            </a:r>
            <a:r>
              <a:rPr lang="es-ES" sz="20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22 y 123.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10"/>
          <p:cNvGrpSpPr/>
          <p:nvPr/>
        </p:nvGrpSpPr>
        <p:grpSpPr>
          <a:xfrm>
            <a:off x="1578610" y="1898650"/>
            <a:ext cx="10599420" cy="3143250"/>
            <a:chOff x="2486" y="2990"/>
            <a:chExt cx="16692" cy="4950"/>
          </a:xfrm>
        </p:grpSpPr>
        <p:pic>
          <p:nvPicPr>
            <p:cNvPr id="337" name="Google Shape;337;p10" descr="Captura de pantalla 2023-10-25 a las 14.20.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86" y="3134"/>
              <a:ext cx="16588" cy="4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10"/>
            <p:cNvSpPr/>
            <p:nvPr/>
          </p:nvSpPr>
          <p:spPr>
            <a:xfrm>
              <a:off x="18137" y="2990"/>
              <a:ext cx="1041" cy="7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10"/>
          <p:cNvSpPr txBox="1"/>
          <p:nvPr/>
        </p:nvSpPr>
        <p:spPr>
          <a:xfrm>
            <a:off x="3051810" y="263969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5680710" y="263969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8037830" y="263969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0217785" y="263969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3038475" y="417766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0"/>
          <p:cNvSpPr txBox="1"/>
          <p:nvPr/>
        </p:nvSpPr>
        <p:spPr>
          <a:xfrm>
            <a:off x="5067935" y="415798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0"/>
          <p:cNvSpPr txBox="1"/>
          <p:nvPr/>
        </p:nvSpPr>
        <p:spPr>
          <a:xfrm>
            <a:off x="7366635" y="415036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9802495" y="417766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3035" y="2056765"/>
            <a:ext cx="1529700" cy="83100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Altura del volcán Hornopirén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1573530" y="7524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</a:t>
            </a:r>
            <a:endParaRPr sz="5800"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152400" y="3512820"/>
            <a:ext cx="1530300" cy="58500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Altura de una persona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1"/>
          <p:cNvGrpSpPr/>
          <p:nvPr/>
        </p:nvGrpSpPr>
        <p:grpSpPr>
          <a:xfrm>
            <a:off x="1573530" y="1511935"/>
            <a:ext cx="8411714" cy="2707005"/>
            <a:chOff x="2486" y="2990"/>
            <a:chExt cx="16692" cy="4950"/>
          </a:xfrm>
        </p:grpSpPr>
        <p:pic>
          <p:nvPicPr>
            <p:cNvPr id="358" name="Google Shape;358;p11" descr="Captura de pantalla 2023-10-25 a las 14.20.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86" y="3134"/>
              <a:ext cx="16588" cy="4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11"/>
            <p:cNvSpPr/>
            <p:nvPr/>
          </p:nvSpPr>
          <p:spPr>
            <a:xfrm>
              <a:off x="18137" y="2990"/>
              <a:ext cx="1041" cy="7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11"/>
          <p:cNvSpPr txBox="1"/>
          <p:nvPr/>
        </p:nvSpPr>
        <p:spPr>
          <a:xfrm>
            <a:off x="2653665" y="211709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11"/>
          <p:cNvSpPr txBox="1"/>
          <p:nvPr/>
        </p:nvSpPr>
        <p:spPr>
          <a:xfrm>
            <a:off x="4730750" y="211709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6634480" y="211709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11"/>
          <p:cNvSpPr txBox="1"/>
          <p:nvPr/>
        </p:nvSpPr>
        <p:spPr>
          <a:xfrm>
            <a:off x="8359140" y="211709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2651760" y="344424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11"/>
          <p:cNvSpPr txBox="1"/>
          <p:nvPr/>
        </p:nvSpPr>
        <p:spPr>
          <a:xfrm>
            <a:off x="4269740" y="344297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6059170" y="343535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11"/>
          <p:cNvSpPr txBox="1"/>
          <p:nvPr/>
        </p:nvSpPr>
        <p:spPr>
          <a:xfrm>
            <a:off x="8009255" y="343471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8" name="Google Shape;368;p11"/>
          <p:cNvSpPr txBox="1"/>
          <p:nvPr/>
        </p:nvSpPr>
        <p:spPr>
          <a:xfrm>
            <a:off x="59690" y="1683385"/>
            <a:ext cx="1529700" cy="83100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Altura del volcán Hornopirén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11"/>
          <p:cNvSpPr txBox="1"/>
          <p:nvPr/>
        </p:nvSpPr>
        <p:spPr>
          <a:xfrm>
            <a:off x="1573530" y="7524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</a:t>
            </a:r>
            <a:endParaRPr sz="5800"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877570" y="212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74" name="Google Shape;374;p11"/>
          <p:cNvSpPr txBox="1"/>
          <p:nvPr/>
        </p:nvSpPr>
        <p:spPr>
          <a:xfrm>
            <a:off x="72390" y="2926080"/>
            <a:ext cx="1530300" cy="58500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Altura de una persona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5" name="Google Shape;375;p1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872" y="3849479"/>
            <a:ext cx="2596213" cy="251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"/>
          <p:cNvSpPr/>
          <p:nvPr/>
        </p:nvSpPr>
        <p:spPr>
          <a:xfrm>
            <a:off x="1416475" y="4920525"/>
            <a:ext cx="8318400" cy="865500"/>
          </a:xfrm>
          <a:prstGeom prst="wedgeRoundRectCallout">
            <a:avLst>
              <a:gd name="adj1" fmla="val 56374"/>
              <a:gd name="adj2" fmla="val -33590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diferencias y similitudes puedes encontrar?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2" descr="Captura de pantalla 2023-10-25 a las 14.32.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215" y="1974215"/>
            <a:ext cx="10153015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2"/>
          <p:cNvSpPr txBox="1"/>
          <p:nvPr/>
        </p:nvSpPr>
        <p:spPr>
          <a:xfrm>
            <a:off x="221043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356171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p12"/>
          <p:cNvSpPr txBox="1"/>
          <p:nvPr/>
        </p:nvSpPr>
        <p:spPr>
          <a:xfrm>
            <a:off x="491299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626427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636333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771461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12"/>
          <p:cNvSpPr txBox="1"/>
          <p:nvPr/>
        </p:nvSpPr>
        <p:spPr>
          <a:xfrm>
            <a:off x="906589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10510520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303150" y="3442775"/>
            <a:ext cx="1530300" cy="83100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Altura del volcán Hornopirén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1573530" y="7524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72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 la tabla de valor posicional</a:t>
            </a:r>
            <a:endParaRPr sz="5800"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303530" y="4352290"/>
            <a:ext cx="1530300" cy="58500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Altura de una persona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1573530" y="7524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24137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Analicemos cómo funciona el sistema de numeración decimal</a:t>
            </a:r>
            <a:r>
              <a:rPr lang="es-ES" sz="7200" b="1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2" name="Google Shape;402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406" name="Google Shape;406;p13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/>
          <a:stretch/>
        </p:blipFill>
        <p:spPr>
          <a:xfrm>
            <a:off x="689610" y="1805940"/>
            <a:ext cx="10887075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3"/>
          <p:cNvSpPr/>
          <p:nvPr/>
        </p:nvSpPr>
        <p:spPr>
          <a:xfrm>
            <a:off x="1374150" y="4642475"/>
            <a:ext cx="8778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grupos de 10 forman un grupo de 100?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1374150" y="5412750"/>
            <a:ext cx="8778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grupos de 100 forman un grupo de 1 000?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09" name="Google Shape;409;p13"/>
          <p:cNvGrpSpPr/>
          <p:nvPr/>
        </p:nvGrpSpPr>
        <p:grpSpPr>
          <a:xfrm>
            <a:off x="10227945" y="4540151"/>
            <a:ext cx="798828" cy="630391"/>
            <a:chOff x="641172" y="2139043"/>
            <a:chExt cx="6065512" cy="3527652"/>
          </a:xfrm>
        </p:grpSpPr>
        <p:sp>
          <p:nvSpPr>
            <p:cNvPr id="410" name="Google Shape;410;p1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13"/>
          <p:cNvSpPr txBox="1"/>
          <p:nvPr/>
        </p:nvSpPr>
        <p:spPr>
          <a:xfrm>
            <a:off x="10222969" y="4606925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13" name="Google Shape;413;p13"/>
          <p:cNvGrpSpPr/>
          <p:nvPr/>
        </p:nvGrpSpPr>
        <p:grpSpPr>
          <a:xfrm>
            <a:off x="10226675" y="5325646"/>
            <a:ext cx="798828" cy="630391"/>
            <a:chOff x="641172" y="2139043"/>
            <a:chExt cx="6065512" cy="3527652"/>
          </a:xfrm>
        </p:grpSpPr>
        <p:sp>
          <p:nvSpPr>
            <p:cNvPr id="414" name="Google Shape;414;p1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13"/>
          <p:cNvSpPr txBox="1"/>
          <p:nvPr/>
        </p:nvSpPr>
        <p:spPr>
          <a:xfrm>
            <a:off x="10221601" y="5392423"/>
            <a:ext cx="7989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4"/>
          <p:cNvSpPr txBox="1"/>
          <p:nvPr/>
        </p:nvSpPr>
        <p:spPr>
          <a:xfrm>
            <a:off x="1573530" y="7524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24137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Analicemos cómo funciona el sistema de numeración decimal </a:t>
            </a:r>
            <a:endParaRPr/>
          </a:p>
        </p:txBody>
      </p:sp>
      <p:sp>
        <p:nvSpPr>
          <p:cNvPr id="423" name="Google Shape;423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5" name="Google Shape;425;p1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426" name="Google Shape;426;p14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/>
          <a:stretch/>
        </p:blipFill>
        <p:spPr>
          <a:xfrm>
            <a:off x="701675" y="1805940"/>
            <a:ext cx="10887075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4"/>
          <p:cNvSpPr/>
          <p:nvPr/>
        </p:nvSpPr>
        <p:spPr>
          <a:xfrm>
            <a:off x="838200" y="4722500"/>
            <a:ext cx="9144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grupos de 0,001 forman un grupo de 0,01?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838200" y="5488950"/>
            <a:ext cx="8397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¿Cuántos grupos de 0,01 forman un grupo de 0,1?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29" name="Google Shape;429;p14"/>
          <p:cNvGrpSpPr/>
          <p:nvPr/>
        </p:nvGrpSpPr>
        <p:grpSpPr>
          <a:xfrm>
            <a:off x="9618345" y="4540151"/>
            <a:ext cx="798828" cy="630391"/>
            <a:chOff x="641172" y="2139043"/>
            <a:chExt cx="6065512" cy="3527652"/>
          </a:xfrm>
        </p:grpSpPr>
        <p:sp>
          <p:nvSpPr>
            <p:cNvPr id="430" name="Google Shape;430;p14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/>
          <p:nvPr/>
        </p:nvSpPr>
        <p:spPr>
          <a:xfrm>
            <a:off x="9651783" y="4606925"/>
            <a:ext cx="7848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33" name="Google Shape;433;p14"/>
          <p:cNvGrpSpPr/>
          <p:nvPr/>
        </p:nvGrpSpPr>
        <p:grpSpPr>
          <a:xfrm>
            <a:off x="9236075" y="5325646"/>
            <a:ext cx="798828" cy="630391"/>
            <a:chOff x="641172" y="2139043"/>
            <a:chExt cx="6065512" cy="3527652"/>
          </a:xfrm>
        </p:grpSpPr>
        <p:sp>
          <p:nvSpPr>
            <p:cNvPr id="434" name="Google Shape;434;p14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14"/>
          <p:cNvSpPr txBox="1"/>
          <p:nvPr/>
        </p:nvSpPr>
        <p:spPr>
          <a:xfrm>
            <a:off x="9231001" y="5392423"/>
            <a:ext cx="7848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15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 r="11950"/>
          <a:stretch/>
        </p:blipFill>
        <p:spPr>
          <a:xfrm>
            <a:off x="107315" y="2115185"/>
            <a:ext cx="6325870" cy="1455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15"/>
          <p:cNvGrpSpPr/>
          <p:nvPr/>
        </p:nvGrpSpPr>
        <p:grpSpPr>
          <a:xfrm>
            <a:off x="7323464" y="2478279"/>
            <a:ext cx="4671051" cy="930595"/>
            <a:chOff x="641172" y="2139043"/>
            <a:chExt cx="6065512" cy="3527652"/>
          </a:xfrm>
        </p:grpSpPr>
        <p:sp>
          <p:nvSpPr>
            <p:cNvPr id="444" name="Google Shape;444;p15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46" name="Google Shape;446;p15"/>
          <p:cNvGrpSpPr/>
          <p:nvPr/>
        </p:nvGrpSpPr>
        <p:grpSpPr>
          <a:xfrm>
            <a:off x="7322829" y="3626962"/>
            <a:ext cx="4671051" cy="930595"/>
            <a:chOff x="641172" y="2139043"/>
            <a:chExt cx="6065512" cy="3527652"/>
          </a:xfrm>
        </p:grpSpPr>
        <p:sp>
          <p:nvSpPr>
            <p:cNvPr id="447" name="Google Shape;447;p15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49" name="Google Shape;449;p15"/>
          <p:cNvGrpSpPr/>
          <p:nvPr/>
        </p:nvGrpSpPr>
        <p:grpSpPr>
          <a:xfrm>
            <a:off x="7291714" y="4809508"/>
            <a:ext cx="4671051" cy="930595"/>
            <a:chOff x="641172" y="2139043"/>
            <a:chExt cx="6065512" cy="3527652"/>
          </a:xfrm>
        </p:grpSpPr>
        <p:sp>
          <p:nvSpPr>
            <p:cNvPr id="450" name="Google Shape;450;p15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52" name="Google Shape;452;p15"/>
          <p:cNvGrpSpPr/>
          <p:nvPr/>
        </p:nvGrpSpPr>
        <p:grpSpPr>
          <a:xfrm>
            <a:off x="7291079" y="1266326"/>
            <a:ext cx="4671051" cy="930595"/>
            <a:chOff x="641172" y="2139043"/>
            <a:chExt cx="6065512" cy="3527652"/>
          </a:xfrm>
        </p:grpSpPr>
        <p:sp>
          <p:nvSpPr>
            <p:cNvPr id="453" name="Google Shape;453;p15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5" name="Google Shape;455;p15"/>
          <p:cNvSpPr txBox="1"/>
          <p:nvPr/>
        </p:nvSpPr>
        <p:spPr>
          <a:xfrm>
            <a:off x="1104900" y="-58103"/>
            <a:ext cx="1042035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56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¿Qué podemos concluir?</a:t>
            </a:r>
            <a:r>
              <a:rPr lang="es-ES" sz="5600" b="1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6" name="Google Shape;456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8" name="Google Shape;458;p15"/>
          <p:cNvSpPr txBox="1"/>
          <p:nvPr/>
        </p:nvSpPr>
        <p:spPr>
          <a:xfrm>
            <a:off x="900430" y="271780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2492375" y="4547235"/>
            <a:ext cx="4501500" cy="1454700"/>
          </a:xfrm>
          <a:prstGeom prst="wedgeRoundRectCallout">
            <a:avLst>
              <a:gd name="adj1" fmla="val -57405"/>
              <a:gd name="adj2" fmla="val -24421"/>
              <a:gd name="adj3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15"/>
          <p:cNvSpPr/>
          <p:nvPr/>
        </p:nvSpPr>
        <p:spPr>
          <a:xfrm>
            <a:off x="2516716" y="4842981"/>
            <a:ext cx="4361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regularidad ves?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¿Pasa siempre lo mismo?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7557780" y="2535151"/>
            <a:ext cx="39675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 grupos de 100 forman 1 000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15"/>
          <p:cNvSpPr/>
          <p:nvPr/>
        </p:nvSpPr>
        <p:spPr>
          <a:xfrm>
            <a:off x="7439025" y="4809501"/>
            <a:ext cx="44379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 grupos de 0,01 forman 0,1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15"/>
          <p:cNvSpPr/>
          <p:nvPr/>
        </p:nvSpPr>
        <p:spPr>
          <a:xfrm>
            <a:off x="7378125" y="3734200"/>
            <a:ext cx="4498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 grupos de 0,001 forman 0,01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4" name="Google Shape;464;p15"/>
          <p:cNvSpPr/>
          <p:nvPr/>
        </p:nvSpPr>
        <p:spPr>
          <a:xfrm>
            <a:off x="7725185" y="1327357"/>
            <a:ext cx="36327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 grupos de 10 forman 100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5" name="Google Shape;465;p1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1765" y="3887470"/>
            <a:ext cx="228028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l="91665" t="10605"/>
          <a:stretch/>
        </p:blipFill>
        <p:spPr>
          <a:xfrm>
            <a:off x="6395085" y="2115185"/>
            <a:ext cx="598805" cy="145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"/>
          <p:cNvSpPr/>
          <p:nvPr/>
        </p:nvSpPr>
        <p:spPr>
          <a:xfrm>
            <a:off x="6810375" y="1309370"/>
            <a:ext cx="4756785" cy="4184015"/>
          </a:xfrm>
          <a:prstGeom prst="roundRect">
            <a:avLst>
              <a:gd name="adj" fmla="val 1821"/>
            </a:avLst>
          </a:prstGeom>
          <a:solidFill>
            <a:srgbClr val="F7F6F4"/>
          </a:solidFill>
          <a:ln w="28575" cap="flat" cmpd="sng">
            <a:solidFill>
              <a:srgbClr val="A7CD7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16" descr="Captura de pantalla 2023-10-25 a las 18.20.40"/>
          <p:cNvPicPr preferRelativeResize="0"/>
          <p:nvPr/>
        </p:nvPicPr>
        <p:blipFill rotWithShape="1">
          <a:blip r:embed="rId3">
            <a:alphaModFix/>
          </a:blip>
          <a:srcRect l="53551" t="16635" r="12260" b="10078"/>
          <a:stretch/>
        </p:blipFill>
        <p:spPr>
          <a:xfrm>
            <a:off x="7162165" y="1763395"/>
            <a:ext cx="3480435" cy="327596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6"/>
          <p:cNvSpPr/>
          <p:nvPr/>
        </p:nvSpPr>
        <p:spPr>
          <a:xfrm>
            <a:off x="231140" y="212725"/>
            <a:ext cx="2953385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 txBox="1"/>
          <p:nvPr/>
        </p:nvSpPr>
        <p:spPr>
          <a:xfrm>
            <a:off x="231140" y="271145"/>
            <a:ext cx="29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¡No lo olvides!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75" name="Google Shape;475;p16"/>
          <p:cNvGrpSpPr/>
          <p:nvPr/>
        </p:nvGrpSpPr>
        <p:grpSpPr>
          <a:xfrm>
            <a:off x="616585" y="1703705"/>
            <a:ext cx="5575935" cy="3397885"/>
            <a:chOff x="641172" y="2139043"/>
            <a:chExt cx="6065512" cy="3527652"/>
          </a:xfrm>
        </p:grpSpPr>
        <p:sp>
          <p:nvSpPr>
            <p:cNvPr id="476" name="Google Shape;476;p16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6"/>
          <p:cNvSpPr txBox="1"/>
          <p:nvPr/>
        </p:nvSpPr>
        <p:spPr>
          <a:xfrm>
            <a:off x="1092971" y="1874406"/>
            <a:ext cx="46233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Tanto en los números naturales como en los números decimales, cuando se forma un grupo de 10 en una posición, aumenta en 1 el dígito de la posición inmediatamente mayor.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16"/>
          <p:cNvSpPr txBox="1"/>
          <p:nvPr/>
        </p:nvSpPr>
        <p:spPr>
          <a:xfrm>
            <a:off x="10642600" y="3065780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2,9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16"/>
          <p:cNvSpPr txBox="1"/>
          <p:nvPr/>
        </p:nvSpPr>
        <p:spPr>
          <a:xfrm>
            <a:off x="10642600" y="1936115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+ 0,1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16"/>
          <p:cNvSpPr/>
          <p:nvPr/>
        </p:nvSpPr>
        <p:spPr>
          <a:xfrm rot="7800000">
            <a:off x="11122025" y="2379980"/>
            <a:ext cx="715010" cy="64452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01B2E6"/>
          </a:solidFill>
          <a:ln w="12700" cap="flat" cmpd="sng">
            <a:solidFill>
              <a:srgbClr val="01B2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6"/>
          <p:cNvSpPr/>
          <p:nvPr/>
        </p:nvSpPr>
        <p:spPr>
          <a:xfrm>
            <a:off x="10875645" y="3670300"/>
            <a:ext cx="39814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B2E6"/>
          </a:solidFill>
          <a:ln w="12700" cap="flat" cmpd="sng">
            <a:solidFill>
              <a:srgbClr val="01B2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6"/>
          <p:cNvSpPr txBox="1"/>
          <p:nvPr/>
        </p:nvSpPr>
        <p:spPr>
          <a:xfrm>
            <a:off x="10663555" y="4342130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3,0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" descr="Captura de pantalla 2023-10-25 a las 13.48.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0490" y="1592580"/>
            <a:ext cx="5634355" cy="213804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838200" y="1826251"/>
            <a:ext cx="105156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altura del volcán Hornopirén:</a:t>
            </a:r>
            <a:b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s-ES" sz="35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572 m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altura de una persona: </a:t>
            </a:r>
            <a:b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1,572 m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182550" y="154525"/>
            <a:ext cx="118269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5800" b="1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Comparemos dos números</a:t>
            </a:r>
            <a:endParaRPr sz="58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8" name="Google Shape;2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3485" y="4088765"/>
            <a:ext cx="1353820" cy="17360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/>
          <p:nvPr/>
        </p:nvSpPr>
        <p:spPr>
          <a:xfrm>
            <a:off x="424180" y="1908810"/>
            <a:ext cx="414020" cy="415925"/>
          </a:xfrm>
          <a:prstGeom prst="bevel">
            <a:avLst>
              <a:gd name="adj" fmla="val 30163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2780665" y="4375150"/>
            <a:ext cx="414020" cy="415925"/>
          </a:xfrm>
          <a:prstGeom prst="bevel">
            <a:avLst>
              <a:gd name="adj" fmla="val 30163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/>
          <p:nvPr/>
        </p:nvSpPr>
        <p:spPr>
          <a:xfrm>
            <a:off x="602615" y="1038860"/>
            <a:ext cx="5024700" cy="2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Imagina que estamos de pie en la base del volcán.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qué medida</a:t>
            </a: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más alto que tú es el volcán?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6" name="Google Shape;236;p3" descr="Captura de pantalla 2023-10-17 a las 09.59.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042352"/>
            <a:ext cx="5416550" cy="4773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/>
          <p:nvPr/>
        </p:nvSpPr>
        <p:spPr>
          <a:xfrm>
            <a:off x="10400850" y="4006075"/>
            <a:ext cx="3015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10743750" y="3926700"/>
            <a:ext cx="14763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Aquí estás tú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239" name="Google Shape;239;p3"/>
          <p:cNvCxnSpPr/>
          <p:nvPr/>
        </p:nvCxnSpPr>
        <p:spPr>
          <a:xfrm flipH="1">
            <a:off x="8522800" y="2291400"/>
            <a:ext cx="4800" cy="1980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"/>
          <p:cNvCxnSpPr/>
          <p:nvPr/>
        </p:nvCxnSpPr>
        <p:spPr>
          <a:xfrm>
            <a:off x="8478350" y="2290350"/>
            <a:ext cx="10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3"/>
          <p:cNvSpPr txBox="1"/>
          <p:nvPr/>
        </p:nvSpPr>
        <p:spPr>
          <a:xfrm>
            <a:off x="8673650" y="1925125"/>
            <a:ext cx="9492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1 572 m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/>
          <p:nvPr/>
        </p:nvSpPr>
        <p:spPr>
          <a:xfrm>
            <a:off x="416550" y="632444"/>
            <a:ext cx="4457700" cy="3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Imagina</a:t>
            </a: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que estás de pie en la cima del volcán.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¿Crees que podrías observar a una persona que esté de pie en la base del volcán?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7" name="Google Shape;247;p4" descr="Captura de pantalla 2023-10-17 a las 09.58.36"/>
          <p:cNvPicPr preferRelativeResize="0"/>
          <p:nvPr/>
        </p:nvPicPr>
        <p:blipFill rotWithShape="1">
          <a:blip r:embed="rId3">
            <a:alphaModFix/>
          </a:blip>
          <a:srcRect b="1086"/>
          <a:stretch/>
        </p:blipFill>
        <p:spPr>
          <a:xfrm>
            <a:off x="5076825" y="632460"/>
            <a:ext cx="6705600" cy="503110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"/>
          <p:cNvSpPr/>
          <p:nvPr/>
        </p:nvSpPr>
        <p:spPr>
          <a:xfrm>
            <a:off x="7844975" y="1005700"/>
            <a:ext cx="3015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"/>
          <p:cNvSpPr txBox="1"/>
          <p:nvPr/>
        </p:nvSpPr>
        <p:spPr>
          <a:xfrm>
            <a:off x="8187875" y="926325"/>
            <a:ext cx="14763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Aquí estás tú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" descr="Captura de pantalla 2023-10-25 a las 14.41.12"/>
          <p:cNvPicPr preferRelativeResize="0"/>
          <p:nvPr/>
        </p:nvPicPr>
        <p:blipFill rotWithShape="1">
          <a:blip r:embed="rId3">
            <a:alphaModFix/>
          </a:blip>
          <a:srcRect l="895" t="12945" r="2043" b="6456"/>
          <a:stretch/>
        </p:blipFill>
        <p:spPr>
          <a:xfrm>
            <a:off x="231149" y="3623350"/>
            <a:ext cx="11611450" cy="18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"/>
          <p:cNvSpPr txBox="1"/>
          <p:nvPr/>
        </p:nvSpPr>
        <p:spPr>
          <a:xfrm>
            <a:off x="1965960" y="4914900"/>
            <a:ext cx="1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4895850" y="4914900"/>
            <a:ext cx="1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8119650" y="4914900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10946128" y="4914900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1802130" y="55530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¿Cómo se descomponen </a:t>
            </a:r>
            <a:b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estos números?</a:t>
            </a:r>
            <a:endParaRPr sz="5800"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727710" y="2695575"/>
            <a:ext cx="414020" cy="415925"/>
          </a:xfrm>
          <a:prstGeom prst="bevel">
            <a:avLst>
              <a:gd name="adj" fmla="val 30163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1141730" y="2655570"/>
            <a:ext cx="544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altura del volcán Hornopirén: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" descr="Captura de pantalla 2023-10-25 a las 14.44.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150" y="3502025"/>
            <a:ext cx="11630201" cy="20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 txBox="1"/>
          <p:nvPr/>
        </p:nvSpPr>
        <p:spPr>
          <a:xfrm>
            <a:off x="2093572" y="4904100"/>
            <a:ext cx="7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5064777" y="4904100"/>
            <a:ext cx="7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0,1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8095622" y="4904100"/>
            <a:ext cx="7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0,01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10850874" y="4904100"/>
            <a:ext cx="9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0,001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6"/>
          <p:cNvSpPr txBox="1"/>
          <p:nvPr/>
        </p:nvSpPr>
        <p:spPr>
          <a:xfrm>
            <a:off x="1802130" y="53597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¿Cómo se descomponen </a:t>
            </a:r>
            <a:b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estos números?</a:t>
            </a:r>
            <a:endParaRPr sz="5800"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727710" y="2695575"/>
            <a:ext cx="414020" cy="415925"/>
          </a:xfrm>
          <a:prstGeom prst="bevel">
            <a:avLst>
              <a:gd name="adj" fmla="val 30163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 txBox="1"/>
          <p:nvPr/>
        </p:nvSpPr>
        <p:spPr>
          <a:xfrm>
            <a:off x="1141730" y="2655570"/>
            <a:ext cx="668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altura de una persona: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231140" y="212725"/>
            <a:ext cx="607200" cy="57780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7" descr="Captura de pantalla 2023-10-17 a las 10.18.50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0" y="2326650"/>
            <a:ext cx="12192000" cy="20932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 txBox="1"/>
          <p:nvPr/>
        </p:nvSpPr>
        <p:spPr>
          <a:xfrm>
            <a:off x="657550" y="2885025"/>
            <a:ext cx="586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1 000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2063000" y="2885025"/>
            <a:ext cx="415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3439350" y="2885025"/>
            <a:ext cx="357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4723700" y="2885025"/>
            <a:ext cx="30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7816750" y="2885025"/>
            <a:ext cx="221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9056488" y="2909575"/>
            <a:ext cx="415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10380400" y="2909575"/>
            <a:ext cx="454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1628950" y="2909575"/>
            <a:ext cx="520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1691005" y="34166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65517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¿Y si comparamos la descomposición de ambos?</a:t>
            </a:r>
            <a:endParaRPr/>
          </a:p>
        </p:txBody>
      </p:sp>
      <p:sp>
        <p:nvSpPr>
          <p:cNvPr id="296" name="Google Shape;296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300" name="Google Shape;300;p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6420" y="4642188"/>
            <a:ext cx="1908810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"/>
          <p:cNvSpPr/>
          <p:nvPr/>
        </p:nvSpPr>
        <p:spPr>
          <a:xfrm>
            <a:off x="1098100" y="5146688"/>
            <a:ext cx="8130300" cy="837600"/>
          </a:xfrm>
          <a:prstGeom prst="wedgeRoundRectCallout">
            <a:avLst>
              <a:gd name="adj1" fmla="val 53733"/>
              <a:gd name="adj2" fmla="val -3521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diferencias y similitudes puedes encontrar?</a:t>
            </a: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8" descr="Captura de pantalla 2023-10-17 a las 10.18.50"/>
          <p:cNvPicPr preferRelativeResize="0"/>
          <p:nvPr/>
        </p:nvPicPr>
        <p:blipFill rotWithShape="1">
          <a:blip r:embed="rId3">
            <a:alphaModFix/>
          </a:blip>
          <a:srcRect l="1893" r="1019"/>
          <a:stretch/>
        </p:blipFill>
        <p:spPr>
          <a:xfrm>
            <a:off x="-26300" y="1360175"/>
            <a:ext cx="12192000" cy="211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8"/>
          <p:cNvSpPr txBox="1"/>
          <p:nvPr/>
        </p:nvSpPr>
        <p:spPr>
          <a:xfrm>
            <a:off x="641250" y="1919300"/>
            <a:ext cx="569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1 000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2037425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3400153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4697303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7792925" y="1943100"/>
            <a:ext cx="410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9130462" y="1943100"/>
            <a:ext cx="39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10419301" y="1943100"/>
            <a:ext cx="535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11670527" y="1943100"/>
            <a:ext cx="621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231140" y="212725"/>
            <a:ext cx="3621405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231140" y="271145"/>
            <a:ext cx="34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Observa con atención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4030345" y="1895475"/>
            <a:ext cx="4525010" cy="2054225"/>
          </a:xfrm>
          <a:prstGeom prst="ellipse">
            <a:avLst/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4547" y="4125347"/>
            <a:ext cx="2589181" cy="27326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8"/>
          <p:cNvSpPr/>
          <p:nvPr/>
        </p:nvSpPr>
        <p:spPr>
          <a:xfrm>
            <a:off x="2945125" y="4450575"/>
            <a:ext cx="5394300" cy="1149000"/>
          </a:xfrm>
          <a:prstGeom prst="wedgeRoundRectCallout">
            <a:avLst>
              <a:gd name="adj1" fmla="val 58430"/>
              <a:gd name="adj2" fmla="val 2191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crees que se está</a:t>
            </a:r>
            <a:b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representando en esta imagen?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/>
          <p:nvPr/>
        </p:nvSpPr>
        <p:spPr>
          <a:xfrm rot="-5400000">
            <a:off x="2799820" y="284480"/>
            <a:ext cx="1754400" cy="58275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4000">
                <a:srgbClr val="00B0F0">
                  <a:alpha val="57647"/>
                </a:srgbClr>
              </a:gs>
              <a:gs pos="83000">
                <a:srgbClr val="00B0F0">
                  <a:alpha val="71764"/>
                </a:srgbClr>
              </a:gs>
              <a:gs pos="100000">
                <a:srgbClr val="00B0F0">
                  <a:alpha val="87843"/>
                </a:srgbClr>
              </a:gs>
            </a:gsLst>
            <a:lin ang="5400000" scaled="0"/>
          </a:gradFill>
          <a:ln w="12700" cap="flat" cmpd="sng">
            <a:solidFill>
              <a:srgbClr val="00B0F0">
                <a:alpha val="2470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991875" y="32379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58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¡Hicimos un zoom!</a:t>
            </a:r>
            <a:endParaRPr sz="5800"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6" name="Google Shape;326;p9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8276" y="896865"/>
            <a:ext cx="2487166" cy="292607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7670600" y="4054300"/>
            <a:ext cx="4315800" cy="1971600"/>
          </a:xfrm>
          <a:prstGeom prst="wedgeRoundRectCallout">
            <a:avLst>
              <a:gd name="adj1" fmla="val -5275"/>
              <a:gd name="adj2" fmla="val -73488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los números decimales, la unidad se puede dividir en muchos grupos de 10.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8" name="Google Shape;328;p9" descr="Imagen que contiene Diagram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" y="2998470"/>
            <a:ext cx="36004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 descr="Form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135" y="2988310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" descr="Imagen que contiene Diagram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1790" y="2169160"/>
            <a:ext cx="213106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Panorámica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Nunito</vt:lpstr>
      <vt:lpstr>Arial</vt:lpstr>
      <vt:lpstr>Nunito SemiBold</vt:lpstr>
      <vt:lpstr>Nunito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Sandra Verónica Droguett Villarroel</cp:lastModifiedBy>
  <cp:revision>1</cp:revision>
  <dcterms:created xsi:type="dcterms:W3CDTF">2023-10-25T21:34:55Z</dcterms:created>
  <dcterms:modified xsi:type="dcterms:W3CDTF">2024-03-28T19:56:40Z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