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Nunito" pitchFamily="2" charset="0"/>
      <p:regular r:id="rId34"/>
      <p:bold r:id="rId35"/>
      <p:italic r:id="rId36"/>
      <p:boldItalic r:id="rId37"/>
    </p:embeddedFont>
    <p:embeddedFont>
      <p:font typeface="Nunito Medium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hIQk+X6KbEviXWai9ZZJpzs4I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0" name="Google Shape;320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1" name="Google Shape;34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1" name="Google Shape;38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3" name="Google Shape;40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7" name="Google Shape;4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5" name="Google Shape;4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4" name="Google Shape;4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5" name="Google Shape;465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9" name="Google Shape;489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6" name="Google Shape;51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7" name="Google Shape;547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9" name="Google Shape;57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3" name="Google Shape;6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7" name="Google Shape;627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2" name="Google Shape;6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0" name="Google Shape;6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0" name="Google Shape;7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9" name="Google Shape;7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7" name="Google Shape;74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72" name="Google Shape;7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6" name="Google Shape;56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1" name="Google Shape;61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8" name="Google Shape;78;p38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79" name="Google Shape;79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1" name="Google Shape;91;p40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2" name="Google Shape;92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41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98" name="Google Shape;98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1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42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6" name="Google Shape;106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2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44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2" name="Google Shape;122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4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4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8" name="Google Shape;158;p5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54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5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0" name="Google Shape;170;p5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5" name="Google Shape;175;p5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5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5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2" name="Google Shape;182;p5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8" name="Google Shape;188;p5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5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4" name="Google Shape;194;p5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6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6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0" name="Google Shape;200;p6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6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6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>
            <a:spLocks noGrp="1"/>
          </p:cNvSpPr>
          <p:nvPr>
            <p:ph type="subTitle" idx="1"/>
          </p:nvPr>
        </p:nvSpPr>
        <p:spPr>
          <a:xfrm>
            <a:off x="1524000" y="169226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9600"/>
              <a:buNone/>
            </a:pPr>
            <a:r>
              <a:rPr lang="es-ES" sz="9600" b="1">
                <a:solidFill>
                  <a:srgbClr val="EF818A"/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1524000" y="3090283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5400"/>
              <a:buFont typeface="Arial"/>
              <a:buNone/>
            </a:pPr>
            <a:r>
              <a:rPr lang="es-ES" sz="5400" i="0" u="none" strike="noStrike" cap="none">
                <a:solidFill>
                  <a:srgbClr val="EF818A"/>
                </a:solidFill>
                <a:latin typeface="Nunito Medium"/>
                <a:ea typeface="Nunito Medium"/>
                <a:cs typeface="Nunito Medium"/>
                <a:sym typeface="Nunito Medium"/>
              </a:rPr>
              <a:t>Haciendo cintas</a:t>
            </a:r>
            <a:endParaRPr sz="5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1524001" y="4160601"/>
            <a:ext cx="9233042" cy="165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i="0" u="none" strike="noStrike" cap="none">
                <a:solidFill>
                  <a:srgbClr val="EF818A"/>
                </a:solidFill>
                <a:latin typeface="Nunito Medium"/>
                <a:ea typeface="Nunito Medium"/>
                <a:cs typeface="Nunito Medium"/>
                <a:sym typeface="Nunito Medium"/>
              </a:rPr>
              <a:t>5</a:t>
            </a:r>
            <a:r>
              <a:rPr lang="es-ES" sz="2000">
                <a:solidFill>
                  <a:srgbClr val="EF818A"/>
                </a:solidFill>
                <a:latin typeface="Nunito Medium"/>
                <a:ea typeface="Nunito Medium"/>
                <a:cs typeface="Nunito Medium"/>
                <a:sym typeface="Nunito Medium"/>
              </a:rPr>
              <a:t>º básico. Unidad 1.</a:t>
            </a:r>
            <a:endParaRPr sz="2000">
              <a:solidFill>
                <a:srgbClr val="EF818A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rgbClr val="EF818A"/>
                </a:solidFill>
                <a:latin typeface="Nunito Medium"/>
                <a:ea typeface="Nunito Medium"/>
                <a:cs typeface="Nunito Medium"/>
                <a:sym typeface="Nunito Medium"/>
              </a:rPr>
              <a:t>Capítulo 3: Haciendo cintas.</a:t>
            </a:r>
            <a:endParaRPr sz="2000">
              <a:solidFill>
                <a:srgbClr val="EF818A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rgbClr val="EF818A"/>
                </a:solidFill>
                <a:latin typeface="Nunito Medium"/>
                <a:ea typeface="Nunito Medium"/>
                <a:cs typeface="Nunito Medium"/>
                <a:sym typeface="Nunito Medium"/>
              </a:rPr>
              <a:t>Gestión de la clase para la comprensión de la comparación por cociente. </a:t>
            </a:r>
            <a:endParaRPr sz="2000">
              <a:solidFill>
                <a:srgbClr val="EF818A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>
                <a:solidFill>
                  <a:srgbClr val="EF818A"/>
                </a:solidFill>
                <a:latin typeface="Nunito Medium"/>
                <a:ea typeface="Nunito Medium"/>
                <a:cs typeface="Nunito Medium"/>
                <a:sym typeface="Nunito Medium"/>
              </a:rPr>
              <a:t>Páginas 53 y 54. </a:t>
            </a:r>
            <a:endParaRPr sz="2000">
              <a:solidFill>
                <a:srgbClr val="EF818A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20" name="Google Shape;220;p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3"/>
          <p:cNvGrpSpPr/>
          <p:nvPr/>
        </p:nvGrpSpPr>
        <p:grpSpPr>
          <a:xfrm>
            <a:off x="1236345" y="2252980"/>
            <a:ext cx="7301865" cy="1584325"/>
            <a:chOff x="2067" y="1690"/>
            <a:chExt cx="11499" cy="2495"/>
          </a:xfrm>
        </p:grpSpPr>
        <p:pic>
          <p:nvPicPr>
            <p:cNvPr id="305" name="Google Shape;305;p63" descr="Captura de pantalla 2023-10-19 a las 16.49.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67" y="1690"/>
              <a:ext cx="11499" cy="2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63"/>
            <p:cNvSpPr/>
            <p:nvPr/>
          </p:nvSpPr>
          <p:spPr>
            <a:xfrm>
              <a:off x="9055" y="1781"/>
              <a:ext cx="4380" cy="129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3"/>
            <p:cNvSpPr/>
            <p:nvPr/>
          </p:nvSpPr>
          <p:spPr>
            <a:xfrm>
              <a:off x="12067" y="3573"/>
              <a:ext cx="1378" cy="58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63"/>
          <p:cNvSpPr/>
          <p:nvPr/>
        </p:nvSpPr>
        <p:spPr>
          <a:xfrm>
            <a:off x="196850" y="18415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63"/>
          <p:cNvSpPr txBox="1"/>
          <p:nvPr/>
        </p:nvSpPr>
        <p:spPr>
          <a:xfrm>
            <a:off x="292735" y="23050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63"/>
          <p:cNvSpPr/>
          <p:nvPr/>
        </p:nvSpPr>
        <p:spPr>
          <a:xfrm>
            <a:off x="5749925" y="1130935"/>
            <a:ext cx="2781300" cy="8216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63"/>
          <p:cNvSpPr/>
          <p:nvPr/>
        </p:nvSpPr>
        <p:spPr>
          <a:xfrm>
            <a:off x="7662545" y="2268855"/>
            <a:ext cx="875030" cy="3733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63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2923540" y="2259965"/>
            <a:ext cx="1517650" cy="9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63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4407535" y="2257425"/>
            <a:ext cx="1517650" cy="9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3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5901690" y="2258695"/>
            <a:ext cx="1517650" cy="96456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63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63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2800"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28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17" name="Google Shape;317;p63"/>
          <p:cNvSpPr/>
          <p:nvPr/>
        </p:nvSpPr>
        <p:spPr>
          <a:xfrm>
            <a:off x="837565" y="184150"/>
            <a:ext cx="607060" cy="58166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64"/>
          <p:cNvGrpSpPr/>
          <p:nvPr/>
        </p:nvGrpSpPr>
        <p:grpSpPr>
          <a:xfrm>
            <a:off x="1236345" y="2252980"/>
            <a:ext cx="7301865" cy="1584325"/>
            <a:chOff x="2067" y="1690"/>
            <a:chExt cx="11499" cy="2495"/>
          </a:xfrm>
        </p:grpSpPr>
        <p:pic>
          <p:nvPicPr>
            <p:cNvPr id="323" name="Google Shape;323;p64" descr="Captura de pantalla 2023-10-19 a las 16.49.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67" y="1690"/>
              <a:ext cx="11499" cy="2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4" name="Google Shape;324;p64"/>
            <p:cNvSpPr/>
            <p:nvPr/>
          </p:nvSpPr>
          <p:spPr>
            <a:xfrm>
              <a:off x="9055" y="1781"/>
              <a:ext cx="4380" cy="129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64"/>
            <p:cNvSpPr/>
            <p:nvPr/>
          </p:nvSpPr>
          <p:spPr>
            <a:xfrm>
              <a:off x="12067" y="3573"/>
              <a:ext cx="1378" cy="58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6" name="Google Shape;326;p64" descr="Captura de pantalla 2023-10-19 a las 16.47.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9390" y="4613910"/>
            <a:ext cx="3410585" cy="114490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64"/>
          <p:cNvSpPr/>
          <p:nvPr/>
        </p:nvSpPr>
        <p:spPr>
          <a:xfrm>
            <a:off x="196850" y="18415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64"/>
          <p:cNvSpPr txBox="1"/>
          <p:nvPr/>
        </p:nvSpPr>
        <p:spPr>
          <a:xfrm>
            <a:off x="292735" y="23050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64" descr="Captura de pantalla 2023-10-19 a las 16.45.00"/>
          <p:cNvPicPr preferRelativeResize="0"/>
          <p:nvPr/>
        </p:nvPicPr>
        <p:blipFill rotWithShape="1">
          <a:blip r:embed="rId5">
            <a:alphaModFix/>
          </a:blip>
          <a:srcRect l="9243" t="2338" b="2789"/>
          <a:stretch/>
        </p:blipFill>
        <p:spPr>
          <a:xfrm>
            <a:off x="8879840" y="1619250"/>
            <a:ext cx="2969260" cy="220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64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88025" t="76393"/>
          <a:stretch/>
        </p:blipFill>
        <p:spPr>
          <a:xfrm>
            <a:off x="7580630" y="3608070"/>
            <a:ext cx="874395" cy="37401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64"/>
          <p:cNvSpPr/>
          <p:nvPr/>
        </p:nvSpPr>
        <p:spPr>
          <a:xfrm>
            <a:off x="5749925" y="1130935"/>
            <a:ext cx="2781300" cy="8216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64"/>
          <p:cNvSpPr/>
          <p:nvPr/>
        </p:nvSpPr>
        <p:spPr>
          <a:xfrm>
            <a:off x="7662545" y="2268855"/>
            <a:ext cx="875030" cy="3733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64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2923540" y="2259965"/>
            <a:ext cx="1517650" cy="9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64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4407535" y="2257425"/>
            <a:ext cx="1517650" cy="9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64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5901690" y="2258695"/>
            <a:ext cx="1517650" cy="96456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64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64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2800"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28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38" name="Google Shape;338;p64"/>
          <p:cNvSpPr/>
          <p:nvPr/>
        </p:nvSpPr>
        <p:spPr>
          <a:xfrm>
            <a:off x="837565" y="184150"/>
            <a:ext cx="607060" cy="58166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65"/>
          <p:cNvGrpSpPr/>
          <p:nvPr/>
        </p:nvGrpSpPr>
        <p:grpSpPr>
          <a:xfrm>
            <a:off x="1236345" y="2252980"/>
            <a:ext cx="7301865" cy="1584325"/>
            <a:chOff x="2067" y="1690"/>
            <a:chExt cx="11499" cy="2495"/>
          </a:xfrm>
        </p:grpSpPr>
        <p:pic>
          <p:nvPicPr>
            <p:cNvPr id="344" name="Google Shape;344;p65" descr="Captura de pantalla 2023-10-19 a las 16.49.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67" y="1690"/>
              <a:ext cx="11499" cy="2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65"/>
            <p:cNvSpPr/>
            <p:nvPr/>
          </p:nvSpPr>
          <p:spPr>
            <a:xfrm>
              <a:off x="9055" y="1781"/>
              <a:ext cx="4380" cy="1294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65"/>
            <p:cNvSpPr/>
            <p:nvPr/>
          </p:nvSpPr>
          <p:spPr>
            <a:xfrm>
              <a:off x="12067" y="3573"/>
              <a:ext cx="1378" cy="58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7" name="Google Shape;347;p65" descr="Captura de pantalla 2023-10-19 a las 16.47.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9390" y="4613910"/>
            <a:ext cx="3410585" cy="114490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65"/>
          <p:cNvSpPr txBox="1"/>
          <p:nvPr/>
        </p:nvSpPr>
        <p:spPr>
          <a:xfrm>
            <a:off x="7422515" y="4947920"/>
            <a:ext cx="3618900" cy="630900"/>
          </a:xfrm>
          <a:prstGeom prst="rect">
            <a:avLst/>
          </a:prstGeom>
          <a:noFill/>
          <a:ln w="9525" cap="flat" cmpd="sng">
            <a:solidFill>
              <a:srgbClr val="FF1C55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5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R: Mide 8 cm.</a:t>
            </a:r>
            <a:endParaRPr sz="35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49" name="Google Shape;349;p65"/>
          <p:cNvSpPr txBox="1"/>
          <p:nvPr/>
        </p:nvSpPr>
        <p:spPr>
          <a:xfrm>
            <a:off x="3475355" y="4832985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8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50" name="Google Shape;350;p65"/>
          <p:cNvSpPr/>
          <p:nvPr/>
        </p:nvSpPr>
        <p:spPr>
          <a:xfrm>
            <a:off x="196850" y="18415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65"/>
          <p:cNvSpPr txBox="1"/>
          <p:nvPr/>
        </p:nvSpPr>
        <p:spPr>
          <a:xfrm>
            <a:off x="292735" y="23050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65" descr="Captura de pantalla 2023-10-19 a las 16.45.00"/>
          <p:cNvPicPr preferRelativeResize="0"/>
          <p:nvPr/>
        </p:nvPicPr>
        <p:blipFill rotWithShape="1">
          <a:blip r:embed="rId5">
            <a:alphaModFix/>
          </a:blip>
          <a:srcRect l="9243" t="2338" b="2789"/>
          <a:stretch/>
        </p:blipFill>
        <p:spPr>
          <a:xfrm>
            <a:off x="8879840" y="1619250"/>
            <a:ext cx="2969260" cy="220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65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88025" t="76393"/>
          <a:stretch/>
        </p:blipFill>
        <p:spPr>
          <a:xfrm>
            <a:off x="7580630" y="3608070"/>
            <a:ext cx="874395" cy="37401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5"/>
          <p:cNvSpPr/>
          <p:nvPr/>
        </p:nvSpPr>
        <p:spPr>
          <a:xfrm>
            <a:off x="5749925" y="1130935"/>
            <a:ext cx="2781300" cy="8216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65"/>
          <p:cNvSpPr/>
          <p:nvPr/>
        </p:nvSpPr>
        <p:spPr>
          <a:xfrm>
            <a:off x="7662545" y="2268855"/>
            <a:ext cx="875030" cy="3733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65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2923540" y="2259965"/>
            <a:ext cx="1517650" cy="9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65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4407535" y="2257425"/>
            <a:ext cx="1517650" cy="96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65" descr="Captura de pantalla 2023-10-19 a las 16.49.31"/>
          <p:cNvPicPr preferRelativeResize="0"/>
          <p:nvPr/>
        </p:nvPicPr>
        <p:blipFill rotWithShape="1">
          <a:blip r:embed="rId3">
            <a:alphaModFix/>
          </a:blip>
          <a:srcRect l="2583" r="76633" b="39118"/>
          <a:stretch/>
        </p:blipFill>
        <p:spPr>
          <a:xfrm>
            <a:off x="5901690" y="2258695"/>
            <a:ext cx="1517650" cy="96456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5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65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2800"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28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361" name="Google Shape;361;p65"/>
          <p:cNvSpPr/>
          <p:nvPr/>
        </p:nvSpPr>
        <p:spPr>
          <a:xfrm>
            <a:off x="837565" y="184150"/>
            <a:ext cx="607060" cy="58166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12"/>
          <p:cNvGrpSpPr/>
          <p:nvPr/>
        </p:nvGrpSpPr>
        <p:grpSpPr>
          <a:xfrm>
            <a:off x="654050" y="2733040"/>
            <a:ext cx="10387965" cy="1781175"/>
            <a:chOff x="787" y="3957"/>
            <a:chExt cx="16359" cy="2805"/>
          </a:xfrm>
        </p:grpSpPr>
        <p:pic>
          <p:nvPicPr>
            <p:cNvPr id="367" name="Google Shape;367;p12" descr="Captura de pantalla 2023-10-19 a las 17.13.5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87" y="3957"/>
              <a:ext cx="16335" cy="28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12"/>
            <p:cNvSpPr/>
            <p:nvPr/>
          </p:nvSpPr>
          <p:spPr>
            <a:xfrm>
              <a:off x="9995" y="3984"/>
              <a:ext cx="7151" cy="15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9" name="Google Shape;369;p12" descr="Captura de pantalla 2023-10-19 a las 17.13.53"/>
          <p:cNvPicPr preferRelativeResize="0"/>
          <p:nvPr/>
        </p:nvPicPr>
        <p:blipFill rotWithShape="1">
          <a:blip r:embed="rId3">
            <a:alphaModFix/>
          </a:blip>
          <a:srcRect l="1800" t="5954" r="75922" b="37075"/>
          <a:stretch/>
        </p:blipFill>
        <p:spPr>
          <a:xfrm>
            <a:off x="3096895" y="2840990"/>
            <a:ext cx="2310765" cy="101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2" descr="Captura de pantalla 2023-10-19 a las 17.13.53"/>
          <p:cNvPicPr preferRelativeResize="0"/>
          <p:nvPr/>
        </p:nvPicPr>
        <p:blipFill rotWithShape="1">
          <a:blip r:embed="rId3">
            <a:alphaModFix/>
          </a:blip>
          <a:srcRect l="1800" t="5954" r="75922" b="37075"/>
          <a:stretch/>
        </p:blipFill>
        <p:spPr>
          <a:xfrm>
            <a:off x="5361940" y="2840990"/>
            <a:ext cx="2310765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2"/>
          <p:cNvSpPr/>
          <p:nvPr/>
        </p:nvSpPr>
        <p:spPr>
          <a:xfrm>
            <a:off x="10110470" y="4032250"/>
            <a:ext cx="1007110" cy="5257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2"/>
          <p:cNvSpPr/>
          <p:nvPr/>
        </p:nvSpPr>
        <p:spPr>
          <a:xfrm>
            <a:off x="9629140" y="2623820"/>
            <a:ext cx="1532255" cy="2628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2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2800"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28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74" name="Google Shape;374;p12" descr="Captura de pantalla 2023-10-19 a las 17.13.53"/>
          <p:cNvPicPr preferRelativeResize="0"/>
          <p:nvPr/>
        </p:nvPicPr>
        <p:blipFill rotWithShape="1">
          <a:blip r:embed="rId3">
            <a:alphaModFix/>
          </a:blip>
          <a:srcRect l="1800" t="5954" r="75922" b="37075"/>
          <a:stretch/>
        </p:blipFill>
        <p:spPr>
          <a:xfrm>
            <a:off x="7623175" y="2840990"/>
            <a:ext cx="2310765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2"/>
          <p:cNvSpPr/>
          <p:nvPr/>
        </p:nvSpPr>
        <p:spPr>
          <a:xfrm>
            <a:off x="196850" y="18415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2"/>
          <p:cNvSpPr txBox="1"/>
          <p:nvPr/>
        </p:nvSpPr>
        <p:spPr>
          <a:xfrm>
            <a:off x="292735" y="23050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2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2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66" descr="Captura de pantalla 2023-10-25 a las 10.18.39"/>
          <p:cNvPicPr preferRelativeResize="0"/>
          <p:nvPr/>
        </p:nvPicPr>
        <p:blipFill rotWithShape="1">
          <a:blip r:embed="rId3">
            <a:alphaModFix/>
          </a:blip>
          <a:srcRect l="4093" t="15055" r="3873" b="3610"/>
          <a:stretch/>
        </p:blipFill>
        <p:spPr>
          <a:xfrm>
            <a:off x="1271270" y="4822825"/>
            <a:ext cx="3799205" cy="12007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4" name="Google Shape;384;p66"/>
          <p:cNvGrpSpPr/>
          <p:nvPr/>
        </p:nvGrpSpPr>
        <p:grpSpPr>
          <a:xfrm>
            <a:off x="654050" y="2733040"/>
            <a:ext cx="10387965" cy="1781175"/>
            <a:chOff x="787" y="3957"/>
            <a:chExt cx="16359" cy="2805"/>
          </a:xfrm>
        </p:grpSpPr>
        <p:pic>
          <p:nvPicPr>
            <p:cNvPr id="385" name="Google Shape;385;p66" descr="Captura de pantalla 2023-10-19 a las 17.13.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7" y="3957"/>
              <a:ext cx="16335" cy="28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66"/>
            <p:cNvSpPr/>
            <p:nvPr/>
          </p:nvSpPr>
          <p:spPr>
            <a:xfrm>
              <a:off x="9995" y="3984"/>
              <a:ext cx="7151" cy="15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7" name="Google Shape;387;p66" descr="Captura de pantalla 2023-10-19 a las 17.13.53"/>
          <p:cNvPicPr preferRelativeResize="0"/>
          <p:nvPr/>
        </p:nvPicPr>
        <p:blipFill rotWithShape="1">
          <a:blip r:embed="rId4">
            <a:alphaModFix/>
          </a:blip>
          <a:srcRect l="1800" t="5954" r="75922" b="37075"/>
          <a:stretch/>
        </p:blipFill>
        <p:spPr>
          <a:xfrm>
            <a:off x="3096895" y="2840990"/>
            <a:ext cx="2310765" cy="101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66" descr="Captura de pantalla 2023-10-19 a las 17.13.53"/>
          <p:cNvPicPr preferRelativeResize="0"/>
          <p:nvPr/>
        </p:nvPicPr>
        <p:blipFill rotWithShape="1">
          <a:blip r:embed="rId4">
            <a:alphaModFix/>
          </a:blip>
          <a:srcRect l="1800" t="5954" r="75922" b="37075"/>
          <a:stretch/>
        </p:blipFill>
        <p:spPr>
          <a:xfrm>
            <a:off x="5361940" y="2840990"/>
            <a:ext cx="2310765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66"/>
          <p:cNvSpPr/>
          <p:nvPr/>
        </p:nvSpPr>
        <p:spPr>
          <a:xfrm>
            <a:off x="10110470" y="4032250"/>
            <a:ext cx="1007110" cy="5257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66" descr="Captura de pantalla 2023-10-19 a las 16.49.31"/>
          <p:cNvPicPr preferRelativeResize="0"/>
          <p:nvPr/>
        </p:nvPicPr>
        <p:blipFill rotWithShape="1">
          <a:blip r:embed="rId5">
            <a:alphaModFix/>
          </a:blip>
          <a:srcRect l="88025" t="76393"/>
          <a:stretch/>
        </p:blipFill>
        <p:spPr>
          <a:xfrm>
            <a:off x="10177145" y="4032250"/>
            <a:ext cx="874395" cy="37401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6"/>
          <p:cNvSpPr/>
          <p:nvPr/>
        </p:nvSpPr>
        <p:spPr>
          <a:xfrm>
            <a:off x="9629140" y="2623820"/>
            <a:ext cx="1532255" cy="2628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Google Shape;392;p66"/>
          <p:cNvGrpSpPr/>
          <p:nvPr/>
        </p:nvGrpSpPr>
        <p:grpSpPr>
          <a:xfrm>
            <a:off x="9081135" y="915670"/>
            <a:ext cx="3064982" cy="2402205"/>
            <a:chOff x="11502" y="2195"/>
            <a:chExt cx="6495" cy="4770"/>
          </a:xfrm>
        </p:grpSpPr>
        <p:pic>
          <p:nvPicPr>
            <p:cNvPr id="393" name="Google Shape;393;p66" descr="Captura de pantalla 2023-10-19 a las 17.07.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502" y="2195"/>
              <a:ext cx="6495" cy="4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Google Shape;394;p66"/>
            <p:cNvSpPr/>
            <p:nvPr/>
          </p:nvSpPr>
          <p:spPr>
            <a:xfrm>
              <a:off x="11502" y="5902"/>
              <a:ext cx="3203" cy="106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" name="Google Shape;395;p66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2800"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28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396" name="Google Shape;396;p66" descr="Captura de pantalla 2023-10-19 a las 17.13.53"/>
          <p:cNvPicPr preferRelativeResize="0"/>
          <p:nvPr/>
        </p:nvPicPr>
        <p:blipFill rotWithShape="1">
          <a:blip r:embed="rId4">
            <a:alphaModFix/>
          </a:blip>
          <a:srcRect l="1800" t="5954" r="75922" b="37075"/>
          <a:stretch/>
        </p:blipFill>
        <p:spPr>
          <a:xfrm>
            <a:off x="7623175" y="2840990"/>
            <a:ext cx="2310765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6"/>
          <p:cNvSpPr/>
          <p:nvPr/>
        </p:nvSpPr>
        <p:spPr>
          <a:xfrm>
            <a:off x="196850" y="18415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66"/>
          <p:cNvSpPr txBox="1"/>
          <p:nvPr/>
        </p:nvSpPr>
        <p:spPr>
          <a:xfrm>
            <a:off x="292735" y="23050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66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66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67" descr="Captura de pantalla 2023-10-25 a las 10.18.39"/>
          <p:cNvPicPr preferRelativeResize="0"/>
          <p:nvPr/>
        </p:nvPicPr>
        <p:blipFill rotWithShape="1">
          <a:blip r:embed="rId3">
            <a:alphaModFix/>
          </a:blip>
          <a:srcRect l="4093" t="15055" r="3873" b="3610"/>
          <a:stretch/>
        </p:blipFill>
        <p:spPr>
          <a:xfrm>
            <a:off x="1271270" y="4822825"/>
            <a:ext cx="3799205" cy="12007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67"/>
          <p:cNvGrpSpPr/>
          <p:nvPr/>
        </p:nvGrpSpPr>
        <p:grpSpPr>
          <a:xfrm>
            <a:off x="654050" y="2733040"/>
            <a:ext cx="10387965" cy="1781175"/>
            <a:chOff x="787" y="3957"/>
            <a:chExt cx="16359" cy="2805"/>
          </a:xfrm>
        </p:grpSpPr>
        <p:pic>
          <p:nvPicPr>
            <p:cNvPr id="407" name="Google Shape;407;p67" descr="Captura de pantalla 2023-10-19 a las 17.13.5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7" y="3957"/>
              <a:ext cx="16335" cy="28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Google Shape;408;p67"/>
            <p:cNvSpPr/>
            <p:nvPr/>
          </p:nvSpPr>
          <p:spPr>
            <a:xfrm>
              <a:off x="9995" y="3984"/>
              <a:ext cx="7151" cy="153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67"/>
          <p:cNvSpPr txBox="1"/>
          <p:nvPr/>
        </p:nvSpPr>
        <p:spPr>
          <a:xfrm>
            <a:off x="3425190" y="5115560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12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10" name="Google Shape;410;p67"/>
          <p:cNvSpPr txBox="1"/>
          <p:nvPr/>
        </p:nvSpPr>
        <p:spPr>
          <a:xfrm>
            <a:off x="7422515" y="4947920"/>
            <a:ext cx="3618900" cy="630900"/>
          </a:xfrm>
          <a:prstGeom prst="rect">
            <a:avLst/>
          </a:prstGeom>
          <a:noFill/>
          <a:ln w="9525" cap="flat" cmpd="sng">
            <a:solidFill>
              <a:srgbClr val="FF1C55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5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R: Mide 12 cm.</a:t>
            </a:r>
            <a:endParaRPr sz="35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411" name="Google Shape;411;p67" descr="Captura de pantalla 2023-10-19 a las 17.13.53"/>
          <p:cNvPicPr preferRelativeResize="0"/>
          <p:nvPr/>
        </p:nvPicPr>
        <p:blipFill rotWithShape="1">
          <a:blip r:embed="rId4">
            <a:alphaModFix/>
          </a:blip>
          <a:srcRect l="1800" t="5954" r="75922" b="37075"/>
          <a:stretch/>
        </p:blipFill>
        <p:spPr>
          <a:xfrm>
            <a:off x="3096895" y="2840990"/>
            <a:ext cx="2310765" cy="101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67" descr="Captura de pantalla 2023-10-19 a las 17.13.53"/>
          <p:cNvPicPr preferRelativeResize="0"/>
          <p:nvPr/>
        </p:nvPicPr>
        <p:blipFill rotWithShape="1">
          <a:blip r:embed="rId4">
            <a:alphaModFix/>
          </a:blip>
          <a:srcRect l="1800" t="5954" r="75922" b="37075"/>
          <a:stretch/>
        </p:blipFill>
        <p:spPr>
          <a:xfrm>
            <a:off x="5361940" y="2840990"/>
            <a:ext cx="2310765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67"/>
          <p:cNvSpPr/>
          <p:nvPr/>
        </p:nvSpPr>
        <p:spPr>
          <a:xfrm>
            <a:off x="10110470" y="4032250"/>
            <a:ext cx="1007110" cy="5257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67" descr="Captura de pantalla 2023-10-19 a las 16.49.31"/>
          <p:cNvPicPr preferRelativeResize="0"/>
          <p:nvPr/>
        </p:nvPicPr>
        <p:blipFill rotWithShape="1">
          <a:blip r:embed="rId5">
            <a:alphaModFix/>
          </a:blip>
          <a:srcRect l="88025" t="76393"/>
          <a:stretch/>
        </p:blipFill>
        <p:spPr>
          <a:xfrm>
            <a:off x="10177145" y="4032250"/>
            <a:ext cx="874395" cy="374015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67"/>
          <p:cNvSpPr/>
          <p:nvPr/>
        </p:nvSpPr>
        <p:spPr>
          <a:xfrm>
            <a:off x="9629140" y="2623820"/>
            <a:ext cx="1532255" cy="2628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6" name="Google Shape;416;p67"/>
          <p:cNvGrpSpPr/>
          <p:nvPr/>
        </p:nvGrpSpPr>
        <p:grpSpPr>
          <a:xfrm>
            <a:off x="9081135" y="915670"/>
            <a:ext cx="3064982" cy="2402205"/>
            <a:chOff x="11502" y="2195"/>
            <a:chExt cx="6495" cy="4770"/>
          </a:xfrm>
        </p:grpSpPr>
        <p:pic>
          <p:nvPicPr>
            <p:cNvPr id="417" name="Google Shape;417;p67" descr="Captura de pantalla 2023-10-19 a las 17.07.4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502" y="2195"/>
              <a:ext cx="6495" cy="47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Google Shape;418;p67"/>
            <p:cNvSpPr/>
            <p:nvPr/>
          </p:nvSpPr>
          <p:spPr>
            <a:xfrm>
              <a:off x="11502" y="5902"/>
              <a:ext cx="3203" cy="106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67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2800"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28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420" name="Google Shape;420;p67" descr="Captura de pantalla 2023-10-19 a las 17.13.53"/>
          <p:cNvPicPr preferRelativeResize="0"/>
          <p:nvPr/>
        </p:nvPicPr>
        <p:blipFill rotWithShape="1">
          <a:blip r:embed="rId4">
            <a:alphaModFix/>
          </a:blip>
          <a:srcRect l="1800" t="5954" r="75922" b="37075"/>
          <a:stretch/>
        </p:blipFill>
        <p:spPr>
          <a:xfrm>
            <a:off x="7623175" y="2840990"/>
            <a:ext cx="2310765" cy="101473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7"/>
          <p:cNvSpPr/>
          <p:nvPr/>
        </p:nvSpPr>
        <p:spPr>
          <a:xfrm>
            <a:off x="196850" y="18415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67"/>
          <p:cNvSpPr txBox="1"/>
          <p:nvPr/>
        </p:nvSpPr>
        <p:spPr>
          <a:xfrm>
            <a:off x="292735" y="23050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67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7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13" descr="Captura de pantalla 2023-10-16 a las 14.13.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5050" y="351790"/>
            <a:ext cx="2799080" cy="305308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3"/>
          <p:cNvSpPr txBox="1">
            <a:spLocks noGrp="1"/>
          </p:cNvSpPr>
          <p:nvPr>
            <p:ph type="body" idx="1"/>
          </p:nvPr>
        </p:nvSpPr>
        <p:spPr>
          <a:xfrm>
            <a:off x="478800" y="1955175"/>
            <a:ext cx="8890200" cy="2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Un termo contiene 8 veces la cantidad </a:t>
            </a:r>
            <a:br>
              <a:rPr lang="es-ES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de agua que una taza. 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La taza contiene 2 dL de agua.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¿Con cuántos decilitros de agua se llena el termo?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31" name="Google Shape;431;p13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3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4"/>
          <p:cNvSpPr txBox="1"/>
          <p:nvPr/>
        </p:nvSpPr>
        <p:spPr>
          <a:xfrm>
            <a:off x="4600575" y="1536194"/>
            <a:ext cx="2991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16600"/>
              <a:buFont typeface="Arial"/>
              <a:buNone/>
            </a:pPr>
            <a:r>
              <a:rPr lang="es-ES" sz="24000" i="0" u="none" strike="noStrike" cap="none">
                <a:solidFill>
                  <a:srgbClr val="FF1C55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sz="240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38" name="Google Shape;438;p14"/>
          <p:cNvSpPr/>
          <p:nvPr/>
        </p:nvSpPr>
        <p:spPr>
          <a:xfrm>
            <a:off x="5765350" y="1035675"/>
            <a:ext cx="3217200" cy="986100"/>
          </a:xfrm>
          <a:prstGeom prst="wedgeRoundRectCallout">
            <a:avLst>
              <a:gd name="adj1" fmla="val 61518"/>
              <a:gd name="adj2" fmla="val 119217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lo harías? </a:t>
            </a:r>
            <a:endParaRPr sz="28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439" name="Google Shape;439;p14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4465" y="160020"/>
            <a:ext cx="2991485" cy="351917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14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4"/>
          <p:cNvSpPr txBox="1"/>
          <p:nvPr/>
        </p:nvSpPr>
        <p:spPr>
          <a:xfrm>
            <a:off x="327025" y="259080"/>
            <a:ext cx="4159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5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3000"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30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47" name="Google Shape;447;p1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15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Un termo contiene 8 veces la cantidad de agua que una taza. 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La taza contiene 2 dL de agua.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¿Con cuántos decilitros de agua se llena el termo?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48" name="Google Shape;448;p15"/>
          <p:cNvSpPr/>
          <p:nvPr/>
        </p:nvSpPr>
        <p:spPr>
          <a:xfrm>
            <a:off x="6428740" y="455041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5"/>
          <p:cNvSpPr/>
          <p:nvPr/>
        </p:nvSpPr>
        <p:spPr>
          <a:xfrm>
            <a:off x="6428740" y="496316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5"/>
          <p:cNvSpPr/>
          <p:nvPr/>
        </p:nvSpPr>
        <p:spPr>
          <a:xfrm>
            <a:off x="6428740" y="455930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5"/>
          <p:cNvSpPr/>
          <p:nvPr/>
        </p:nvSpPr>
        <p:spPr>
          <a:xfrm>
            <a:off x="6428740" y="497205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5"/>
          <p:cNvSpPr/>
          <p:nvPr/>
        </p:nvSpPr>
        <p:spPr>
          <a:xfrm>
            <a:off x="6555740" y="468630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5"/>
          <p:cNvSpPr/>
          <p:nvPr/>
        </p:nvSpPr>
        <p:spPr>
          <a:xfrm>
            <a:off x="6555740" y="509905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5"/>
          <p:cNvSpPr/>
          <p:nvPr/>
        </p:nvSpPr>
        <p:spPr>
          <a:xfrm>
            <a:off x="6456045" y="4561840"/>
            <a:ext cx="250190" cy="3225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5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5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7" name="Google Shape;457;p15"/>
          <p:cNvGrpSpPr/>
          <p:nvPr/>
        </p:nvGrpSpPr>
        <p:grpSpPr>
          <a:xfrm>
            <a:off x="3894455" y="4359275"/>
            <a:ext cx="3813175" cy="1337310"/>
            <a:chOff x="6133" y="6865"/>
            <a:chExt cx="6005" cy="2106"/>
          </a:xfrm>
        </p:grpSpPr>
        <p:pic>
          <p:nvPicPr>
            <p:cNvPr id="458" name="Google Shape;458;p15" descr="Captura de pantalla 2023-10-25 a las 10.25.0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33" y="6865"/>
              <a:ext cx="6005" cy="21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Google Shape;459;p15"/>
            <p:cNvSpPr/>
            <p:nvPr/>
          </p:nvSpPr>
          <p:spPr>
            <a:xfrm>
              <a:off x="9297" y="7086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0900" y="7103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9177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0905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8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3000"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30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68" name="Google Shape;468;p68"/>
          <p:cNvSpPr/>
          <p:nvPr/>
        </p:nvSpPr>
        <p:spPr>
          <a:xfrm>
            <a:off x="6428740" y="409321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68"/>
          <p:cNvSpPr/>
          <p:nvPr/>
        </p:nvSpPr>
        <p:spPr>
          <a:xfrm>
            <a:off x="6428740" y="450596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68"/>
          <p:cNvSpPr/>
          <p:nvPr/>
        </p:nvSpPr>
        <p:spPr>
          <a:xfrm>
            <a:off x="6428740" y="410210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68"/>
          <p:cNvSpPr/>
          <p:nvPr/>
        </p:nvSpPr>
        <p:spPr>
          <a:xfrm>
            <a:off x="6428740" y="451485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68"/>
          <p:cNvSpPr/>
          <p:nvPr/>
        </p:nvSpPr>
        <p:spPr>
          <a:xfrm>
            <a:off x="6555740" y="422910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68"/>
          <p:cNvSpPr/>
          <p:nvPr/>
        </p:nvSpPr>
        <p:spPr>
          <a:xfrm>
            <a:off x="6555740" y="464185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8"/>
          <p:cNvSpPr/>
          <p:nvPr/>
        </p:nvSpPr>
        <p:spPr>
          <a:xfrm>
            <a:off x="6456045" y="4104640"/>
            <a:ext cx="250200" cy="32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68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68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7" name="Google Shape;477;p68"/>
          <p:cNvGrpSpPr/>
          <p:nvPr/>
        </p:nvGrpSpPr>
        <p:grpSpPr>
          <a:xfrm>
            <a:off x="3894455" y="3902075"/>
            <a:ext cx="3813175" cy="1337310"/>
            <a:chOff x="6133" y="6865"/>
            <a:chExt cx="6005" cy="2106"/>
          </a:xfrm>
        </p:grpSpPr>
        <p:pic>
          <p:nvPicPr>
            <p:cNvPr id="478" name="Google Shape;478;p68" descr="Captura de pantalla 2023-10-25 a las 10.25.0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33" y="6865"/>
              <a:ext cx="6005" cy="21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9" name="Google Shape;479;p68"/>
            <p:cNvSpPr/>
            <p:nvPr/>
          </p:nvSpPr>
          <p:spPr>
            <a:xfrm>
              <a:off x="9297" y="7086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8"/>
            <p:cNvSpPr/>
            <p:nvPr/>
          </p:nvSpPr>
          <p:spPr>
            <a:xfrm>
              <a:off x="10900" y="7103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8"/>
            <p:cNvSpPr/>
            <p:nvPr/>
          </p:nvSpPr>
          <p:spPr>
            <a:xfrm>
              <a:off x="9177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8"/>
            <p:cNvSpPr/>
            <p:nvPr/>
          </p:nvSpPr>
          <p:spPr>
            <a:xfrm>
              <a:off x="10905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3" name="Google Shape;483;p68"/>
          <p:cNvSpPr/>
          <p:nvPr/>
        </p:nvSpPr>
        <p:spPr>
          <a:xfrm rot="3239462">
            <a:off x="6453526" y="3626396"/>
            <a:ext cx="343419" cy="395626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68"/>
          <p:cNvSpPr txBox="1"/>
          <p:nvPr/>
        </p:nvSpPr>
        <p:spPr>
          <a:xfrm>
            <a:off x="5719445" y="3935095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68"/>
          <p:cNvSpPr txBox="1"/>
          <p:nvPr/>
        </p:nvSpPr>
        <p:spPr>
          <a:xfrm>
            <a:off x="5732780" y="4551680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6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17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Un termo contiene 8 veces la cantidad de agua que una taza. 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La taza contiene 2 dL de agua.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¿Con cuántos decilitros de agua se llena el termo?</a:t>
            </a:r>
            <a:endParaRPr sz="26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"/>
          <p:cNvSpPr txBox="1"/>
          <p:nvPr/>
        </p:nvSpPr>
        <p:spPr>
          <a:xfrm>
            <a:off x="1532572" y="1469569"/>
            <a:ext cx="9182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 sz="40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¡Encontremos la longitud de las siguientes cintas!</a:t>
            </a:r>
            <a:endParaRPr sz="40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10095546" y="1302409"/>
            <a:ext cx="1846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" descr="Captura de pantalla 2023-10-19 a las 16.33.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1622" y="3120390"/>
            <a:ext cx="9144000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9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3000"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30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92" name="Google Shape;492;p6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Un termo contiene 8 veces la cantidad de agua que una taza. 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La taza contiene 2 dL de agua.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¿Con cuántos decilitros de agua se llena el termo?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493" name="Google Shape;493;p69"/>
          <p:cNvSpPr/>
          <p:nvPr/>
        </p:nvSpPr>
        <p:spPr>
          <a:xfrm>
            <a:off x="6428740" y="455041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69"/>
          <p:cNvSpPr/>
          <p:nvPr/>
        </p:nvSpPr>
        <p:spPr>
          <a:xfrm>
            <a:off x="6428740" y="496316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69"/>
          <p:cNvSpPr/>
          <p:nvPr/>
        </p:nvSpPr>
        <p:spPr>
          <a:xfrm>
            <a:off x="6428740" y="455930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69"/>
          <p:cNvSpPr/>
          <p:nvPr/>
        </p:nvSpPr>
        <p:spPr>
          <a:xfrm>
            <a:off x="6428740" y="497205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69"/>
          <p:cNvSpPr/>
          <p:nvPr/>
        </p:nvSpPr>
        <p:spPr>
          <a:xfrm>
            <a:off x="6555740" y="468630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9"/>
          <p:cNvSpPr/>
          <p:nvPr/>
        </p:nvSpPr>
        <p:spPr>
          <a:xfrm>
            <a:off x="6555740" y="5099050"/>
            <a:ext cx="250190" cy="322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69"/>
          <p:cNvSpPr/>
          <p:nvPr/>
        </p:nvSpPr>
        <p:spPr>
          <a:xfrm>
            <a:off x="6456045" y="4561840"/>
            <a:ext cx="250190" cy="3225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69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69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2" name="Google Shape;502;p69"/>
          <p:cNvGrpSpPr/>
          <p:nvPr/>
        </p:nvGrpSpPr>
        <p:grpSpPr>
          <a:xfrm>
            <a:off x="3894455" y="4130675"/>
            <a:ext cx="3813175" cy="1337310"/>
            <a:chOff x="6133" y="6865"/>
            <a:chExt cx="6005" cy="2106"/>
          </a:xfrm>
        </p:grpSpPr>
        <p:pic>
          <p:nvPicPr>
            <p:cNvPr id="503" name="Google Shape;503;p69" descr="Captura de pantalla 2023-10-25 a las 10.25.0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33" y="6865"/>
              <a:ext cx="6005" cy="21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4" name="Google Shape;504;p69"/>
            <p:cNvSpPr/>
            <p:nvPr/>
          </p:nvSpPr>
          <p:spPr>
            <a:xfrm>
              <a:off x="9297" y="7086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69"/>
            <p:cNvSpPr/>
            <p:nvPr/>
          </p:nvSpPr>
          <p:spPr>
            <a:xfrm>
              <a:off x="10900" y="7103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69"/>
            <p:cNvSpPr/>
            <p:nvPr/>
          </p:nvSpPr>
          <p:spPr>
            <a:xfrm>
              <a:off x="9177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69"/>
            <p:cNvSpPr/>
            <p:nvPr/>
          </p:nvSpPr>
          <p:spPr>
            <a:xfrm>
              <a:off x="10905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8" name="Google Shape;508;p69"/>
          <p:cNvSpPr/>
          <p:nvPr/>
        </p:nvSpPr>
        <p:spPr>
          <a:xfrm rot="3239462">
            <a:off x="6453526" y="3854996"/>
            <a:ext cx="343419" cy="395626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69"/>
          <p:cNvSpPr txBox="1"/>
          <p:nvPr/>
        </p:nvSpPr>
        <p:spPr>
          <a:xfrm>
            <a:off x="5719445" y="4087495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69"/>
          <p:cNvSpPr txBox="1"/>
          <p:nvPr/>
        </p:nvSpPr>
        <p:spPr>
          <a:xfrm>
            <a:off x="5732780" y="4780280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69"/>
          <p:cNvSpPr txBox="1"/>
          <p:nvPr/>
        </p:nvSpPr>
        <p:spPr>
          <a:xfrm>
            <a:off x="6155055" y="3533140"/>
            <a:ext cx="8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 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69"/>
          <p:cNvSpPr/>
          <p:nvPr/>
        </p:nvSpPr>
        <p:spPr>
          <a:xfrm rot="7981065" flipH="1">
            <a:off x="6425683" y="5382465"/>
            <a:ext cx="343435" cy="395442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9"/>
          <p:cNvSpPr txBox="1"/>
          <p:nvPr/>
        </p:nvSpPr>
        <p:spPr>
          <a:xfrm>
            <a:off x="6142990" y="5629910"/>
            <a:ext cx="8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 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70"/>
          <p:cNvGrpSpPr/>
          <p:nvPr/>
        </p:nvGrpSpPr>
        <p:grpSpPr>
          <a:xfrm>
            <a:off x="276860" y="4352925"/>
            <a:ext cx="3044825" cy="1005205"/>
            <a:chOff x="893" y="7000"/>
            <a:chExt cx="4795" cy="1583"/>
          </a:xfrm>
        </p:grpSpPr>
        <p:pic>
          <p:nvPicPr>
            <p:cNvPr id="519" name="Google Shape;519;p70" descr="Captura de pantalla 2023-10-25 a las 10.36.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3" y="7000"/>
              <a:ext cx="4795" cy="1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70" descr="Captura de pantalla 2023-10-25 a las 10.36.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27" y="7408"/>
              <a:ext cx="900" cy="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1" name="Google Shape;521;p70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3000"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30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22" name="Google Shape;522;p7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17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Un termo contiene 8 veces la cantidad de agua que una taza. 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La taza contiene 2 dL de agua.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¿Con cuántos decilitros de agua se llena el termo?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23" name="Google Shape;523;p70"/>
          <p:cNvSpPr/>
          <p:nvPr/>
        </p:nvSpPr>
        <p:spPr>
          <a:xfrm>
            <a:off x="6428740" y="424561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70"/>
          <p:cNvSpPr/>
          <p:nvPr/>
        </p:nvSpPr>
        <p:spPr>
          <a:xfrm>
            <a:off x="6428740" y="465836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70"/>
          <p:cNvSpPr/>
          <p:nvPr/>
        </p:nvSpPr>
        <p:spPr>
          <a:xfrm>
            <a:off x="6428740" y="425450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70"/>
          <p:cNvSpPr/>
          <p:nvPr/>
        </p:nvSpPr>
        <p:spPr>
          <a:xfrm>
            <a:off x="6428740" y="466725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70"/>
          <p:cNvSpPr/>
          <p:nvPr/>
        </p:nvSpPr>
        <p:spPr>
          <a:xfrm>
            <a:off x="6555740" y="438150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70"/>
          <p:cNvSpPr/>
          <p:nvPr/>
        </p:nvSpPr>
        <p:spPr>
          <a:xfrm>
            <a:off x="6555740" y="479425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70"/>
          <p:cNvSpPr/>
          <p:nvPr/>
        </p:nvSpPr>
        <p:spPr>
          <a:xfrm>
            <a:off x="6456045" y="4257040"/>
            <a:ext cx="250200" cy="32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70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70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2" name="Google Shape;532;p70"/>
          <p:cNvGrpSpPr/>
          <p:nvPr/>
        </p:nvGrpSpPr>
        <p:grpSpPr>
          <a:xfrm>
            <a:off x="3894455" y="4054475"/>
            <a:ext cx="3813175" cy="1337310"/>
            <a:chOff x="6133" y="6865"/>
            <a:chExt cx="6005" cy="2106"/>
          </a:xfrm>
        </p:grpSpPr>
        <p:pic>
          <p:nvPicPr>
            <p:cNvPr id="533" name="Google Shape;533;p70" descr="Captura de pantalla 2023-10-25 a las 10.25.0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33" y="6865"/>
              <a:ext cx="6005" cy="21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4" name="Google Shape;534;p70"/>
            <p:cNvSpPr/>
            <p:nvPr/>
          </p:nvSpPr>
          <p:spPr>
            <a:xfrm>
              <a:off x="9297" y="7086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0"/>
            <p:cNvSpPr/>
            <p:nvPr/>
          </p:nvSpPr>
          <p:spPr>
            <a:xfrm>
              <a:off x="10900" y="7103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0"/>
            <p:cNvSpPr/>
            <p:nvPr/>
          </p:nvSpPr>
          <p:spPr>
            <a:xfrm>
              <a:off x="9177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70"/>
            <p:cNvSpPr/>
            <p:nvPr/>
          </p:nvSpPr>
          <p:spPr>
            <a:xfrm>
              <a:off x="10905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8" name="Google Shape;538;p70"/>
          <p:cNvSpPr/>
          <p:nvPr/>
        </p:nvSpPr>
        <p:spPr>
          <a:xfrm rot="3239462">
            <a:off x="6453526" y="3778796"/>
            <a:ext cx="343419" cy="395626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70"/>
          <p:cNvSpPr txBox="1"/>
          <p:nvPr/>
        </p:nvSpPr>
        <p:spPr>
          <a:xfrm>
            <a:off x="5719445" y="4087495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70"/>
          <p:cNvSpPr txBox="1"/>
          <p:nvPr/>
        </p:nvSpPr>
        <p:spPr>
          <a:xfrm>
            <a:off x="5732780" y="4704080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70"/>
          <p:cNvSpPr txBox="1"/>
          <p:nvPr/>
        </p:nvSpPr>
        <p:spPr>
          <a:xfrm>
            <a:off x="6155055" y="3456940"/>
            <a:ext cx="8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 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70"/>
          <p:cNvSpPr/>
          <p:nvPr/>
        </p:nvSpPr>
        <p:spPr>
          <a:xfrm rot="7981065" flipH="1">
            <a:off x="6425683" y="5230065"/>
            <a:ext cx="343435" cy="395442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70"/>
          <p:cNvSpPr txBox="1"/>
          <p:nvPr/>
        </p:nvSpPr>
        <p:spPr>
          <a:xfrm>
            <a:off x="6142990" y="5477510"/>
            <a:ext cx="8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 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70"/>
          <p:cNvSpPr txBox="1"/>
          <p:nvPr/>
        </p:nvSpPr>
        <p:spPr>
          <a:xfrm>
            <a:off x="6739890" y="4711065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71"/>
          <p:cNvGrpSpPr/>
          <p:nvPr/>
        </p:nvGrpSpPr>
        <p:grpSpPr>
          <a:xfrm>
            <a:off x="276860" y="4429125"/>
            <a:ext cx="3044825" cy="1005205"/>
            <a:chOff x="893" y="7000"/>
            <a:chExt cx="4795" cy="1583"/>
          </a:xfrm>
        </p:grpSpPr>
        <p:pic>
          <p:nvPicPr>
            <p:cNvPr id="550" name="Google Shape;550;p71" descr="Captura de pantalla 2023-10-25 a las 10.36.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3" y="7000"/>
              <a:ext cx="4795" cy="1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Google Shape;551;p71" descr="Captura de pantalla 2023-10-25 a las 10.36.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27" y="7408"/>
              <a:ext cx="900" cy="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2" name="Google Shape;552;p71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3000"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30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53" name="Google Shape;553;p7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Un termo contiene 8 veces la cantidad de agua que una taza. 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La taza contiene 2 dL de agua.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¿Con cuántos decilitros de agua se llena el termo?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54" name="Google Shape;554;p71"/>
          <p:cNvSpPr/>
          <p:nvPr/>
        </p:nvSpPr>
        <p:spPr>
          <a:xfrm>
            <a:off x="6428740" y="432181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71"/>
          <p:cNvSpPr/>
          <p:nvPr/>
        </p:nvSpPr>
        <p:spPr>
          <a:xfrm>
            <a:off x="6428740" y="473456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71"/>
          <p:cNvSpPr/>
          <p:nvPr/>
        </p:nvSpPr>
        <p:spPr>
          <a:xfrm>
            <a:off x="6428740" y="433070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71"/>
          <p:cNvSpPr/>
          <p:nvPr/>
        </p:nvSpPr>
        <p:spPr>
          <a:xfrm>
            <a:off x="6428740" y="474345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71"/>
          <p:cNvSpPr/>
          <p:nvPr/>
        </p:nvSpPr>
        <p:spPr>
          <a:xfrm>
            <a:off x="6555740" y="445770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71"/>
          <p:cNvSpPr/>
          <p:nvPr/>
        </p:nvSpPr>
        <p:spPr>
          <a:xfrm>
            <a:off x="6555740" y="487045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71"/>
          <p:cNvSpPr/>
          <p:nvPr/>
        </p:nvSpPr>
        <p:spPr>
          <a:xfrm>
            <a:off x="6456045" y="4333240"/>
            <a:ext cx="250200" cy="32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71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71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3" name="Google Shape;563;p71"/>
          <p:cNvGrpSpPr/>
          <p:nvPr/>
        </p:nvGrpSpPr>
        <p:grpSpPr>
          <a:xfrm>
            <a:off x="3894455" y="4130675"/>
            <a:ext cx="3813175" cy="1337310"/>
            <a:chOff x="6133" y="6865"/>
            <a:chExt cx="6005" cy="2106"/>
          </a:xfrm>
        </p:grpSpPr>
        <p:pic>
          <p:nvPicPr>
            <p:cNvPr id="564" name="Google Shape;564;p71" descr="Captura de pantalla 2023-10-25 a las 10.25.0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33" y="6865"/>
              <a:ext cx="6005" cy="21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5" name="Google Shape;565;p71"/>
            <p:cNvSpPr/>
            <p:nvPr/>
          </p:nvSpPr>
          <p:spPr>
            <a:xfrm>
              <a:off x="9297" y="7086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71"/>
            <p:cNvSpPr/>
            <p:nvPr/>
          </p:nvSpPr>
          <p:spPr>
            <a:xfrm>
              <a:off x="10900" y="7103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71"/>
            <p:cNvSpPr/>
            <p:nvPr/>
          </p:nvSpPr>
          <p:spPr>
            <a:xfrm>
              <a:off x="9177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71"/>
            <p:cNvSpPr/>
            <p:nvPr/>
          </p:nvSpPr>
          <p:spPr>
            <a:xfrm>
              <a:off x="10905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9" name="Google Shape;569;p71"/>
          <p:cNvSpPr/>
          <p:nvPr/>
        </p:nvSpPr>
        <p:spPr>
          <a:xfrm rot="3239462">
            <a:off x="6453526" y="3854996"/>
            <a:ext cx="343419" cy="395626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71"/>
          <p:cNvSpPr txBox="1"/>
          <p:nvPr/>
        </p:nvSpPr>
        <p:spPr>
          <a:xfrm>
            <a:off x="5719445" y="4163695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71"/>
          <p:cNvSpPr txBox="1"/>
          <p:nvPr/>
        </p:nvSpPr>
        <p:spPr>
          <a:xfrm>
            <a:off x="5732780" y="4780280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71"/>
          <p:cNvSpPr txBox="1"/>
          <p:nvPr/>
        </p:nvSpPr>
        <p:spPr>
          <a:xfrm>
            <a:off x="6155055" y="3533140"/>
            <a:ext cx="8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 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71"/>
          <p:cNvSpPr/>
          <p:nvPr/>
        </p:nvSpPr>
        <p:spPr>
          <a:xfrm rot="7981065" flipH="1">
            <a:off x="6425683" y="5306265"/>
            <a:ext cx="343435" cy="395442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71"/>
          <p:cNvSpPr txBox="1"/>
          <p:nvPr/>
        </p:nvSpPr>
        <p:spPr>
          <a:xfrm>
            <a:off x="6142990" y="5553710"/>
            <a:ext cx="8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 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71"/>
          <p:cNvSpPr txBox="1"/>
          <p:nvPr/>
        </p:nvSpPr>
        <p:spPr>
          <a:xfrm>
            <a:off x="6726555" y="4170680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71"/>
          <p:cNvSpPr txBox="1"/>
          <p:nvPr/>
        </p:nvSpPr>
        <p:spPr>
          <a:xfrm>
            <a:off x="6739890" y="4787265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72"/>
          <p:cNvGrpSpPr/>
          <p:nvPr/>
        </p:nvGrpSpPr>
        <p:grpSpPr>
          <a:xfrm>
            <a:off x="276860" y="4429125"/>
            <a:ext cx="3044825" cy="1005205"/>
            <a:chOff x="893" y="7000"/>
            <a:chExt cx="4795" cy="1583"/>
          </a:xfrm>
        </p:grpSpPr>
        <p:pic>
          <p:nvPicPr>
            <p:cNvPr id="582" name="Google Shape;582;p72" descr="Captura de pantalla 2023-10-25 a las 10.36.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3" y="7000"/>
              <a:ext cx="4795" cy="1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3" name="Google Shape;583;p72" descr="Captura de pantalla 2023-10-25 a las 10.36.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27" y="7408"/>
              <a:ext cx="900" cy="7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4" name="Google Shape;584;p72"/>
          <p:cNvSpPr txBox="1">
            <a:spLocks noGrp="1"/>
          </p:cNvSpPr>
          <p:nvPr>
            <p:ph type="title"/>
          </p:nvPr>
        </p:nvSpPr>
        <p:spPr>
          <a:xfrm>
            <a:off x="838835" y="365125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3000">
                <a:latin typeface="Nunito Medium"/>
                <a:ea typeface="Nunito Medium"/>
                <a:cs typeface="Nunito Medium"/>
                <a:sym typeface="Nunito Medium"/>
              </a:rPr>
              <a:t>¿Cómo representamos el problema?</a:t>
            </a:r>
            <a:endParaRPr sz="30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85" name="Google Shape;585;p7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Un termo contiene 8 veces la cantidad de agua que una taza. 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La taza contiene 2 dL de agua.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¿Con cuántos decilitros de agua se llena el termo?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86" name="Google Shape;586;p72"/>
          <p:cNvSpPr/>
          <p:nvPr/>
        </p:nvSpPr>
        <p:spPr>
          <a:xfrm>
            <a:off x="6428740" y="432181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72"/>
          <p:cNvSpPr/>
          <p:nvPr/>
        </p:nvSpPr>
        <p:spPr>
          <a:xfrm>
            <a:off x="6428740" y="473456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72"/>
          <p:cNvSpPr/>
          <p:nvPr/>
        </p:nvSpPr>
        <p:spPr>
          <a:xfrm>
            <a:off x="6428740" y="433070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2"/>
          <p:cNvSpPr/>
          <p:nvPr/>
        </p:nvSpPr>
        <p:spPr>
          <a:xfrm>
            <a:off x="6428740" y="474345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72"/>
          <p:cNvSpPr/>
          <p:nvPr/>
        </p:nvSpPr>
        <p:spPr>
          <a:xfrm>
            <a:off x="6555740" y="445770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72"/>
          <p:cNvSpPr/>
          <p:nvPr/>
        </p:nvSpPr>
        <p:spPr>
          <a:xfrm>
            <a:off x="6555740" y="4870450"/>
            <a:ext cx="250200" cy="3225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72"/>
          <p:cNvSpPr txBox="1"/>
          <p:nvPr/>
        </p:nvSpPr>
        <p:spPr>
          <a:xfrm>
            <a:off x="2002790" y="4583430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16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93" name="Google Shape;593;p72"/>
          <p:cNvSpPr/>
          <p:nvPr/>
        </p:nvSpPr>
        <p:spPr>
          <a:xfrm>
            <a:off x="6456045" y="4333240"/>
            <a:ext cx="250200" cy="32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72"/>
          <p:cNvSpPr txBox="1"/>
          <p:nvPr/>
        </p:nvSpPr>
        <p:spPr>
          <a:xfrm>
            <a:off x="8043545" y="4678680"/>
            <a:ext cx="3618900" cy="630900"/>
          </a:xfrm>
          <a:prstGeom prst="rect">
            <a:avLst/>
          </a:prstGeom>
          <a:noFill/>
          <a:ln w="9525" cap="flat" cmpd="sng">
            <a:solidFill>
              <a:srgbClr val="FF1C55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5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R: Con 16 dL.</a:t>
            </a:r>
            <a:endParaRPr sz="35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595" name="Google Shape;595;p72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72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7" name="Google Shape;597;p72"/>
          <p:cNvGrpSpPr/>
          <p:nvPr/>
        </p:nvGrpSpPr>
        <p:grpSpPr>
          <a:xfrm>
            <a:off x="3894455" y="4130675"/>
            <a:ext cx="3813175" cy="1337310"/>
            <a:chOff x="6133" y="6865"/>
            <a:chExt cx="6005" cy="2106"/>
          </a:xfrm>
        </p:grpSpPr>
        <p:pic>
          <p:nvPicPr>
            <p:cNvPr id="598" name="Google Shape;598;p72" descr="Captura de pantalla 2023-10-25 a las 10.25.0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33" y="6865"/>
              <a:ext cx="6005" cy="21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9" name="Google Shape;599;p72"/>
            <p:cNvSpPr/>
            <p:nvPr/>
          </p:nvSpPr>
          <p:spPr>
            <a:xfrm>
              <a:off x="9297" y="7086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72"/>
            <p:cNvSpPr/>
            <p:nvPr/>
          </p:nvSpPr>
          <p:spPr>
            <a:xfrm>
              <a:off x="10900" y="7103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72"/>
            <p:cNvSpPr/>
            <p:nvPr/>
          </p:nvSpPr>
          <p:spPr>
            <a:xfrm>
              <a:off x="9177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72"/>
            <p:cNvSpPr/>
            <p:nvPr/>
          </p:nvSpPr>
          <p:spPr>
            <a:xfrm>
              <a:off x="10905" y="8092"/>
              <a:ext cx="845" cy="67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3" name="Google Shape;603;p72"/>
          <p:cNvSpPr/>
          <p:nvPr/>
        </p:nvSpPr>
        <p:spPr>
          <a:xfrm rot="3239462">
            <a:off x="6453526" y="3854996"/>
            <a:ext cx="343419" cy="395626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2"/>
          <p:cNvSpPr txBox="1"/>
          <p:nvPr/>
        </p:nvSpPr>
        <p:spPr>
          <a:xfrm>
            <a:off x="5719445" y="4163695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72"/>
          <p:cNvSpPr txBox="1"/>
          <p:nvPr/>
        </p:nvSpPr>
        <p:spPr>
          <a:xfrm>
            <a:off x="5732780" y="4780280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72"/>
          <p:cNvSpPr txBox="1"/>
          <p:nvPr/>
        </p:nvSpPr>
        <p:spPr>
          <a:xfrm>
            <a:off x="6155055" y="3533140"/>
            <a:ext cx="8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 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72"/>
          <p:cNvSpPr/>
          <p:nvPr/>
        </p:nvSpPr>
        <p:spPr>
          <a:xfrm rot="7981065" flipH="1">
            <a:off x="6425683" y="5306265"/>
            <a:ext cx="343435" cy="395442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72"/>
          <p:cNvSpPr txBox="1"/>
          <p:nvPr/>
        </p:nvSpPr>
        <p:spPr>
          <a:xfrm>
            <a:off x="6142990" y="5553710"/>
            <a:ext cx="82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· 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72"/>
          <p:cNvSpPr txBox="1"/>
          <p:nvPr/>
        </p:nvSpPr>
        <p:spPr>
          <a:xfrm>
            <a:off x="6726555" y="4170680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72"/>
          <p:cNvSpPr txBox="1"/>
          <p:nvPr/>
        </p:nvSpPr>
        <p:spPr>
          <a:xfrm>
            <a:off x="6739890" y="4787265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6"/>
          <p:cNvSpPr txBox="1">
            <a:spLocks noGrp="1"/>
          </p:cNvSpPr>
          <p:nvPr>
            <p:ph type="body" idx="1"/>
          </p:nvPr>
        </p:nvSpPr>
        <p:spPr>
          <a:xfrm>
            <a:off x="937250" y="1701175"/>
            <a:ext cx="7812600" cy="28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Marta tiene 15 cm de cinta roja </a:t>
            </a:r>
            <a:br>
              <a:rPr lang="es-ES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y 3 cm de cinta azul. 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¿Cuántas veces la longitud de la cinta azul iguala la longitud de la cinta roja?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/>
          </a:p>
        </p:txBody>
      </p:sp>
      <p:sp>
        <p:nvSpPr>
          <p:cNvPr id="616" name="Google Shape;616;p16"/>
          <p:cNvSpPr/>
          <p:nvPr/>
        </p:nvSpPr>
        <p:spPr>
          <a:xfrm rot="2820018">
            <a:off x="9393518" y="1036213"/>
            <a:ext cx="2212188" cy="913790"/>
          </a:xfrm>
          <a:prstGeom prst="wave">
            <a:avLst>
              <a:gd name="adj1" fmla="val 20000"/>
              <a:gd name="adj2" fmla="val -4320"/>
            </a:avLst>
          </a:prstGeom>
          <a:solidFill>
            <a:srgbClr val="32A4D7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7" name="Google Shape;617;p16"/>
          <p:cNvGrpSpPr/>
          <p:nvPr/>
        </p:nvGrpSpPr>
        <p:grpSpPr>
          <a:xfrm rot="-240000">
            <a:off x="7699502" y="-138934"/>
            <a:ext cx="4455583" cy="5496553"/>
            <a:chOff x="13297" y="399"/>
            <a:chExt cx="7017" cy="8656"/>
          </a:xfrm>
        </p:grpSpPr>
        <p:sp>
          <p:nvSpPr>
            <p:cNvPr id="618" name="Google Shape;618;p16"/>
            <p:cNvSpPr/>
            <p:nvPr/>
          </p:nvSpPr>
          <p:spPr>
            <a:xfrm rot="-7620000">
              <a:off x="13205" y="1481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solidFill>
              <a:srgbClr val="F26A7C"/>
            </a:solidFill>
            <a:ln w="12700" cap="flat" cmpd="sng">
              <a:solidFill>
                <a:srgbClr val="C1546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6"/>
            <p:cNvSpPr/>
            <p:nvPr/>
          </p:nvSpPr>
          <p:spPr>
            <a:xfrm rot="-7620000">
              <a:off x="15058" y="3977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solidFill>
              <a:srgbClr val="F26A7C"/>
            </a:solidFill>
            <a:ln w="12700" cap="flat" cmpd="sng">
              <a:solidFill>
                <a:srgbClr val="C1546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6"/>
            <p:cNvSpPr/>
            <p:nvPr/>
          </p:nvSpPr>
          <p:spPr>
            <a:xfrm rot="-7620000">
              <a:off x="16953" y="6482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solidFill>
              <a:srgbClr val="F26A7C"/>
            </a:solidFill>
            <a:ln w="12700" cap="flat" cmpd="sng">
              <a:solidFill>
                <a:srgbClr val="C1546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1" name="Google Shape;621;p16"/>
            <p:cNvCxnSpPr/>
            <p:nvPr/>
          </p:nvCxnSpPr>
          <p:spPr>
            <a:xfrm flipH="1">
              <a:off x="15610" y="3110"/>
              <a:ext cx="453" cy="722"/>
            </a:xfrm>
            <a:prstGeom prst="straightConnector1">
              <a:avLst/>
            </a:prstGeom>
            <a:noFill/>
            <a:ln w="57150" cap="flat" cmpd="sng">
              <a:solidFill>
                <a:srgbClr val="F26A7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22" name="Google Shape;622;p16"/>
            <p:cNvCxnSpPr/>
            <p:nvPr/>
          </p:nvCxnSpPr>
          <p:spPr>
            <a:xfrm flipH="1">
              <a:off x="17495" y="5604"/>
              <a:ext cx="453" cy="722"/>
            </a:xfrm>
            <a:prstGeom prst="straightConnector1">
              <a:avLst/>
            </a:prstGeom>
            <a:noFill/>
            <a:ln w="57150" cap="flat" cmpd="sng">
              <a:solidFill>
                <a:srgbClr val="F26A7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3" name="Google Shape;623;p16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6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Google Shape;629;p73"/>
          <p:cNvGrpSpPr/>
          <p:nvPr/>
        </p:nvGrpSpPr>
        <p:grpSpPr>
          <a:xfrm>
            <a:off x="7879080" y="2032000"/>
            <a:ext cx="3797890" cy="1304290"/>
            <a:chOff x="12307" y="8927"/>
            <a:chExt cx="6435" cy="2280"/>
          </a:xfrm>
        </p:grpSpPr>
        <p:pic>
          <p:nvPicPr>
            <p:cNvPr id="630" name="Google Shape;630;p73" descr="Captura de pantalla 2023-10-25 a las 10.42.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307" y="8927"/>
              <a:ext cx="6435" cy="2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1" name="Google Shape;631;p73"/>
            <p:cNvSpPr/>
            <p:nvPr/>
          </p:nvSpPr>
          <p:spPr>
            <a:xfrm>
              <a:off x="15790" y="9122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73"/>
            <p:cNvSpPr/>
            <p:nvPr/>
          </p:nvSpPr>
          <p:spPr>
            <a:xfrm>
              <a:off x="17565" y="9098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73"/>
            <p:cNvSpPr/>
            <p:nvPr/>
          </p:nvSpPr>
          <p:spPr>
            <a:xfrm>
              <a:off x="15670" y="10163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73"/>
            <p:cNvSpPr/>
            <p:nvPr/>
          </p:nvSpPr>
          <p:spPr>
            <a:xfrm>
              <a:off x="17565" y="10163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5" name="Google Shape;635;p73"/>
          <p:cNvSpPr txBox="1">
            <a:spLocks noGrp="1"/>
          </p:cNvSpPr>
          <p:nvPr>
            <p:ph type="body" idx="1"/>
          </p:nvPr>
        </p:nvSpPr>
        <p:spPr>
          <a:xfrm>
            <a:off x="942350" y="344675"/>
            <a:ext cx="109350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Marta tiene 15 cm de cinta roja y 3 cm de cinta azul. 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¿Cuántas veces la longitud de la cinta azul iguala la longitud de la cinta roja?</a:t>
            </a:r>
            <a:endParaRPr/>
          </a:p>
        </p:txBody>
      </p:sp>
      <p:grpSp>
        <p:nvGrpSpPr>
          <p:cNvPr id="636" name="Google Shape;636;p73"/>
          <p:cNvGrpSpPr/>
          <p:nvPr/>
        </p:nvGrpSpPr>
        <p:grpSpPr>
          <a:xfrm>
            <a:off x="0" y="3337560"/>
            <a:ext cx="8765540" cy="1597025"/>
            <a:chOff x="0" y="5256"/>
            <a:chExt cx="13804" cy="2515"/>
          </a:xfrm>
        </p:grpSpPr>
        <p:pic>
          <p:nvPicPr>
            <p:cNvPr id="637" name="Google Shape;637;p73" descr="Captura de pantalla 2023-10-16 a las 15.09.51"/>
            <p:cNvPicPr preferRelativeResize="0"/>
            <p:nvPr/>
          </p:nvPicPr>
          <p:blipFill rotWithShape="1">
            <a:blip r:embed="rId4">
              <a:alphaModFix/>
            </a:blip>
            <a:srcRect b="36967"/>
            <a:stretch/>
          </p:blipFill>
          <p:spPr>
            <a:xfrm>
              <a:off x="0" y="5256"/>
              <a:ext cx="13804" cy="25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8" name="Google Shape;638;p73"/>
            <p:cNvSpPr/>
            <p:nvPr/>
          </p:nvSpPr>
          <p:spPr>
            <a:xfrm>
              <a:off x="3296" y="6855"/>
              <a:ext cx="9577" cy="916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73"/>
          <p:cNvGrpSpPr/>
          <p:nvPr/>
        </p:nvGrpSpPr>
        <p:grpSpPr>
          <a:xfrm>
            <a:off x="0" y="3337560"/>
            <a:ext cx="8765540" cy="2519045"/>
            <a:chOff x="0" y="5256"/>
            <a:chExt cx="13804" cy="3967"/>
          </a:xfrm>
        </p:grpSpPr>
        <p:grpSp>
          <p:nvGrpSpPr>
            <p:cNvPr id="640" name="Google Shape;640;p73"/>
            <p:cNvGrpSpPr/>
            <p:nvPr/>
          </p:nvGrpSpPr>
          <p:grpSpPr>
            <a:xfrm>
              <a:off x="0" y="5256"/>
              <a:ext cx="13804" cy="3967"/>
              <a:chOff x="0" y="5256"/>
              <a:chExt cx="13804" cy="3967"/>
            </a:xfrm>
          </p:grpSpPr>
          <p:pic>
            <p:nvPicPr>
              <p:cNvPr id="641" name="Google Shape;641;p73" descr="Captura de pantalla 2023-10-16 a las 15.09.51"/>
              <p:cNvPicPr preferRelativeResize="0"/>
              <p:nvPr/>
            </p:nvPicPr>
            <p:blipFill rotWithShape="1">
              <a:blip r:embed="rId4">
                <a:alphaModFix/>
              </a:blip>
              <a:srcRect b="574"/>
              <a:stretch/>
            </p:blipFill>
            <p:spPr>
              <a:xfrm>
                <a:off x="0" y="5256"/>
                <a:ext cx="13804" cy="396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42" name="Google Shape;642;p73"/>
              <p:cNvSpPr/>
              <p:nvPr/>
            </p:nvSpPr>
            <p:spPr>
              <a:xfrm>
                <a:off x="3296" y="6855"/>
                <a:ext cx="9011" cy="916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3" name="Google Shape;643;p73"/>
            <p:cNvSpPr txBox="1"/>
            <p:nvPr/>
          </p:nvSpPr>
          <p:spPr>
            <a:xfrm>
              <a:off x="11211" y="8146"/>
              <a:ext cx="1296" cy="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s-ES" sz="2800" b="1" i="0" u="none" strike="noStrike" cap="none">
                  <a:solidFill>
                    <a:srgbClr val="11A6E0"/>
                  </a:solidFill>
                  <a:latin typeface="Avenir"/>
                  <a:ea typeface="Avenir"/>
                  <a:cs typeface="Avenir"/>
                  <a:sym typeface="Avenir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4" name="Google Shape;644;p73"/>
          <p:cNvSpPr txBox="1"/>
          <p:nvPr/>
        </p:nvSpPr>
        <p:spPr>
          <a:xfrm>
            <a:off x="11562072" y="2482850"/>
            <a:ext cx="607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5" name="Google Shape;645;p73"/>
          <p:cNvGrpSpPr/>
          <p:nvPr/>
        </p:nvGrpSpPr>
        <p:grpSpPr>
          <a:xfrm>
            <a:off x="-6350" y="3337560"/>
            <a:ext cx="8765540" cy="2519045"/>
            <a:chOff x="0" y="5256"/>
            <a:chExt cx="13804" cy="3967"/>
          </a:xfrm>
        </p:grpSpPr>
        <p:pic>
          <p:nvPicPr>
            <p:cNvPr id="646" name="Google Shape;646;p73" descr="Captura de pantalla 2023-10-16 a las 15.09.51"/>
            <p:cNvPicPr preferRelativeResize="0"/>
            <p:nvPr/>
          </p:nvPicPr>
          <p:blipFill rotWithShape="1">
            <a:blip r:embed="rId4">
              <a:alphaModFix/>
            </a:blip>
            <a:srcRect b="574"/>
            <a:stretch/>
          </p:blipFill>
          <p:spPr>
            <a:xfrm>
              <a:off x="0" y="5256"/>
              <a:ext cx="13804" cy="39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7" name="Google Shape;647;p73"/>
            <p:cNvSpPr txBox="1"/>
            <p:nvPr/>
          </p:nvSpPr>
          <p:spPr>
            <a:xfrm>
              <a:off x="11211" y="8146"/>
              <a:ext cx="1296" cy="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s-ES" sz="2800" b="1" i="0" u="none" strike="noStrike" cap="none">
                  <a:solidFill>
                    <a:srgbClr val="11A6E0"/>
                  </a:solidFill>
                  <a:latin typeface="Avenir"/>
                  <a:ea typeface="Avenir"/>
                  <a:cs typeface="Avenir"/>
                  <a:sym typeface="Avenir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8" name="Google Shape;648;p73"/>
          <p:cNvSpPr txBox="1">
            <a:spLocks noGrp="1"/>
          </p:cNvSpPr>
          <p:nvPr>
            <p:ph type="title"/>
          </p:nvPr>
        </p:nvSpPr>
        <p:spPr>
          <a:xfrm>
            <a:off x="600075" y="2021150"/>
            <a:ext cx="6387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unito"/>
              <a:buNone/>
            </a:pPr>
            <a:r>
              <a:rPr lang="es-ES" sz="3500">
                <a:latin typeface="Nunito Medium"/>
                <a:ea typeface="Nunito Medium"/>
                <a:cs typeface="Nunito Medium"/>
                <a:sym typeface="Nunito Medium"/>
              </a:rPr>
              <a:t>Con la ayuda del diagrama,</a:t>
            </a:r>
            <a:br>
              <a:rPr lang="es-ES" sz="3500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es-ES" sz="3500">
                <a:latin typeface="Nunito Medium"/>
                <a:ea typeface="Nunito Medium"/>
                <a:cs typeface="Nunito Medium"/>
                <a:sym typeface="Nunito Medium"/>
              </a:rPr>
              <a:t>completemos la tabla:</a:t>
            </a:r>
            <a:endParaRPr sz="35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49" name="Google Shape;649;p73"/>
          <p:cNvSpPr txBox="1"/>
          <p:nvPr/>
        </p:nvSpPr>
        <p:spPr>
          <a:xfrm>
            <a:off x="9687560" y="2160905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73"/>
          <p:cNvSpPr txBox="1"/>
          <p:nvPr/>
        </p:nvSpPr>
        <p:spPr>
          <a:xfrm>
            <a:off x="10641330" y="2160905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73"/>
          <p:cNvSpPr txBox="1"/>
          <p:nvPr/>
        </p:nvSpPr>
        <p:spPr>
          <a:xfrm>
            <a:off x="10413378" y="2527300"/>
            <a:ext cx="523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73"/>
          <p:cNvSpPr/>
          <p:nvPr/>
        </p:nvSpPr>
        <p:spPr>
          <a:xfrm rot="7800000">
            <a:off x="10156190" y="2529205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73"/>
          <p:cNvSpPr/>
          <p:nvPr/>
        </p:nvSpPr>
        <p:spPr>
          <a:xfrm rot="7800000">
            <a:off x="11243310" y="2536190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73"/>
          <p:cNvSpPr txBox="1"/>
          <p:nvPr/>
        </p:nvSpPr>
        <p:spPr>
          <a:xfrm>
            <a:off x="9690735" y="2733675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73"/>
          <p:cNvSpPr txBox="1"/>
          <p:nvPr/>
        </p:nvSpPr>
        <p:spPr>
          <a:xfrm>
            <a:off x="10708005" y="2733675"/>
            <a:ext cx="8229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73"/>
          <p:cNvSpPr txBox="1"/>
          <p:nvPr/>
        </p:nvSpPr>
        <p:spPr>
          <a:xfrm>
            <a:off x="7069455" y="5186680"/>
            <a:ext cx="6954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5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57" name="Google Shape;657;p73"/>
          <p:cNvSpPr txBox="1"/>
          <p:nvPr/>
        </p:nvSpPr>
        <p:spPr>
          <a:xfrm>
            <a:off x="9126220" y="4227830"/>
            <a:ext cx="2857500" cy="630900"/>
          </a:xfrm>
          <a:prstGeom prst="rect">
            <a:avLst/>
          </a:prstGeom>
          <a:noFill/>
          <a:ln w="9525" cap="flat" cmpd="sng">
            <a:solidFill>
              <a:srgbClr val="FF1C55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5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R: 5 veces.</a:t>
            </a:r>
            <a:endParaRPr sz="35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58" name="Google Shape;658;p73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73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8"/>
          <p:cNvSpPr txBox="1">
            <a:spLocks noGrp="1"/>
          </p:cNvSpPr>
          <p:nvPr>
            <p:ph type="body" idx="1"/>
          </p:nvPr>
        </p:nvSpPr>
        <p:spPr>
          <a:xfrm>
            <a:off x="969000" y="1351925"/>
            <a:ext cx="8489100" cy="4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¿Cuántas veces la longitud de la cinta      iguala la longitud de la cinta     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/>
          </a:p>
        </p:txBody>
      </p:sp>
      <p:sp>
        <p:nvSpPr>
          <p:cNvPr id="665" name="Google Shape;665;p18"/>
          <p:cNvSpPr/>
          <p:nvPr/>
        </p:nvSpPr>
        <p:spPr>
          <a:xfrm rot="2820018">
            <a:off x="10092018" y="782213"/>
            <a:ext cx="2212188" cy="913790"/>
          </a:xfrm>
          <a:prstGeom prst="wave">
            <a:avLst>
              <a:gd name="adj1" fmla="val 20000"/>
              <a:gd name="adj2" fmla="val -4320"/>
            </a:avLst>
          </a:prstGeom>
          <a:solidFill>
            <a:srgbClr val="E2EAB7"/>
          </a:solidFill>
          <a:ln w="12700" cap="flat" cmpd="sng">
            <a:solidFill>
              <a:srgbClr val="C0C6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18"/>
          <p:cNvGrpSpPr/>
          <p:nvPr/>
        </p:nvGrpSpPr>
        <p:grpSpPr>
          <a:xfrm rot="-240000">
            <a:off x="7762252" y="51566"/>
            <a:ext cx="4455583" cy="5496553"/>
            <a:chOff x="13297" y="399"/>
            <a:chExt cx="7017" cy="8656"/>
          </a:xfrm>
        </p:grpSpPr>
        <p:sp>
          <p:nvSpPr>
            <p:cNvPr id="667" name="Google Shape;667;p18"/>
            <p:cNvSpPr/>
            <p:nvPr/>
          </p:nvSpPr>
          <p:spPr>
            <a:xfrm rot="-7620000">
              <a:off x="13205" y="1481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solidFill>
              <a:srgbClr val="FFF6B9"/>
            </a:solidFill>
            <a:ln w="12700" cap="flat" cmpd="sng">
              <a:solidFill>
                <a:srgbClr val="F1E8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 rot="-7620000">
              <a:off x="15058" y="3977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solidFill>
              <a:srgbClr val="FFF6B9"/>
            </a:solidFill>
            <a:ln w="12700" cap="flat" cmpd="sng">
              <a:solidFill>
                <a:srgbClr val="F1E8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 rot="-7620000">
              <a:off x="16953" y="6482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solidFill>
              <a:srgbClr val="FFF6B9"/>
            </a:solidFill>
            <a:ln w="12700" cap="flat" cmpd="sng">
              <a:solidFill>
                <a:srgbClr val="F1E8B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0" name="Google Shape;670;p18"/>
            <p:cNvCxnSpPr/>
            <p:nvPr/>
          </p:nvCxnSpPr>
          <p:spPr>
            <a:xfrm flipH="1">
              <a:off x="15610" y="3110"/>
              <a:ext cx="453" cy="722"/>
            </a:xfrm>
            <a:prstGeom prst="straightConnector1">
              <a:avLst/>
            </a:prstGeom>
            <a:noFill/>
            <a:ln w="57150" cap="flat" cmpd="sng">
              <a:solidFill>
                <a:srgbClr val="FFF6B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1" name="Google Shape;671;p18"/>
            <p:cNvCxnSpPr/>
            <p:nvPr/>
          </p:nvCxnSpPr>
          <p:spPr>
            <a:xfrm flipH="1">
              <a:off x="17495" y="5604"/>
              <a:ext cx="453" cy="722"/>
            </a:xfrm>
            <a:prstGeom prst="straightConnector1">
              <a:avLst/>
            </a:prstGeom>
            <a:noFill/>
            <a:ln w="57150" cap="flat" cmpd="sng">
              <a:solidFill>
                <a:srgbClr val="FFF6B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72" name="Google Shape;672;p18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18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4" name="Google Shape;674;p18" descr="Captura de pantalla 2023-10-25 a las 10.49.12"/>
          <p:cNvPicPr preferRelativeResize="0"/>
          <p:nvPr/>
        </p:nvPicPr>
        <p:blipFill rotWithShape="1">
          <a:blip r:embed="rId3">
            <a:alphaModFix/>
          </a:blip>
          <a:srcRect l="8440" t="9569" r="12199" b="6379"/>
          <a:stretch/>
        </p:blipFill>
        <p:spPr>
          <a:xfrm>
            <a:off x="7109225" y="2698900"/>
            <a:ext cx="466750" cy="43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18" descr="Captura de pantalla 2023-10-25 a las 10.49.17"/>
          <p:cNvPicPr preferRelativeResize="0"/>
          <p:nvPr/>
        </p:nvPicPr>
        <p:blipFill rotWithShape="1">
          <a:blip r:embed="rId4">
            <a:alphaModFix/>
          </a:blip>
          <a:srcRect l="11522" t="5300" r="8695" b="7469"/>
          <a:stretch/>
        </p:blipFill>
        <p:spPr>
          <a:xfrm>
            <a:off x="4145675" y="3138525"/>
            <a:ext cx="466741" cy="46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18" descr="Captura de pantalla 2023-10-25 a las 10.49.17"/>
          <p:cNvPicPr preferRelativeResize="0"/>
          <p:nvPr/>
        </p:nvPicPr>
        <p:blipFill rotWithShape="1">
          <a:blip r:embed="rId4">
            <a:alphaModFix/>
          </a:blip>
          <a:srcRect l="11520" t="5303" r="8696" b="7466"/>
          <a:stretch/>
        </p:blipFill>
        <p:spPr>
          <a:xfrm>
            <a:off x="7430770" y="987425"/>
            <a:ext cx="699135" cy="68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18" descr="Captura de pantalla 2023-10-25 a las 10.49.12"/>
          <p:cNvPicPr preferRelativeResize="0"/>
          <p:nvPr/>
        </p:nvPicPr>
        <p:blipFill rotWithShape="1">
          <a:blip r:embed="rId3">
            <a:alphaModFix/>
          </a:blip>
          <a:srcRect l="8435" t="9565" r="12205" b="6379"/>
          <a:stretch/>
        </p:blipFill>
        <p:spPr>
          <a:xfrm>
            <a:off x="9707245" y="719450"/>
            <a:ext cx="710565" cy="669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19" descr="Captura de pantalla 2023-10-25 a las 10.56.15"/>
          <p:cNvPicPr preferRelativeResize="0"/>
          <p:nvPr/>
        </p:nvPicPr>
        <p:blipFill rotWithShape="1">
          <a:blip r:embed="rId3">
            <a:alphaModFix/>
          </a:blip>
          <a:srcRect b="4449"/>
          <a:stretch/>
        </p:blipFill>
        <p:spPr>
          <a:xfrm>
            <a:off x="198755" y="3011170"/>
            <a:ext cx="9015095" cy="2876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19"/>
          <p:cNvSpPr txBox="1">
            <a:spLocks noGrp="1"/>
          </p:cNvSpPr>
          <p:nvPr>
            <p:ph type="title"/>
          </p:nvPr>
        </p:nvSpPr>
        <p:spPr>
          <a:xfrm>
            <a:off x="1573549" y="359400"/>
            <a:ext cx="95418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 sz="2800">
                <a:latin typeface="Nunito Medium"/>
                <a:ea typeface="Nunito Medium"/>
                <a:cs typeface="Nunito Medium"/>
                <a:sym typeface="Nunito Medium"/>
              </a:rPr>
              <a:t>¿Cuántas veces la longitud de la cinta      iguala la longitud de la cinta     ?</a:t>
            </a:r>
            <a:endParaRPr sz="28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84" name="Google Shape;684;p19"/>
          <p:cNvSpPr txBox="1"/>
          <p:nvPr/>
        </p:nvSpPr>
        <p:spPr>
          <a:xfrm>
            <a:off x="7009765" y="5107009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4</a:t>
            </a:r>
            <a:endParaRPr sz="40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85" name="Google Shape;685;p19"/>
          <p:cNvSpPr/>
          <p:nvPr/>
        </p:nvSpPr>
        <p:spPr>
          <a:xfrm>
            <a:off x="837573" y="1685400"/>
            <a:ext cx="64656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 sz="35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Con la ayuda del diagrama,</a:t>
            </a:r>
            <a:br>
              <a:rPr lang="es-ES" sz="35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es-ES" sz="35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completemos la tabla:</a:t>
            </a:r>
            <a:endParaRPr sz="35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86" name="Google Shape;686;p19"/>
          <p:cNvSpPr txBox="1"/>
          <p:nvPr/>
        </p:nvSpPr>
        <p:spPr>
          <a:xfrm>
            <a:off x="9126220" y="4227830"/>
            <a:ext cx="2857500" cy="630900"/>
          </a:xfrm>
          <a:prstGeom prst="rect">
            <a:avLst/>
          </a:prstGeom>
          <a:noFill/>
          <a:ln w="9525" cap="flat" cmpd="sng">
            <a:solidFill>
              <a:srgbClr val="FF1C55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5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R: 4 veces.</a:t>
            </a:r>
            <a:endParaRPr sz="35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687" name="Google Shape;687;p19"/>
          <p:cNvSpPr/>
          <p:nvPr/>
        </p:nvSpPr>
        <p:spPr>
          <a:xfrm>
            <a:off x="196850" y="18986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19"/>
          <p:cNvSpPr txBox="1"/>
          <p:nvPr/>
        </p:nvSpPr>
        <p:spPr>
          <a:xfrm>
            <a:off x="292735" y="23622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9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9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Google Shape;691;p19" descr="Captura de pantalla 2023-10-25 a las 10.49.12"/>
          <p:cNvPicPr preferRelativeResize="0"/>
          <p:nvPr/>
        </p:nvPicPr>
        <p:blipFill rotWithShape="1">
          <a:blip r:embed="rId4">
            <a:alphaModFix/>
          </a:blip>
          <a:srcRect l="8440" t="9569" r="12199" b="6379"/>
          <a:stretch/>
        </p:blipFill>
        <p:spPr>
          <a:xfrm>
            <a:off x="7754624" y="592131"/>
            <a:ext cx="421650" cy="433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19" descr="Captura de pantalla 2023-10-25 a las 10.49.17"/>
          <p:cNvPicPr preferRelativeResize="0"/>
          <p:nvPr/>
        </p:nvPicPr>
        <p:blipFill rotWithShape="1">
          <a:blip r:embed="rId5">
            <a:alphaModFix/>
          </a:blip>
          <a:srcRect l="11522" t="5300" r="8695" b="7469"/>
          <a:stretch/>
        </p:blipFill>
        <p:spPr>
          <a:xfrm>
            <a:off x="4791722" y="1025227"/>
            <a:ext cx="415925" cy="410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3" name="Google Shape;693;p19"/>
          <p:cNvGrpSpPr/>
          <p:nvPr/>
        </p:nvGrpSpPr>
        <p:grpSpPr>
          <a:xfrm>
            <a:off x="7980045" y="2445385"/>
            <a:ext cx="3797890" cy="1304290"/>
            <a:chOff x="12307" y="8927"/>
            <a:chExt cx="6435" cy="2280"/>
          </a:xfrm>
        </p:grpSpPr>
        <p:pic>
          <p:nvPicPr>
            <p:cNvPr id="694" name="Google Shape;694;p19" descr="Captura de pantalla 2023-10-25 a las 10.42.3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307" y="8927"/>
              <a:ext cx="6435" cy="2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5" name="Google Shape;695;p19"/>
            <p:cNvSpPr/>
            <p:nvPr/>
          </p:nvSpPr>
          <p:spPr>
            <a:xfrm>
              <a:off x="15790" y="9122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9"/>
            <p:cNvSpPr/>
            <p:nvPr/>
          </p:nvSpPr>
          <p:spPr>
            <a:xfrm>
              <a:off x="17565" y="9098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15670" y="10163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9"/>
            <p:cNvSpPr/>
            <p:nvPr/>
          </p:nvSpPr>
          <p:spPr>
            <a:xfrm>
              <a:off x="17565" y="10163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9" name="Google Shape;699;p19"/>
          <p:cNvSpPr txBox="1"/>
          <p:nvPr/>
        </p:nvSpPr>
        <p:spPr>
          <a:xfrm>
            <a:off x="11562074" y="2891800"/>
            <a:ext cx="523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9"/>
          <p:cNvSpPr txBox="1"/>
          <p:nvPr/>
        </p:nvSpPr>
        <p:spPr>
          <a:xfrm>
            <a:off x="9749155" y="2518410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9"/>
          <p:cNvSpPr txBox="1"/>
          <p:nvPr/>
        </p:nvSpPr>
        <p:spPr>
          <a:xfrm>
            <a:off x="10702925" y="2518410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9"/>
          <p:cNvSpPr txBox="1"/>
          <p:nvPr/>
        </p:nvSpPr>
        <p:spPr>
          <a:xfrm>
            <a:off x="10474947" y="2884800"/>
            <a:ext cx="561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9"/>
          <p:cNvSpPr/>
          <p:nvPr/>
        </p:nvSpPr>
        <p:spPr>
          <a:xfrm rot="7800000">
            <a:off x="10217785" y="2886710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19"/>
          <p:cNvSpPr/>
          <p:nvPr/>
        </p:nvSpPr>
        <p:spPr>
          <a:xfrm rot="7800000">
            <a:off x="11304905" y="2893695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19"/>
          <p:cNvSpPr txBox="1"/>
          <p:nvPr/>
        </p:nvSpPr>
        <p:spPr>
          <a:xfrm>
            <a:off x="9752330" y="3091180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9"/>
          <p:cNvSpPr txBox="1"/>
          <p:nvPr/>
        </p:nvSpPr>
        <p:spPr>
          <a:xfrm>
            <a:off x="10769600" y="3091180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9"/>
          <p:cNvSpPr txBox="1"/>
          <p:nvPr/>
        </p:nvSpPr>
        <p:spPr>
          <a:xfrm>
            <a:off x="10977076" y="3129097"/>
            <a:ext cx="4158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20" descr="Captura de pantalla 2023-10-25 a las 10.59.09"/>
          <p:cNvPicPr preferRelativeResize="0"/>
          <p:nvPr/>
        </p:nvPicPr>
        <p:blipFill rotWithShape="1">
          <a:blip r:embed="rId3">
            <a:alphaModFix/>
          </a:blip>
          <a:srcRect l="2055" t="9299" r="1106" b="3346"/>
          <a:stretch/>
        </p:blipFill>
        <p:spPr>
          <a:xfrm>
            <a:off x="235585" y="2505075"/>
            <a:ext cx="8223250" cy="314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3" name="Google Shape;713;p20"/>
          <p:cNvGrpSpPr/>
          <p:nvPr/>
        </p:nvGrpSpPr>
        <p:grpSpPr>
          <a:xfrm>
            <a:off x="7980045" y="2445385"/>
            <a:ext cx="3797890" cy="1304290"/>
            <a:chOff x="12307" y="8927"/>
            <a:chExt cx="6435" cy="2280"/>
          </a:xfrm>
        </p:grpSpPr>
        <p:pic>
          <p:nvPicPr>
            <p:cNvPr id="714" name="Google Shape;714;p20" descr="Captura de pantalla 2023-10-25 a las 10.42.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07" y="8927"/>
              <a:ext cx="6435" cy="2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5" name="Google Shape;715;p20"/>
            <p:cNvSpPr/>
            <p:nvPr/>
          </p:nvSpPr>
          <p:spPr>
            <a:xfrm>
              <a:off x="15790" y="9122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17565" y="9098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15670" y="10163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17565" y="10163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9" name="Google Shape;719;p20"/>
          <p:cNvSpPr txBox="1"/>
          <p:nvPr/>
        </p:nvSpPr>
        <p:spPr>
          <a:xfrm>
            <a:off x="6038597" y="4818194"/>
            <a:ext cx="822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0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2</a:t>
            </a:r>
            <a:endParaRPr sz="40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20" name="Google Shape;720;p20"/>
          <p:cNvSpPr txBox="1"/>
          <p:nvPr/>
        </p:nvSpPr>
        <p:spPr>
          <a:xfrm>
            <a:off x="11562074" y="2891800"/>
            <a:ext cx="523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0"/>
          <p:cNvSpPr txBox="1"/>
          <p:nvPr/>
        </p:nvSpPr>
        <p:spPr>
          <a:xfrm>
            <a:off x="9749155" y="2518410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0"/>
          <p:cNvSpPr txBox="1"/>
          <p:nvPr/>
        </p:nvSpPr>
        <p:spPr>
          <a:xfrm>
            <a:off x="10702925" y="2518410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0"/>
          <p:cNvSpPr txBox="1"/>
          <p:nvPr/>
        </p:nvSpPr>
        <p:spPr>
          <a:xfrm>
            <a:off x="10474948" y="2884800"/>
            <a:ext cx="523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0"/>
          <p:cNvSpPr/>
          <p:nvPr/>
        </p:nvSpPr>
        <p:spPr>
          <a:xfrm rot="7800000">
            <a:off x="10217785" y="2886710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0"/>
          <p:cNvSpPr/>
          <p:nvPr/>
        </p:nvSpPr>
        <p:spPr>
          <a:xfrm rot="7800000">
            <a:off x="11304905" y="2893695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0"/>
          <p:cNvSpPr txBox="1"/>
          <p:nvPr/>
        </p:nvSpPr>
        <p:spPr>
          <a:xfrm>
            <a:off x="9752330" y="3091180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0"/>
          <p:cNvSpPr txBox="1"/>
          <p:nvPr/>
        </p:nvSpPr>
        <p:spPr>
          <a:xfrm>
            <a:off x="10769600" y="3091180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0"/>
          <p:cNvSpPr txBox="1"/>
          <p:nvPr/>
        </p:nvSpPr>
        <p:spPr>
          <a:xfrm>
            <a:off x="10937229" y="3147650"/>
            <a:ext cx="512216" cy="523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0"/>
          <p:cNvSpPr txBox="1"/>
          <p:nvPr/>
        </p:nvSpPr>
        <p:spPr>
          <a:xfrm>
            <a:off x="9126220" y="4227830"/>
            <a:ext cx="2857500" cy="630900"/>
          </a:xfrm>
          <a:prstGeom prst="rect">
            <a:avLst/>
          </a:prstGeom>
          <a:noFill/>
          <a:ln w="9525" cap="flat" cmpd="sng">
            <a:solidFill>
              <a:srgbClr val="FF1C55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5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R: 2 veces.</a:t>
            </a:r>
            <a:endParaRPr sz="35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30" name="Google Shape;730;p20"/>
          <p:cNvSpPr/>
          <p:nvPr/>
        </p:nvSpPr>
        <p:spPr>
          <a:xfrm>
            <a:off x="196850" y="18986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0"/>
          <p:cNvSpPr txBox="1"/>
          <p:nvPr/>
        </p:nvSpPr>
        <p:spPr>
          <a:xfrm>
            <a:off x="292735" y="23622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0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0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0"/>
          <p:cNvSpPr txBox="1">
            <a:spLocks noGrp="1"/>
          </p:cNvSpPr>
          <p:nvPr>
            <p:ph type="title"/>
          </p:nvPr>
        </p:nvSpPr>
        <p:spPr>
          <a:xfrm>
            <a:off x="1573549" y="359400"/>
            <a:ext cx="95418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s-ES" sz="2800">
                <a:latin typeface="Nunito Medium"/>
                <a:ea typeface="Nunito Medium"/>
                <a:cs typeface="Nunito Medium"/>
                <a:sym typeface="Nunito Medium"/>
              </a:rPr>
              <a:t>¿Cuántas veces la longitud de la cinta      iguala la longitud de la cinta     ?</a:t>
            </a:r>
            <a:endParaRPr sz="28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735" name="Google Shape;735;p20" descr="Captura de pantalla 2023-10-25 a las 10.49.12"/>
          <p:cNvPicPr preferRelativeResize="0"/>
          <p:nvPr/>
        </p:nvPicPr>
        <p:blipFill rotWithShape="1">
          <a:blip r:embed="rId5">
            <a:alphaModFix/>
          </a:blip>
          <a:srcRect l="8435" t="9565" r="12205" b="6379"/>
          <a:stretch/>
        </p:blipFill>
        <p:spPr>
          <a:xfrm>
            <a:off x="7754624" y="592131"/>
            <a:ext cx="421650" cy="433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20" descr="Captura de pantalla 2023-10-25 a las 10.49.17"/>
          <p:cNvPicPr preferRelativeResize="0"/>
          <p:nvPr/>
        </p:nvPicPr>
        <p:blipFill rotWithShape="1">
          <a:blip r:embed="rId6">
            <a:alphaModFix/>
          </a:blip>
          <a:srcRect l="11520" t="5303" r="8696" b="7466"/>
          <a:stretch/>
        </p:blipFill>
        <p:spPr>
          <a:xfrm>
            <a:off x="4791722" y="1025227"/>
            <a:ext cx="415925" cy="410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21" descr="Captura de pantalla 2023-10-16 a las 17.00.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4775" y="1886585"/>
            <a:ext cx="3446145" cy="3663315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21"/>
          <p:cNvSpPr txBox="1">
            <a:spLocks noGrp="1"/>
          </p:cNvSpPr>
          <p:nvPr>
            <p:ph type="body" idx="1"/>
          </p:nvPr>
        </p:nvSpPr>
        <p:spPr>
          <a:xfrm>
            <a:off x="537850" y="1433825"/>
            <a:ext cx="7815000" cy="20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Un bidón tiene una capacidad de 24 L de agua.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¿Cuántas veces se debe llenar con agua la botella de 6 L para llenar en el bidón?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43" name="Google Shape;743;p21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21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"/>
          <p:cNvSpPr txBox="1">
            <a:spLocks noGrp="1"/>
          </p:cNvSpPr>
          <p:nvPr>
            <p:ph type="body" idx="1"/>
          </p:nvPr>
        </p:nvSpPr>
        <p:spPr>
          <a:xfrm>
            <a:off x="593725" y="1351919"/>
            <a:ext cx="11096700" cy="17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Si queremos hacer una cinta cuya longitud sea 2 trozos de 4 cm.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¿Cuál es su longitud en centímetros?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188595" y="18796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"/>
          <p:cNvSpPr txBox="1"/>
          <p:nvPr/>
        </p:nvSpPr>
        <p:spPr>
          <a:xfrm>
            <a:off x="284480" y="23431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4" descr="Captura de pantalla 2023-10-19 a las 16.36.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3720" y="3641725"/>
            <a:ext cx="326707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" descr="Captura de pantalla 2023-10-19 a las 16.36.16"/>
          <p:cNvPicPr preferRelativeResize="0"/>
          <p:nvPr/>
        </p:nvPicPr>
        <p:blipFill rotWithShape="1">
          <a:blip r:embed="rId3">
            <a:alphaModFix/>
          </a:blip>
          <a:srcRect l="2875"/>
          <a:stretch/>
        </p:blipFill>
        <p:spPr>
          <a:xfrm>
            <a:off x="6318250" y="3641725"/>
            <a:ext cx="3173095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22"/>
          <p:cNvGrpSpPr/>
          <p:nvPr/>
        </p:nvGrpSpPr>
        <p:grpSpPr>
          <a:xfrm>
            <a:off x="4277360" y="2759710"/>
            <a:ext cx="3797890" cy="1304290"/>
            <a:chOff x="6736" y="4346"/>
            <a:chExt cx="5981" cy="2054"/>
          </a:xfrm>
        </p:grpSpPr>
        <p:grpSp>
          <p:nvGrpSpPr>
            <p:cNvPr id="750" name="Google Shape;750;p22"/>
            <p:cNvGrpSpPr/>
            <p:nvPr/>
          </p:nvGrpSpPr>
          <p:grpSpPr>
            <a:xfrm>
              <a:off x="6736" y="4346"/>
              <a:ext cx="5981" cy="2054"/>
              <a:chOff x="12307" y="8927"/>
              <a:chExt cx="6435" cy="2280"/>
            </a:xfrm>
          </p:grpSpPr>
          <p:pic>
            <p:nvPicPr>
              <p:cNvPr id="751" name="Google Shape;751;p22" descr="Captura de pantalla 2023-10-25 a las 10.42.3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2307" y="8927"/>
                <a:ext cx="6435" cy="22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2" name="Google Shape;752;p22"/>
              <p:cNvSpPr/>
              <p:nvPr/>
            </p:nvSpPr>
            <p:spPr>
              <a:xfrm>
                <a:off x="15790" y="9122"/>
                <a:ext cx="673" cy="841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22"/>
              <p:cNvSpPr/>
              <p:nvPr/>
            </p:nvSpPr>
            <p:spPr>
              <a:xfrm>
                <a:off x="17565" y="9098"/>
                <a:ext cx="673" cy="841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22"/>
              <p:cNvSpPr/>
              <p:nvPr/>
            </p:nvSpPr>
            <p:spPr>
              <a:xfrm>
                <a:off x="15670" y="10163"/>
                <a:ext cx="673" cy="841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22"/>
              <p:cNvSpPr/>
              <p:nvPr/>
            </p:nvSpPr>
            <p:spPr>
              <a:xfrm>
                <a:off x="17565" y="10163"/>
                <a:ext cx="673" cy="841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56" name="Google Shape;756;p22" descr="Captura de pantalla 2023-10-25 a las 11.01.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47" y="4439"/>
              <a:ext cx="1170" cy="8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7" name="Google Shape;757;p22"/>
          <p:cNvSpPr txBox="1">
            <a:spLocks noGrp="1"/>
          </p:cNvSpPr>
          <p:nvPr>
            <p:ph type="body" idx="1"/>
          </p:nvPr>
        </p:nvSpPr>
        <p:spPr>
          <a:xfrm>
            <a:off x="1123950" y="329575"/>
            <a:ext cx="9689700" cy="17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Un bidón tiene una capacidad de 24 L de agua.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¿Cuántas veces se debe llenar con agua la botella de 6 L para llenar en el bidón?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58" name="Google Shape;758;p22"/>
          <p:cNvSpPr txBox="1"/>
          <p:nvPr/>
        </p:nvSpPr>
        <p:spPr>
          <a:xfrm>
            <a:off x="8103969" y="4938459"/>
            <a:ext cx="2898300" cy="630900"/>
          </a:xfrm>
          <a:prstGeom prst="rect">
            <a:avLst/>
          </a:prstGeom>
          <a:noFill/>
          <a:ln w="9525" cap="flat" cmpd="sng">
            <a:solidFill>
              <a:srgbClr val="FF1C55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35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R: 4 veces.</a:t>
            </a:r>
            <a:endParaRPr sz="35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59" name="Google Shape;759;p22"/>
          <p:cNvSpPr txBox="1"/>
          <p:nvPr/>
        </p:nvSpPr>
        <p:spPr>
          <a:xfrm>
            <a:off x="7927352" y="3235950"/>
            <a:ext cx="523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2"/>
          <p:cNvSpPr txBox="1"/>
          <p:nvPr/>
        </p:nvSpPr>
        <p:spPr>
          <a:xfrm>
            <a:off x="6114415" y="2875915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2"/>
          <p:cNvSpPr txBox="1"/>
          <p:nvPr/>
        </p:nvSpPr>
        <p:spPr>
          <a:xfrm>
            <a:off x="7068185" y="2875915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2"/>
          <p:cNvSpPr txBox="1"/>
          <p:nvPr/>
        </p:nvSpPr>
        <p:spPr>
          <a:xfrm>
            <a:off x="6764025" y="3228975"/>
            <a:ext cx="523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2"/>
          <p:cNvSpPr/>
          <p:nvPr/>
        </p:nvSpPr>
        <p:spPr>
          <a:xfrm rot="7800000">
            <a:off x="6583045" y="3230880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2"/>
          <p:cNvSpPr/>
          <p:nvPr/>
        </p:nvSpPr>
        <p:spPr>
          <a:xfrm rot="7800000">
            <a:off x="7670165" y="3237865"/>
            <a:ext cx="343535" cy="395605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2"/>
          <p:cNvSpPr txBox="1"/>
          <p:nvPr/>
        </p:nvSpPr>
        <p:spPr>
          <a:xfrm>
            <a:off x="6117590" y="3435350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2"/>
          <p:cNvSpPr txBox="1"/>
          <p:nvPr/>
        </p:nvSpPr>
        <p:spPr>
          <a:xfrm>
            <a:off x="7134860" y="3435350"/>
            <a:ext cx="822960" cy="521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2"/>
          <p:cNvSpPr txBox="1"/>
          <p:nvPr/>
        </p:nvSpPr>
        <p:spPr>
          <a:xfrm>
            <a:off x="7242176" y="3421375"/>
            <a:ext cx="607200" cy="52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2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2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3"/>
          <p:cNvSpPr/>
          <p:nvPr/>
        </p:nvSpPr>
        <p:spPr>
          <a:xfrm rot="5400000">
            <a:off x="5186720" y="-1993940"/>
            <a:ext cx="208200" cy="6096000"/>
          </a:xfrm>
          <a:prstGeom prst="leftBrace">
            <a:avLst>
              <a:gd name="adj1" fmla="val 156097"/>
              <a:gd name="adj2" fmla="val 50145"/>
            </a:avLst>
          </a:prstGeom>
          <a:noFill/>
          <a:ln w="9525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3"/>
          <p:cNvSpPr txBox="1"/>
          <p:nvPr/>
        </p:nvSpPr>
        <p:spPr>
          <a:xfrm>
            <a:off x="4180205" y="209550"/>
            <a:ext cx="2166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3000"/>
              <a:buFont typeface="Arial"/>
              <a:buNone/>
            </a:pPr>
            <a:r>
              <a:rPr lang="es-ES" sz="3000" i="0" u="none" strike="noStrike" cap="none">
                <a:solidFill>
                  <a:srgbClr val="FF1C55"/>
                </a:solidFill>
                <a:latin typeface="Nunito Medium"/>
                <a:ea typeface="Nunito Medium"/>
                <a:cs typeface="Nunito Medium"/>
                <a:sym typeface="Nunito Medium"/>
              </a:rPr>
              <a:t>20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76" name="Google Shape;776;p23"/>
          <p:cNvSpPr/>
          <p:nvPr/>
        </p:nvSpPr>
        <p:spPr>
          <a:xfrm>
            <a:off x="2242820" y="1513642"/>
            <a:ext cx="1524000" cy="457200"/>
          </a:xfrm>
          <a:prstGeom prst="rect">
            <a:avLst/>
          </a:prstGeom>
          <a:solidFill>
            <a:srgbClr val="C7E9F9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3"/>
          <p:cNvSpPr/>
          <p:nvPr/>
        </p:nvSpPr>
        <p:spPr>
          <a:xfrm>
            <a:off x="2242820" y="2047042"/>
            <a:ext cx="1524000" cy="457200"/>
          </a:xfrm>
          <a:prstGeom prst="rect">
            <a:avLst/>
          </a:prstGeom>
          <a:solidFill>
            <a:srgbClr val="FBD2D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3"/>
          <p:cNvSpPr/>
          <p:nvPr/>
        </p:nvSpPr>
        <p:spPr>
          <a:xfrm>
            <a:off x="3766820" y="1513642"/>
            <a:ext cx="1524000" cy="457200"/>
          </a:xfrm>
          <a:prstGeom prst="rect">
            <a:avLst/>
          </a:prstGeom>
          <a:solidFill>
            <a:srgbClr val="C7E9F9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3"/>
          <p:cNvSpPr/>
          <p:nvPr/>
        </p:nvSpPr>
        <p:spPr>
          <a:xfrm>
            <a:off x="5290820" y="1513642"/>
            <a:ext cx="1524000" cy="457200"/>
          </a:xfrm>
          <a:prstGeom prst="rect">
            <a:avLst/>
          </a:prstGeom>
          <a:solidFill>
            <a:srgbClr val="C7E9F9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3"/>
          <p:cNvSpPr/>
          <p:nvPr/>
        </p:nvSpPr>
        <p:spPr>
          <a:xfrm>
            <a:off x="6814820" y="1513642"/>
            <a:ext cx="1524000" cy="457200"/>
          </a:xfrm>
          <a:prstGeom prst="rect">
            <a:avLst/>
          </a:prstGeom>
          <a:solidFill>
            <a:srgbClr val="C7E9F9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3"/>
          <p:cNvSpPr txBox="1"/>
          <p:nvPr/>
        </p:nvSpPr>
        <p:spPr>
          <a:xfrm>
            <a:off x="2791460" y="1129665"/>
            <a:ext cx="121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5 cm 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82" name="Google Shape;782;p23"/>
          <p:cNvSpPr txBox="1"/>
          <p:nvPr/>
        </p:nvSpPr>
        <p:spPr>
          <a:xfrm>
            <a:off x="3924300" y="1142802"/>
            <a:ext cx="121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5 cm 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83" name="Google Shape;783;p23"/>
          <p:cNvSpPr txBox="1"/>
          <p:nvPr/>
        </p:nvSpPr>
        <p:spPr>
          <a:xfrm>
            <a:off x="5417820" y="1158042"/>
            <a:ext cx="121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5 cm 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84" name="Google Shape;784;p23"/>
          <p:cNvSpPr txBox="1"/>
          <p:nvPr/>
        </p:nvSpPr>
        <p:spPr>
          <a:xfrm>
            <a:off x="7012940" y="1142802"/>
            <a:ext cx="121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5 cm 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85" name="Google Shape;785;p23"/>
          <p:cNvSpPr txBox="1"/>
          <p:nvPr/>
        </p:nvSpPr>
        <p:spPr>
          <a:xfrm>
            <a:off x="2740660" y="2580442"/>
            <a:ext cx="121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5 cm 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86" name="Google Shape;786;p23"/>
          <p:cNvSpPr txBox="1"/>
          <p:nvPr/>
        </p:nvSpPr>
        <p:spPr>
          <a:xfrm>
            <a:off x="1617980" y="1491834"/>
            <a:ext cx="92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❶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3"/>
          <p:cNvSpPr txBox="1"/>
          <p:nvPr/>
        </p:nvSpPr>
        <p:spPr>
          <a:xfrm>
            <a:off x="1617980" y="2080677"/>
            <a:ext cx="92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❷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3"/>
          <p:cNvSpPr txBox="1"/>
          <p:nvPr/>
        </p:nvSpPr>
        <p:spPr>
          <a:xfrm>
            <a:off x="586105" y="3168015"/>
            <a:ext cx="10170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Al iterar 4 veces el largo de la cinta ❷, se obtiene el largo de la cinta ❶ </a:t>
            </a:r>
            <a:endParaRPr sz="24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                     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89" name="Google Shape;789;p23"/>
          <p:cNvSpPr txBox="1"/>
          <p:nvPr/>
        </p:nvSpPr>
        <p:spPr>
          <a:xfrm>
            <a:off x="600075" y="4368800"/>
            <a:ext cx="10544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Al comparar el cociente entre el largo de la cinta ❶ con ❷, se obtiene 4. </a:t>
            </a:r>
            <a:r>
              <a:rPr lang="es-ES" sz="18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           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90" name="Google Shape;790;p23"/>
          <p:cNvSpPr/>
          <p:nvPr/>
        </p:nvSpPr>
        <p:spPr>
          <a:xfrm>
            <a:off x="330835" y="3272155"/>
            <a:ext cx="269100" cy="267900"/>
          </a:xfrm>
          <a:prstGeom prst="star4">
            <a:avLst>
              <a:gd name="adj" fmla="val 12559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23"/>
          <p:cNvSpPr txBox="1"/>
          <p:nvPr/>
        </p:nvSpPr>
        <p:spPr>
          <a:xfrm>
            <a:off x="810260" y="3552825"/>
            <a:ext cx="2166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3000"/>
              <a:buFont typeface="Arial"/>
              <a:buNone/>
            </a:pPr>
            <a:r>
              <a:rPr lang="es-ES" sz="3000" i="0" u="none" strike="noStrike" cap="none">
                <a:solidFill>
                  <a:srgbClr val="FF1C55"/>
                </a:solidFill>
                <a:latin typeface="Nunito Medium"/>
                <a:ea typeface="Nunito Medium"/>
                <a:cs typeface="Nunito Medium"/>
                <a:sym typeface="Nunito Medium"/>
              </a:rPr>
              <a:t>4 · 5 = 20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792" name="Google Shape;792;p23"/>
          <p:cNvSpPr/>
          <p:nvPr/>
        </p:nvSpPr>
        <p:spPr>
          <a:xfrm rot="2820000">
            <a:off x="10038715" y="828040"/>
            <a:ext cx="2212340" cy="913765"/>
          </a:xfrm>
          <a:prstGeom prst="wave">
            <a:avLst>
              <a:gd name="adj1" fmla="val 20000"/>
              <a:gd name="adj2" fmla="val -4320"/>
            </a:avLst>
          </a:prstGeom>
          <a:solidFill>
            <a:srgbClr val="FBD2D2"/>
          </a:solidFill>
          <a:ln w="12700" cap="flat" cmpd="sng">
            <a:solidFill>
              <a:srgbClr val="EF81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3" name="Google Shape;793;p23"/>
          <p:cNvGrpSpPr/>
          <p:nvPr/>
        </p:nvGrpSpPr>
        <p:grpSpPr>
          <a:xfrm rot="-240000">
            <a:off x="8125587" y="-499764"/>
            <a:ext cx="4455583" cy="5496553"/>
            <a:chOff x="13297" y="399"/>
            <a:chExt cx="7017" cy="8656"/>
          </a:xfrm>
        </p:grpSpPr>
        <p:sp>
          <p:nvSpPr>
            <p:cNvPr id="794" name="Google Shape;794;p23"/>
            <p:cNvSpPr/>
            <p:nvPr/>
          </p:nvSpPr>
          <p:spPr>
            <a:xfrm rot="-7620000">
              <a:off x="13205" y="1481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solidFill>
              <a:srgbClr val="C7E9F9"/>
            </a:solidFill>
            <a:ln w="12700" cap="flat" cmpd="sng">
              <a:solidFill>
                <a:srgbClr val="9CC2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3"/>
            <p:cNvSpPr/>
            <p:nvPr/>
          </p:nvSpPr>
          <p:spPr>
            <a:xfrm rot="-7620000">
              <a:off x="15058" y="3977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solidFill>
              <a:srgbClr val="C7E9F9"/>
            </a:solidFill>
            <a:ln w="12700" cap="flat" cmpd="sng">
              <a:solidFill>
                <a:srgbClr val="9CC2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3"/>
            <p:cNvSpPr/>
            <p:nvPr/>
          </p:nvSpPr>
          <p:spPr>
            <a:xfrm rot="-7620000">
              <a:off x="16953" y="6482"/>
              <a:ext cx="3453" cy="1491"/>
            </a:xfrm>
            <a:prstGeom prst="wave">
              <a:avLst>
                <a:gd name="adj1" fmla="val 20000"/>
                <a:gd name="adj2" fmla="val 4504"/>
              </a:avLst>
            </a:prstGeom>
            <a:solidFill>
              <a:srgbClr val="C7E9F9"/>
            </a:solidFill>
            <a:ln w="12700" cap="flat" cmpd="sng">
              <a:solidFill>
                <a:srgbClr val="9CC2E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97" name="Google Shape;797;p23"/>
            <p:cNvCxnSpPr/>
            <p:nvPr/>
          </p:nvCxnSpPr>
          <p:spPr>
            <a:xfrm flipH="1">
              <a:off x="15610" y="3110"/>
              <a:ext cx="453" cy="722"/>
            </a:xfrm>
            <a:prstGeom prst="straightConnector1">
              <a:avLst/>
            </a:prstGeom>
            <a:noFill/>
            <a:ln w="57150" cap="flat" cmpd="sng">
              <a:solidFill>
                <a:srgbClr val="C7E9F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8" name="Google Shape;798;p23"/>
            <p:cNvCxnSpPr/>
            <p:nvPr/>
          </p:nvCxnSpPr>
          <p:spPr>
            <a:xfrm flipH="1">
              <a:off x="17495" y="5604"/>
              <a:ext cx="453" cy="722"/>
            </a:xfrm>
            <a:prstGeom prst="straightConnector1">
              <a:avLst/>
            </a:prstGeom>
            <a:noFill/>
            <a:ln w="57150" cap="flat" cmpd="sng">
              <a:solidFill>
                <a:srgbClr val="C7E9F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99" name="Google Shape;799;p23"/>
          <p:cNvSpPr/>
          <p:nvPr/>
        </p:nvSpPr>
        <p:spPr>
          <a:xfrm>
            <a:off x="231140" y="212725"/>
            <a:ext cx="2369185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3"/>
          <p:cNvSpPr txBox="1"/>
          <p:nvPr/>
        </p:nvSpPr>
        <p:spPr>
          <a:xfrm>
            <a:off x="327025" y="259080"/>
            <a:ext cx="215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Sinteticemos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801" name="Google Shape;801;p23"/>
          <p:cNvSpPr/>
          <p:nvPr/>
        </p:nvSpPr>
        <p:spPr>
          <a:xfrm>
            <a:off x="330835" y="4435475"/>
            <a:ext cx="269100" cy="267900"/>
          </a:xfrm>
          <a:prstGeom prst="star4">
            <a:avLst>
              <a:gd name="adj" fmla="val 12559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3"/>
          <p:cNvSpPr txBox="1"/>
          <p:nvPr/>
        </p:nvSpPr>
        <p:spPr>
          <a:xfrm>
            <a:off x="5038663" y="5076970"/>
            <a:ext cx="21666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3000"/>
              <a:buFont typeface="Arial"/>
              <a:buNone/>
            </a:pPr>
            <a:r>
              <a:rPr lang="es-ES" sz="3000" i="0" u="none" strike="noStrike" cap="none">
                <a:solidFill>
                  <a:srgbClr val="FF1C55"/>
                </a:solidFill>
                <a:latin typeface="Nunito Medium"/>
                <a:ea typeface="Nunito Medium"/>
                <a:cs typeface="Nunito Medium"/>
                <a:sym typeface="Nunito Medium"/>
              </a:rPr>
              <a:t>20 : 5 = 4</a:t>
            </a:r>
            <a:endParaRPr sz="14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grpSp>
        <p:nvGrpSpPr>
          <p:cNvPr id="803" name="Google Shape;803;p23"/>
          <p:cNvGrpSpPr/>
          <p:nvPr/>
        </p:nvGrpSpPr>
        <p:grpSpPr>
          <a:xfrm>
            <a:off x="1365885" y="5030470"/>
            <a:ext cx="2774746" cy="1007110"/>
            <a:chOff x="12307" y="8927"/>
            <a:chExt cx="6435" cy="2280"/>
          </a:xfrm>
        </p:grpSpPr>
        <p:pic>
          <p:nvPicPr>
            <p:cNvPr id="804" name="Google Shape;804;p23" descr="Captura de pantalla 2023-10-25 a las 10.42.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307" y="8927"/>
              <a:ext cx="6435" cy="2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5" name="Google Shape;805;p23"/>
            <p:cNvSpPr/>
            <p:nvPr/>
          </p:nvSpPr>
          <p:spPr>
            <a:xfrm>
              <a:off x="15790" y="9122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17565" y="9098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15670" y="10163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17565" y="10163"/>
              <a:ext cx="673" cy="841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9" name="Google Shape;809;p23"/>
          <p:cNvSpPr txBox="1"/>
          <p:nvPr/>
        </p:nvSpPr>
        <p:spPr>
          <a:xfrm>
            <a:off x="4079875" y="5294000"/>
            <a:ext cx="52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3"/>
          <p:cNvSpPr txBox="1"/>
          <p:nvPr/>
        </p:nvSpPr>
        <p:spPr>
          <a:xfrm>
            <a:off x="2490470" y="5034280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3"/>
          <p:cNvSpPr txBox="1"/>
          <p:nvPr/>
        </p:nvSpPr>
        <p:spPr>
          <a:xfrm>
            <a:off x="3406746" y="5036852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3"/>
          <p:cNvSpPr txBox="1"/>
          <p:nvPr/>
        </p:nvSpPr>
        <p:spPr>
          <a:xfrm>
            <a:off x="3134728" y="5287986"/>
            <a:ext cx="474404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3"/>
          <p:cNvSpPr/>
          <p:nvPr/>
        </p:nvSpPr>
        <p:spPr>
          <a:xfrm rot="8161571">
            <a:off x="2938763" y="5334461"/>
            <a:ext cx="343497" cy="395688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3"/>
          <p:cNvSpPr/>
          <p:nvPr/>
        </p:nvSpPr>
        <p:spPr>
          <a:xfrm rot="8399748">
            <a:off x="3874142" y="5341620"/>
            <a:ext cx="343474" cy="395637"/>
          </a:xfrm>
          <a:prstGeom prst="bentArrow">
            <a:avLst>
              <a:gd name="adj1" fmla="val 9717"/>
              <a:gd name="adj2" fmla="val 17377"/>
              <a:gd name="adj3" fmla="val 25000"/>
              <a:gd name="adj4" fmla="val 75000"/>
            </a:avLst>
          </a:prstGeom>
          <a:solidFill>
            <a:srgbClr val="11A6E0"/>
          </a:solidFill>
          <a:ln w="12700" cap="flat" cmpd="sng">
            <a:solidFill>
              <a:srgbClr val="11A6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3"/>
          <p:cNvSpPr txBox="1"/>
          <p:nvPr/>
        </p:nvSpPr>
        <p:spPr>
          <a:xfrm>
            <a:off x="2496820" y="5511165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3"/>
          <p:cNvSpPr txBox="1"/>
          <p:nvPr/>
        </p:nvSpPr>
        <p:spPr>
          <a:xfrm>
            <a:off x="3348990" y="5528310"/>
            <a:ext cx="82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3"/>
          <p:cNvSpPr txBox="1"/>
          <p:nvPr/>
        </p:nvSpPr>
        <p:spPr>
          <a:xfrm>
            <a:off x="7419525" y="5214820"/>
            <a:ext cx="458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La cinta 1 es 4 veces la cinta 2.</a:t>
            </a:r>
            <a:endParaRPr sz="240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¿En qué letra deberíamos cortar la cinta?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188595" y="18796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"/>
          <p:cNvSpPr txBox="1"/>
          <p:nvPr/>
        </p:nvSpPr>
        <p:spPr>
          <a:xfrm>
            <a:off x="284480" y="23431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5" descr="Captura de pantalla 2023-10-19 a las 16.33.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8295" y="2907030"/>
            <a:ext cx="91440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5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5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"/>
          <p:cNvSpPr txBox="1"/>
          <p:nvPr/>
        </p:nvSpPr>
        <p:spPr>
          <a:xfrm>
            <a:off x="4600575" y="1536194"/>
            <a:ext cx="2991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16600"/>
              <a:buFont typeface="Arial"/>
              <a:buNone/>
            </a:pPr>
            <a:r>
              <a:rPr lang="es-ES" sz="24000" i="0" u="none" strike="noStrike" cap="none">
                <a:solidFill>
                  <a:srgbClr val="FF1C55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sz="240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5606600" y="979800"/>
            <a:ext cx="3469500" cy="930900"/>
          </a:xfrm>
          <a:prstGeom prst="wedgeRoundRectCallout">
            <a:avLst>
              <a:gd name="adj1" fmla="val 61187"/>
              <a:gd name="adj2" fmla="val 113084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lo supiste? </a:t>
            </a:r>
            <a:endParaRPr sz="28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55" name="Google Shape;255;p6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0515" y="0"/>
            <a:ext cx="2991485" cy="351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6"/>
          <p:cNvSpPr/>
          <p:nvPr/>
        </p:nvSpPr>
        <p:spPr>
          <a:xfrm>
            <a:off x="188595" y="18796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"/>
          <p:cNvSpPr txBox="1"/>
          <p:nvPr/>
        </p:nvSpPr>
        <p:spPr>
          <a:xfrm>
            <a:off x="284480" y="23431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6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 txBox="1">
            <a:spLocks noGrp="1"/>
          </p:cNvSpPr>
          <p:nvPr>
            <p:ph type="body" idx="1"/>
          </p:nvPr>
        </p:nvSpPr>
        <p:spPr>
          <a:xfrm>
            <a:off x="580390" y="1351915"/>
            <a:ext cx="11080115" cy="415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Si queremos hacer una cinta cuya longitud sea 3 trozos de 4 cm.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1143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¿Cuál es su longitud en centímetros?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188595" y="18796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/>
          <p:cNvSpPr txBox="1"/>
          <p:nvPr/>
        </p:nvSpPr>
        <p:spPr>
          <a:xfrm>
            <a:off x="284480" y="23431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7" descr="Captura de pantalla 2023-10-19 a las 16.36.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3200" y="3641725"/>
            <a:ext cx="326707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7" descr="Captura de pantalla 2023-10-19 a las 16.36.16"/>
          <p:cNvPicPr preferRelativeResize="0"/>
          <p:nvPr/>
        </p:nvPicPr>
        <p:blipFill rotWithShape="1">
          <a:blip r:embed="rId3">
            <a:alphaModFix/>
          </a:blip>
          <a:srcRect l="2875"/>
          <a:stretch/>
        </p:blipFill>
        <p:spPr>
          <a:xfrm>
            <a:off x="4683760" y="3641725"/>
            <a:ext cx="317309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7" descr="Captura de pantalla 2023-10-19 a las 16.36.16"/>
          <p:cNvPicPr preferRelativeResize="0"/>
          <p:nvPr/>
        </p:nvPicPr>
        <p:blipFill rotWithShape="1">
          <a:blip r:embed="rId3">
            <a:alphaModFix/>
          </a:blip>
          <a:srcRect l="2875"/>
          <a:stretch/>
        </p:blipFill>
        <p:spPr>
          <a:xfrm>
            <a:off x="7794625" y="3641725"/>
            <a:ext cx="3173095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7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Nunito Medium"/>
                <a:ea typeface="Nunito Medium"/>
                <a:cs typeface="Nunito Medium"/>
                <a:sym typeface="Nunito Medium"/>
              </a:rPr>
              <a:t>¿En qué letra deberíamos cortar la cinta?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188595" y="187960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8"/>
          <p:cNvSpPr txBox="1"/>
          <p:nvPr/>
        </p:nvSpPr>
        <p:spPr>
          <a:xfrm>
            <a:off x="284480" y="234315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8" descr="Captura de pantalla 2023-10-19 a las 16.33.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4970" y="3018790"/>
            <a:ext cx="91440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8"/>
          <p:cNvSpPr txBox="1"/>
          <p:nvPr/>
        </p:nvSpPr>
        <p:spPr>
          <a:xfrm>
            <a:off x="860425" y="234315"/>
            <a:ext cx="56134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rgbClr val="FF1C55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837565" y="187960"/>
            <a:ext cx="607060" cy="5778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1C5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"/>
          <p:cNvSpPr txBox="1">
            <a:spLocks noGrp="1"/>
          </p:cNvSpPr>
          <p:nvPr>
            <p:ph type="title"/>
          </p:nvPr>
        </p:nvSpPr>
        <p:spPr>
          <a:xfrm>
            <a:off x="838200" y="1239975"/>
            <a:ext cx="10515600" cy="17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Arial"/>
              <a:buNone/>
            </a:pPr>
            <a:r>
              <a:rPr lang="es-ES" sz="2800">
                <a:latin typeface="Nunito Medium"/>
                <a:ea typeface="Nunito Medium"/>
                <a:cs typeface="Nunito Medium"/>
                <a:sym typeface="Nunito Medium"/>
              </a:rPr>
              <a:t>Encontremos las medidas de 4 veces cada uno de los siguientes trozos de cinta.</a:t>
            </a:r>
            <a:endParaRPr sz="2800"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Arial"/>
              <a:buNone/>
            </a:pPr>
            <a:r>
              <a:rPr lang="es-ES" sz="2800">
                <a:latin typeface="Nunito Medium"/>
                <a:ea typeface="Nunito Medium"/>
                <a:cs typeface="Nunito Medium"/>
                <a:sym typeface="Nunito Medium"/>
              </a:rPr>
              <a:t>¿Cuánto medirá cada uno en centímetros?</a:t>
            </a:r>
            <a:endParaRPr sz="2800"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87" name="Google Shape;287;p9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9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9" descr="Captura de pantalla 2023-10-19 a las 16.42.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2125" y="3430905"/>
            <a:ext cx="32194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9" descr="Captura de pantalla 2023-10-19 a las 16.42.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6805" y="3364230"/>
            <a:ext cx="4752975" cy="17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0"/>
          <p:cNvSpPr txBox="1"/>
          <p:nvPr/>
        </p:nvSpPr>
        <p:spPr>
          <a:xfrm>
            <a:off x="4600575" y="1536194"/>
            <a:ext cx="29910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1C55"/>
              </a:buClr>
              <a:buSzPts val="16600"/>
              <a:buFont typeface="Arial"/>
              <a:buNone/>
            </a:pPr>
            <a:r>
              <a:rPr lang="es-ES" sz="24000" i="0" u="none" strike="noStrike" cap="none">
                <a:solidFill>
                  <a:srgbClr val="FF1C55"/>
                </a:solidFill>
                <a:latin typeface="Nunito Medium"/>
                <a:ea typeface="Nunito Medium"/>
                <a:cs typeface="Nunito Medium"/>
                <a:sym typeface="Nunito Medium"/>
              </a:rPr>
              <a:t>?</a:t>
            </a:r>
            <a:endParaRPr sz="24000" i="0" u="none" strike="noStrike" cap="none">
              <a:solidFill>
                <a:srgbClr val="000000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296" name="Google Shape;296;p10"/>
          <p:cNvSpPr/>
          <p:nvPr/>
        </p:nvSpPr>
        <p:spPr>
          <a:xfrm>
            <a:off x="5638350" y="979800"/>
            <a:ext cx="3437700" cy="1010100"/>
          </a:xfrm>
          <a:prstGeom prst="wedgeRoundRectCallout">
            <a:avLst>
              <a:gd name="adj1" fmla="val 70066"/>
              <a:gd name="adj2" fmla="val 75151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unito"/>
              <a:buNone/>
            </a:pPr>
            <a:r>
              <a:rPr lang="es-ES" sz="2800" i="0" u="none" strike="noStrike" cap="none">
                <a:solidFill>
                  <a:schemeClr val="dk1"/>
                </a:solidFill>
                <a:latin typeface="Nunito Medium"/>
                <a:ea typeface="Nunito Medium"/>
                <a:cs typeface="Nunito Medium"/>
                <a:sym typeface="Nunito Medium"/>
              </a:rPr>
              <a:t>¿Cómo lo harías? </a:t>
            </a:r>
            <a:endParaRPr sz="2800" i="0" u="none" strike="noStrike" cap="none">
              <a:solidFill>
                <a:schemeClr val="dk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pic>
        <p:nvPicPr>
          <p:cNvPr id="297" name="Google Shape;297;p10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9880" y="979805"/>
            <a:ext cx="2872740" cy="277939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0"/>
          <p:cNvSpPr/>
          <p:nvPr/>
        </p:nvSpPr>
        <p:spPr>
          <a:xfrm>
            <a:off x="231140" y="212725"/>
            <a:ext cx="607060" cy="577850"/>
          </a:xfrm>
          <a:prstGeom prst="roundRect">
            <a:avLst>
              <a:gd name="adj" fmla="val 16667"/>
            </a:avLst>
          </a:prstGeom>
          <a:solidFill>
            <a:srgbClr val="FF1C55"/>
          </a:solidFill>
          <a:ln w="12700" cap="flat" cmpd="sng">
            <a:solidFill>
              <a:srgbClr val="FF1C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0"/>
          <p:cNvSpPr txBox="1"/>
          <p:nvPr/>
        </p:nvSpPr>
        <p:spPr>
          <a:xfrm>
            <a:off x="327025" y="259080"/>
            <a:ext cx="4159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</Words>
  <Application>Microsoft Office PowerPoint</Application>
  <PresentationFormat>Panorámica</PresentationFormat>
  <Paragraphs>199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Avenir</vt:lpstr>
      <vt:lpstr>Nunito</vt:lpstr>
      <vt:lpstr>Nunito Medium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Encontremos las medidas de 4 veces cada uno de los siguientes trozos de cinta. ¿Cuánto medirá cada uno en centímetros?</vt:lpstr>
      <vt:lpstr>Presentación de PowerPoint</vt:lpstr>
      <vt:lpstr>¿Cómo representamos el problema?</vt:lpstr>
      <vt:lpstr>¿Cómo representamos el problema?</vt:lpstr>
      <vt:lpstr>¿Cómo representamos el problema?</vt:lpstr>
      <vt:lpstr>¿Cómo representamos el problema?</vt:lpstr>
      <vt:lpstr>¿Cómo representamos el problema?</vt:lpstr>
      <vt:lpstr>¿Cómo representamos el problema?</vt:lpstr>
      <vt:lpstr>Presentación de PowerPoint</vt:lpstr>
      <vt:lpstr>Presentación de PowerPoint</vt:lpstr>
      <vt:lpstr>¿Cómo representamos el problema?</vt:lpstr>
      <vt:lpstr>¿Cómo representamos el problema?</vt:lpstr>
      <vt:lpstr>¿Cómo representamos el problema?</vt:lpstr>
      <vt:lpstr>¿Cómo representamos el problema?</vt:lpstr>
      <vt:lpstr>¿Cómo representamos el problema?</vt:lpstr>
      <vt:lpstr>¿Cómo representamos el problema?</vt:lpstr>
      <vt:lpstr>Presentación de PowerPoint</vt:lpstr>
      <vt:lpstr>Con la ayuda del diagrama, completemos la tabla:</vt:lpstr>
      <vt:lpstr>Presentación de PowerPoint</vt:lpstr>
      <vt:lpstr>¿Cuántas veces la longitud de la cinta      iguala la longitud de la cinta     ?</vt:lpstr>
      <vt:lpstr>¿Cuántas veces la longitud de la cinta      iguala la longitud de la cinta     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Macarena Ovalle Larrain</cp:lastModifiedBy>
  <cp:revision>1</cp:revision>
  <dcterms:created xsi:type="dcterms:W3CDTF">2023-10-25T16:07:23Z</dcterms:created>
  <dcterms:modified xsi:type="dcterms:W3CDTF">2024-03-27T18:33:22Z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3082-5.4.4.8063</vt:lpwstr>
  </property>
</Properties>
</file>