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Nuni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ivja0jj3P/HfVZdTd4ncU3ywU1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4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9" name="Google Shape;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4" name="Google Shape;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9" name="Google Shape;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75" name="Google Shape;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1" name="Google Shape;81;p20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2" name="Google Shape;8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88" name="Google Shape;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4" name="Google Shape;94;p22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95" name="Google Shape;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23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1" name="Google Shape;1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24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5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5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19" name="Google Shape;1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22" name="Google Shape;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26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25" name="Google Shape;12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1" name="Google Shape;1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5" name="Google Shape;13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9" name="Google Shape;1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3" name="Google Shape;1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6" name="Google Shape;14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2" name="Google Shape;1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5" name="Google Shape;15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0" name="Google Shape;160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1" name="Google Shape;16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6" name="Google Shape;166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7" name="Google Shape;167;p36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2" name="Google Shape;172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3" name="Google Shape;17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8" name="Google Shape;178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9" name="Google Shape;1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5" name="Google Shape;18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1" name="Google Shape;19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7" name="Google Shape;1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203" name="Google Shape;20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>
  <p:cSld name="3_Diapositiva de títul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39" name="Google Shape;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>
  <p:cSld name="2_Título y objeto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4" name="Google Shape;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objetos">
  <p:cSld name="3_Título y objeto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9" name="Google Shape;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4" name="Google Shape;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"/>
          <p:cNvSpPr txBox="1"/>
          <p:nvPr>
            <p:ph idx="1" type="subTitle"/>
          </p:nvPr>
        </p:nvSpPr>
        <p:spPr>
          <a:xfrm>
            <a:off x="1524000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9600"/>
              <a:buNone/>
            </a:pPr>
            <a:r>
              <a:rPr b="1" lang="es-CL" sz="960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/>
          </a:p>
        </p:txBody>
      </p:sp>
      <p:sp>
        <p:nvSpPr>
          <p:cNvPr id="222" name="Google Shape;222;p1"/>
          <p:cNvSpPr txBox="1"/>
          <p:nvPr/>
        </p:nvSpPr>
        <p:spPr>
          <a:xfrm>
            <a:off x="1524000" y="3103417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5400"/>
              <a:buFont typeface="Arial"/>
              <a:buNone/>
            </a:pPr>
            <a:r>
              <a:rPr b="0" i="0" lang="es-CL" sz="5400" u="none" cap="none" strike="noStrik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Contar agrupando de </a:t>
            </a:r>
            <a:r>
              <a:rPr b="0" i="0" lang="es-CL" sz="5400" u="none" cap="none" strike="noStrike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23" name="Google Shape;223;p1"/>
          <p:cNvSpPr txBox="1"/>
          <p:nvPr/>
        </p:nvSpPr>
        <p:spPr>
          <a:xfrm>
            <a:off x="2041235" y="4365780"/>
            <a:ext cx="9022311" cy="1349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1° Básico. Unidad 2.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40E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Capítulo 7: Números mayores a 10.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40E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Sistematización actividad 3 página 118. </a:t>
            </a:r>
            <a:endParaRPr/>
          </a:p>
        </p:txBody>
      </p:sp>
      <p:pic>
        <p:nvPicPr>
          <p:cNvPr descr="Imagen que contiene Logotipo&#10;&#10;Descripción generada automáticamente" id="224" name="Google Shape;22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352" y="1814529"/>
            <a:ext cx="5209365" cy="286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"/>
          <p:cNvSpPr txBox="1"/>
          <p:nvPr/>
        </p:nvSpPr>
        <p:spPr>
          <a:xfrm>
            <a:off x="2215648" y="4948119"/>
            <a:ext cx="23688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b="0" i="0" lang="es-C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CL" sz="44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hojas</a:t>
            </a:r>
            <a:endParaRPr/>
          </a:p>
        </p:txBody>
      </p:sp>
      <p:pic>
        <p:nvPicPr>
          <p:cNvPr descr="Dibujo animado de un personaje animado&#10;&#10;Descripción generada automáticamente con confianza baja" id="232" name="Google Shape;23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8231" y="3745150"/>
            <a:ext cx="2201764" cy="253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"/>
          <p:cNvSpPr/>
          <p:nvPr/>
        </p:nvSpPr>
        <p:spPr>
          <a:xfrm>
            <a:off x="6555780" y="1889582"/>
            <a:ext cx="4989675" cy="1513322"/>
          </a:xfrm>
          <a:prstGeom prst="wedgeRoundRectCallout">
            <a:avLst>
              <a:gd fmla="val -5381" name="adj1"/>
              <a:gd fmla="val 62079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Es difícil contar de </a:t>
            </a:r>
            <a:r>
              <a:rPr lang="es-CL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en </a:t>
            </a:r>
            <a:r>
              <a:rPr lang="es-CL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¿Podemos contar de otra forma? </a:t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00B40E"/>
          </a:solidFill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"/>
          <p:cNvSpPr txBox="1"/>
          <p:nvPr/>
        </p:nvSpPr>
        <p:spPr>
          <a:xfrm>
            <a:off x="327025" y="259080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b="1" lang="es-CL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"/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b="0" i="0" lang="es-CL" sz="5400" u="none" cap="none" strike="noStrike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¿Cuántas hay?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2400"/>
              <a:buFont typeface="Nunito"/>
              <a:buNone/>
            </a:pPr>
            <a:r>
              <a:rPr b="1" i="0" lang="es-CL" sz="2400" u="none" cap="none" strike="noStrik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352" y="1814529"/>
            <a:ext cx="5209365" cy="2866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245" name="Google Shape;24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4034" y="2896639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00B40E"/>
          </a:solidFill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327025" y="259080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b="1" lang="es-CL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b="0" i="0" lang="es-CL" sz="5400" u="none" cap="none" strike="noStrike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¿Cuántas hay?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>
            <a:off x="982867" y="1814529"/>
            <a:ext cx="1678139" cy="2866397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1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/>
          <p:nvPr/>
        </p:nvSpPr>
        <p:spPr>
          <a:xfrm>
            <a:off x="2749222" y="1814528"/>
            <a:ext cx="1678139" cy="2866397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1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"/>
          <p:cNvSpPr/>
          <p:nvPr/>
        </p:nvSpPr>
        <p:spPr>
          <a:xfrm rot="-5400000">
            <a:off x="2545150" y="3213769"/>
            <a:ext cx="319930" cy="3444496"/>
          </a:xfrm>
          <a:prstGeom prst="leftBrace">
            <a:avLst>
              <a:gd fmla="val 102983" name="adj1"/>
              <a:gd fmla="val 48807" name="adj2"/>
            </a:avLst>
          </a:prstGeom>
          <a:noFill/>
          <a:ln cap="flat" cmpd="sng" w="19050">
            <a:solidFill>
              <a:srgbClr val="FF1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6649579" y="2203907"/>
            <a:ext cx="2969169" cy="1385464"/>
          </a:xfrm>
          <a:prstGeom prst="wedgeRoundRectCallout">
            <a:avLst>
              <a:gd fmla="val 62853" name="adj1"/>
              <a:gd fmla="val 30623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es-CL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40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hojas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CL" sz="18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grupos de </a:t>
            </a:r>
            <a:r>
              <a:rPr lang="es-CL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s-CL" sz="18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hojas 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s-CL" sz="18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hojas sueltas.</a:t>
            </a:r>
            <a:endParaRPr/>
          </a:p>
        </p:txBody>
      </p:sp>
      <p:sp>
        <p:nvSpPr>
          <p:cNvPr id="253" name="Google Shape;253;p3"/>
          <p:cNvSpPr txBox="1"/>
          <p:nvPr/>
        </p:nvSpPr>
        <p:spPr>
          <a:xfrm>
            <a:off x="2196827" y="5034337"/>
            <a:ext cx="92835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254" name="Google Shape;254;p3"/>
          <p:cNvSpPr txBox="1"/>
          <p:nvPr/>
        </p:nvSpPr>
        <p:spPr>
          <a:xfrm>
            <a:off x="4817095" y="5034336"/>
            <a:ext cx="92835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55" name="Google Shape;255;p3"/>
          <p:cNvSpPr/>
          <p:nvPr/>
        </p:nvSpPr>
        <p:spPr>
          <a:xfrm rot="-5400000">
            <a:off x="5175158" y="4166645"/>
            <a:ext cx="212233" cy="1431047"/>
          </a:xfrm>
          <a:prstGeom prst="leftBrace">
            <a:avLst>
              <a:gd fmla="val 102983" name="adj1"/>
              <a:gd fmla="val 48807" name="adj2"/>
            </a:avLst>
          </a:prstGeom>
          <a:noFill/>
          <a:ln cap="flat" cmpd="sng" w="19050">
            <a:solidFill>
              <a:srgbClr val="FF1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2400"/>
              <a:buFont typeface="Nunito"/>
              <a:buNone/>
            </a:pPr>
            <a:r>
              <a:rPr b="1" i="0" lang="es-CL" sz="2400" u="none" cap="none" strike="noStrik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personaje animado&#10;&#10;Descripción generada automáticamente con confianza baja" id="263" name="Google Shape;2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34670" y="2166966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00B40E"/>
          </a:solidFill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 txBox="1"/>
          <p:nvPr/>
        </p:nvSpPr>
        <p:spPr>
          <a:xfrm>
            <a:off x="327025" y="259080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b="1" lang="es-CL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b="0" i="0" lang="es-CL" sz="5400" u="none" cap="none" strike="noStrike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¿Cuántas hay?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900430" y="271780"/>
            <a:ext cx="56134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2400"/>
              <a:buFont typeface="Nunito"/>
              <a:buNone/>
            </a:pPr>
            <a:r>
              <a:rPr b="1" lang="es-CL" sz="240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3092563" y="1308474"/>
            <a:ext cx="5858103" cy="1234094"/>
          </a:xfrm>
          <a:prstGeom prst="wedgeRoundRectCallout">
            <a:avLst>
              <a:gd fmla="val -53094" name="adj1"/>
              <a:gd fmla="val 37247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Formamos grupos de </a:t>
            </a:r>
            <a:r>
              <a:rPr lang="es-CL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y así podemos indicar la cantidad de manzanas. </a:t>
            </a:r>
            <a:endParaRPr/>
          </a:p>
        </p:txBody>
      </p:sp>
      <p:pic>
        <p:nvPicPr>
          <p:cNvPr id="270" name="Google Shape;27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6488" y="3183447"/>
            <a:ext cx="6178868" cy="1555830"/>
          </a:xfrm>
          <a:prstGeom prst="rect">
            <a:avLst/>
          </a:prstGeom>
          <a:solidFill>
            <a:srgbClr val="00B40E"/>
          </a:solidFill>
          <a:ln>
            <a:noFill/>
          </a:ln>
        </p:spPr>
      </p:pic>
      <p:sp>
        <p:nvSpPr>
          <p:cNvPr id="271" name="Google Shape;271;p4"/>
          <p:cNvSpPr/>
          <p:nvPr/>
        </p:nvSpPr>
        <p:spPr>
          <a:xfrm>
            <a:off x="3592368" y="3231112"/>
            <a:ext cx="4851400" cy="455416"/>
          </a:xfrm>
          <a:prstGeom prst="roundRect">
            <a:avLst>
              <a:gd fmla="val 16667" name="adj"/>
            </a:avLst>
          </a:prstGeom>
          <a:solidFill>
            <a:srgbClr val="00B40E">
              <a:alpha val="20000"/>
            </a:srgbClr>
          </a:solidFill>
          <a:ln cap="flat" cmpd="sng" w="1905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809854" y="3722924"/>
            <a:ext cx="4851400" cy="455416"/>
          </a:xfrm>
          <a:prstGeom prst="roundRect">
            <a:avLst>
              <a:gd fmla="val 16667" name="adj"/>
            </a:avLst>
          </a:prstGeom>
          <a:solidFill>
            <a:srgbClr val="00B40E">
              <a:alpha val="20000"/>
            </a:srgbClr>
          </a:solidFill>
          <a:ln cap="flat" cmpd="sng" w="1905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3592368" y="4202662"/>
            <a:ext cx="4851400" cy="455416"/>
          </a:xfrm>
          <a:prstGeom prst="roundRect">
            <a:avLst>
              <a:gd fmla="val 16667" name="adj"/>
            </a:avLst>
          </a:prstGeom>
          <a:solidFill>
            <a:srgbClr val="00B40E">
              <a:alpha val="20000"/>
            </a:srgbClr>
          </a:solidFill>
          <a:ln cap="flat" cmpd="sng" w="1905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4468778" y="5058424"/>
            <a:ext cx="416650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r>
              <a:rPr lang="es-CL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4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manzanas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"/>
          <p:cNvSpPr txBox="1"/>
          <p:nvPr/>
        </p:nvSpPr>
        <p:spPr>
          <a:xfrm>
            <a:off x="3988422" y="2682384"/>
            <a:ext cx="442751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¿</a:t>
            </a:r>
            <a:r>
              <a:rPr lang="es-CL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r>
              <a:rPr lang="es-CL" sz="4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huevos?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¿</a:t>
            </a:r>
            <a:r>
              <a:rPr lang="es-CL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r>
              <a:rPr lang="es-CL" sz="4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huevos?</a:t>
            </a:r>
            <a:endParaRPr/>
          </a:p>
        </p:txBody>
      </p:sp>
      <p:sp>
        <p:nvSpPr>
          <p:cNvPr id="281" name="Google Shape;281;p5"/>
          <p:cNvSpPr/>
          <p:nvPr/>
        </p:nvSpPr>
        <p:spPr>
          <a:xfrm>
            <a:off x="1479100" y="4168775"/>
            <a:ext cx="7886400" cy="2058300"/>
          </a:xfrm>
          <a:prstGeom prst="wedgeRoundRectCallout">
            <a:avLst>
              <a:gd fmla="val 59117" name="adj1"/>
              <a:gd fmla="val -47221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En la posición de las </a:t>
            </a:r>
            <a:r>
              <a:rPr b="1"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decenas</a:t>
            </a: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escribimos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el número correspondiente a los grupos de 10 huevos.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En la posición de las </a:t>
            </a:r>
            <a:r>
              <a:rPr b="1"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unidades</a:t>
            </a: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escribimos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el número correspondiente a los huevos sueltos.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Foto huevos orgánicos marrones crudos en bandeja de papel en horizontal blanco" id="282" name="Google Shape;282;p5"/>
          <p:cNvPicPr preferRelativeResize="0"/>
          <p:nvPr/>
        </p:nvPicPr>
        <p:blipFill rotWithShape="1">
          <a:blip r:embed="rId3">
            <a:alphaModFix/>
          </a:blip>
          <a:srcRect b="36628" l="0" r="0" t="17614"/>
          <a:stretch/>
        </p:blipFill>
        <p:spPr>
          <a:xfrm>
            <a:off x="3469096" y="659490"/>
            <a:ext cx="2747645" cy="889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huevos orgánicos marrones crudos en bandeja de papel en horizontal blanco" id="283" name="Google Shape;283;p5"/>
          <p:cNvPicPr preferRelativeResize="0"/>
          <p:nvPr/>
        </p:nvPicPr>
        <p:blipFill rotWithShape="1">
          <a:blip r:embed="rId3">
            <a:alphaModFix/>
          </a:blip>
          <a:srcRect b="36628" l="0" r="0" t="17614"/>
          <a:stretch/>
        </p:blipFill>
        <p:spPr>
          <a:xfrm>
            <a:off x="3469095" y="1660095"/>
            <a:ext cx="2747645" cy="889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huevos orgánicos marrones crudos en bandeja de papel en horizontal blanco" id="284" name="Google Shape;284;p5"/>
          <p:cNvPicPr preferRelativeResize="0"/>
          <p:nvPr/>
        </p:nvPicPr>
        <p:blipFill rotWithShape="1">
          <a:blip r:embed="rId3">
            <a:alphaModFix/>
          </a:blip>
          <a:srcRect b="36628" l="0" r="0" t="17614"/>
          <a:stretch/>
        </p:blipFill>
        <p:spPr>
          <a:xfrm>
            <a:off x="6338244" y="1681779"/>
            <a:ext cx="2747645" cy="889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gratuita huevos marrones" id="285" name="Google Shape;2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7877" y="1549182"/>
            <a:ext cx="1025444" cy="671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huevos orgánicos marrones crudos en bandeja de papel en horizontal blanco" id="286" name="Google Shape;286;p5"/>
          <p:cNvPicPr preferRelativeResize="0"/>
          <p:nvPr/>
        </p:nvPicPr>
        <p:blipFill rotWithShape="1">
          <a:blip r:embed="rId3">
            <a:alphaModFix/>
          </a:blip>
          <a:srcRect b="36628" l="0" r="0" t="17614"/>
          <a:stretch/>
        </p:blipFill>
        <p:spPr>
          <a:xfrm>
            <a:off x="6338244" y="659490"/>
            <a:ext cx="2747645" cy="889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287" name="Google Shape;28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1309" y="3693531"/>
            <a:ext cx="2295110" cy="2638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2023-09-12T20:21:07Z</dcterms:created>
  <dc:creator>Tomás Gonzalo Basaure Retamal</dc:creator>
</cp:coreProperties>
</file>