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Nunito" pitchFamily="2" charset="0"/>
      <p:regular r:id="rId12"/>
      <p:bold r:id="rId13"/>
      <p:italic r:id="rId14"/>
      <p:boldItalic r:id="rId15"/>
    </p:embeddedFont>
    <p:embeddedFont>
      <p:font typeface="Nunito Medium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h7/ZsmFhukEVlAMaQEqGjCl+QTn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918896-C049-A582-D732-A694582543C8}" name="Macarena Ovalle Larrain" initials="MO" userId="S::macarena.ovalle@mineduc.cl::feac4b69-8b2b-49af-a1db-41f5b17ced44" providerId="AD"/>
  <p188:author id="{0A5BC0CE-EB6E-9FB8-1BA4-C623B982E60A}" name="Macarena Ovalle Larrain" initials="MO" userId="0cebdd9e14ad1af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80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customschemas.google.com/relationships/presentationmetadata" Target="metadata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Droguett" userId="b98dc45e39b78e26" providerId="LiveId" clId="{671F43AC-453D-4807-99F1-6CE926D0A6C5}"/>
    <pc:docChg chg="modSld">
      <pc:chgData name="Sandra Droguett" userId="b98dc45e39b78e26" providerId="LiveId" clId="{671F43AC-453D-4807-99F1-6CE926D0A6C5}" dt="2024-03-28T03:27:48.696" v="4"/>
      <pc:docMkLst>
        <pc:docMk/>
      </pc:docMkLst>
      <pc:sldChg chg="modSp mod delCm modCm">
        <pc:chgData name="Sandra Droguett" userId="b98dc45e39b78e26" providerId="LiveId" clId="{671F43AC-453D-4807-99F1-6CE926D0A6C5}" dt="2024-03-28T03:27:48.696" v="4"/>
        <pc:sldMkLst>
          <pc:docMk/>
          <pc:sldMk cId="0" sldId="257"/>
        </pc:sldMkLst>
        <pc:spChg chg="mod">
          <ac:chgData name="Sandra Droguett" userId="b98dc45e39b78e26" providerId="LiveId" clId="{671F43AC-453D-4807-99F1-6CE926D0A6C5}" dt="2024-03-28T03:27:43.931" v="3" actId="6549"/>
          <ac:spMkLst>
            <pc:docMk/>
            <pc:sldMk cId="0" sldId="257"/>
            <ac:spMk id="7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andra Droguett" userId="b98dc45e39b78e26" providerId="LiveId" clId="{671F43AC-453D-4807-99F1-6CE926D0A6C5}" dt="2024-03-28T03:27:48.696" v="4"/>
              <pc2:cmMkLst xmlns:pc2="http://schemas.microsoft.com/office/powerpoint/2019/9/main/command">
                <pc:docMk/>
                <pc:sldMk cId="0" sldId="257"/>
                <pc2:cmMk id="{1BE8A1E9-7BC6-4736-925E-98A7910D5B26}"/>
              </pc2:cmMkLst>
            </pc226:cmChg>
          </p:ext>
        </pc:extLst>
      </pc:sldChg>
    </pc:docChg>
  </pc:docChgLst>
  <pc:docChgLst>
    <pc:chgData name="Macarena Ovalle Larrain" userId="feac4b69-8b2b-49af-a1db-41f5b17ced44" providerId="ADAL" clId="{6D274DE7-AF1A-4335-8E48-426C1D1C73CA}"/>
    <pc:docChg chg="">
      <pc:chgData name="Macarena Ovalle Larrain" userId="feac4b69-8b2b-49af-a1db-41f5b17ced44" providerId="ADAL" clId="{6D274DE7-AF1A-4335-8E48-426C1D1C73CA}" dt="2024-03-27T13:41:17.553" v="1"/>
      <pc:docMkLst>
        <pc:docMk/>
      </pc:docMkLst>
      <pc:sldChg chg="delCm">
        <pc:chgData name="Macarena Ovalle Larrain" userId="feac4b69-8b2b-49af-a1db-41f5b17ced44" providerId="ADAL" clId="{6D274DE7-AF1A-4335-8E48-426C1D1C73CA}" dt="2024-03-27T13:38:44.671" v="0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carena Ovalle Larrain" userId="feac4b69-8b2b-49af-a1db-41f5b17ced44" providerId="ADAL" clId="{6D274DE7-AF1A-4335-8E48-426C1D1C73CA}" dt="2024-03-27T13:38:44.671" v="0"/>
              <pc2:cmMkLst xmlns:pc2="http://schemas.microsoft.com/office/powerpoint/2019/9/main/command">
                <pc:docMk/>
                <pc:sldMk cId="0" sldId="256"/>
                <pc2:cmMk id="{832D0C22-7891-43F7-B96B-A94546086E7A}"/>
              </pc2:cmMkLst>
            </pc226:cmChg>
          </p:ext>
        </pc:extLst>
      </pc:sldChg>
      <pc:sldChg chg="addCm">
        <pc:chgData name="Macarena Ovalle Larrain" userId="feac4b69-8b2b-49af-a1db-41f5b17ced44" providerId="ADAL" clId="{6D274DE7-AF1A-4335-8E48-426C1D1C73CA}" dt="2024-03-27T13:41:17.553" v="1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carena Ovalle Larrain" userId="feac4b69-8b2b-49af-a1db-41f5b17ced44" providerId="ADAL" clId="{6D274DE7-AF1A-4335-8E48-426C1D1C73CA}" dt="2024-03-27T13:41:17.553" v="1"/>
              <pc2:cmMkLst xmlns:pc2="http://schemas.microsoft.com/office/powerpoint/2019/9/main/command">
                <pc:docMk/>
                <pc:sldMk cId="0" sldId="257"/>
                <pc2:cmMk id="{1BE8A1E9-7BC6-4736-925E-98A7910D5B26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9" name="Google Shape;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6" name="Google Shape;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1" name="Google Shape;12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2" name="Google Shape;14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1" name="Google Shape;16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6" name="Google Shape;18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2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body" idx="1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17" name="Google Shape;17;p1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>
            <a:spLocks noGrp="1"/>
          </p:cNvSpPr>
          <p:nvPr>
            <p:ph type="subTitle" idx="1"/>
          </p:nvPr>
        </p:nvSpPr>
        <p:spPr>
          <a:xfrm>
            <a:off x="1142998" y="124431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A7CD79"/>
              </a:buClr>
              <a:buSzPts val="7200"/>
              <a:buNone/>
            </a:pPr>
            <a:r>
              <a:rPr lang="es-419" sz="7200" b="1">
                <a:solidFill>
                  <a:srgbClr val="65B32E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65B32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142998" y="2308044"/>
            <a:ext cx="6858000" cy="77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1"/>
              <a:buFont typeface="Arial"/>
              <a:buNone/>
            </a:pPr>
            <a:r>
              <a:rPr lang="es-419" sz="2800" i="0" u="none" strike="noStrike" cap="non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Multiplicación de un número de 1 cifra</a:t>
            </a:r>
            <a:endParaRPr sz="2800" i="0" u="none" strike="noStrike" cap="non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1"/>
              <a:buFont typeface="Arial"/>
              <a:buNone/>
            </a:pPr>
            <a:r>
              <a:rPr lang="es-419" sz="2800" i="0" u="none" strike="noStrike" cap="non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por uno de 3 cifras usando el algoritmo</a:t>
            </a:r>
            <a:endParaRPr sz="2800" i="0" u="none" strike="noStrike" cap="non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1142998" y="3265387"/>
            <a:ext cx="6858000" cy="929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600" i="0" u="none" strike="noStrike" cap="non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4º básico. Unidad 2.</a:t>
            </a:r>
            <a:endParaRPr sz="1600" i="0" u="none" strike="noStrike" cap="non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600" i="0" u="none" strike="noStrike" cap="non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Capítulo 6: Multiplicación.</a:t>
            </a:r>
            <a:endParaRPr sz="1600" i="0" u="none" strike="noStrike" cap="non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600" i="0" u="none" strike="noStrike" cap="none">
                <a:solidFill>
                  <a:srgbClr val="65B32E"/>
                </a:solidFill>
                <a:latin typeface="Nunito Medium"/>
                <a:ea typeface="Nunito Medium"/>
                <a:cs typeface="Nunito Medium"/>
                <a:sym typeface="Nunito Medium"/>
              </a:rPr>
              <a:t>Sistematización algoritmo de la multiplicación. Página 106.</a:t>
            </a:r>
            <a:endParaRPr sz="1600" i="0" u="none" strike="noStrike" cap="none">
              <a:solidFill>
                <a:srgbClr val="65B32E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66" name="Google Shape;66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5543" y="4616558"/>
            <a:ext cx="397896" cy="5269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5171" y="1231900"/>
            <a:ext cx="2612842" cy="2926078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3"/>
          <p:cNvSpPr/>
          <p:nvPr/>
        </p:nvSpPr>
        <p:spPr>
          <a:xfrm>
            <a:off x="3925833" y="560950"/>
            <a:ext cx="4683476" cy="1341900"/>
          </a:xfrm>
          <a:prstGeom prst="wedgeRoundRectCallout">
            <a:avLst>
              <a:gd name="adj1" fmla="val -60612"/>
              <a:gd name="adj2" fmla="val 27036"/>
              <a:gd name="adj3" fmla="val 16667"/>
            </a:avLst>
          </a:prstGeom>
          <a:noFill/>
          <a:ln w="25400" cap="flat" cmpd="sng">
            <a:solidFill>
              <a:srgbClr val="00B40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419" sz="2000" i="0" u="none" strike="noStrike" cap="none" dirty="0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Para calcular 213 </a:t>
            </a:r>
            <a:r>
              <a:rPr lang="es-419" sz="20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᛫ 3 </a:t>
            </a:r>
            <a:r>
              <a:rPr lang="es-419" sz="2000" i="0" u="none" strike="noStrike" cap="none" dirty="0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podemos usar distintas técnicas. Veamos cómo usar el algoritmo.  </a:t>
            </a:r>
            <a:r>
              <a:rPr lang="es-419" sz="2000" i="0" u="none" strike="noStrike" cap="none" dirty="0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 dirty="0"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73" name="Google Shape;73;p3"/>
          <p:cNvSpPr txBox="1"/>
          <p:nvPr/>
        </p:nvSpPr>
        <p:spPr>
          <a:xfrm>
            <a:off x="5263309" y="2571750"/>
            <a:ext cx="2008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213</a:t>
            </a:r>
            <a:r>
              <a:rPr lang="es-419" sz="32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lang="es-419" sz="32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᛫ 3</a:t>
            </a:r>
            <a:endParaRPr sz="32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4" descr="Dibujo animado de un animal con la boca abierta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 l="9805" r="7234"/>
          <a:stretch/>
        </p:blipFill>
        <p:spPr>
          <a:xfrm>
            <a:off x="5640335" y="1792669"/>
            <a:ext cx="1354759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4"/>
          <p:cNvSpPr/>
          <p:nvPr/>
        </p:nvSpPr>
        <p:spPr>
          <a:xfrm>
            <a:off x="5987107" y="752595"/>
            <a:ext cx="2839177" cy="767750"/>
          </a:xfrm>
          <a:prstGeom prst="wedgeRoundRectCallout">
            <a:avLst>
              <a:gd name="adj1" fmla="val -34137"/>
              <a:gd name="adj2" fmla="val 78512"/>
              <a:gd name="adj3" fmla="val 16667"/>
            </a:avLst>
          </a:prstGeom>
          <a:noFill/>
          <a:ln w="25400" cap="flat" cmpd="sng">
            <a:solidFill>
              <a:srgbClr val="00B40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419" sz="20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Primero multiplicamos 3 </a:t>
            </a:r>
            <a:r>
              <a:rPr lang="es-419" sz="20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᛫ 3.</a:t>
            </a:r>
            <a:endParaRPr sz="20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pic>
        <p:nvPicPr>
          <p:cNvPr id="80" name="Google Shape;8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9992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74900" y="1569891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961200" y="1650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1887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4" name="Google Shape;84;p4"/>
          <p:cNvGrpSpPr/>
          <p:nvPr/>
        </p:nvGrpSpPr>
        <p:grpSpPr>
          <a:xfrm>
            <a:off x="2014588" y="2674931"/>
            <a:ext cx="2008524" cy="1156025"/>
            <a:chOff x="2014588" y="3022065"/>
            <a:chExt cx="2008524" cy="1156025"/>
          </a:xfrm>
        </p:grpSpPr>
        <p:sp>
          <p:nvSpPr>
            <p:cNvPr id="85" name="Google Shape;85;p4"/>
            <p:cNvSpPr txBox="1"/>
            <p:nvPr/>
          </p:nvSpPr>
          <p:spPr>
            <a:xfrm>
              <a:off x="2014588" y="3100872"/>
              <a:ext cx="200852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sng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213</a:t>
              </a:r>
              <a:r>
                <a:rPr lang="es-419" sz="3200" i="0" u="sng" strike="noStrike" cap="none">
                  <a:solidFill>
                    <a:srgbClr val="000000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</a:t>
              </a: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᛫ 3</a:t>
              </a:r>
              <a:endParaRPr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4"/>
            <p:cNvSpPr/>
            <p:nvPr/>
          </p:nvSpPr>
          <p:spPr>
            <a:xfrm flipH="1">
              <a:off x="2981325" y="3022065"/>
              <a:ext cx="593574" cy="157614"/>
            </a:xfrm>
            <a:prstGeom prst="uturnArrow">
              <a:avLst>
                <a:gd name="adj1" fmla="val 594"/>
                <a:gd name="adj2" fmla="val 23780"/>
                <a:gd name="adj3" fmla="val 31623"/>
                <a:gd name="adj4" fmla="val 68377"/>
                <a:gd name="adj5" fmla="val 100000"/>
              </a:avLst>
            </a:prstGeom>
            <a:solidFill>
              <a:srgbClr val="00B40E"/>
            </a:solidFill>
            <a:ln w="25400" cap="flat" cmpd="sng">
              <a:solidFill>
                <a:srgbClr val="00B40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992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900" y="1569891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650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269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8126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1887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5"/>
          <p:cNvSpPr txBox="1"/>
          <p:nvPr/>
        </p:nvSpPr>
        <p:spPr>
          <a:xfrm>
            <a:off x="2392875" y="4068241"/>
            <a:ext cx="1291200" cy="6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40E"/>
              </a:buClr>
              <a:buSzPts val="6600"/>
              <a:buFont typeface="Arial"/>
              <a:buNone/>
            </a:pPr>
            <a:r>
              <a:rPr lang="es-419" sz="1600" i="0" u="none" strike="noStrike" cap="none">
                <a:solidFill>
                  <a:srgbClr val="00B40E"/>
                </a:solidFill>
                <a:latin typeface="Nunito Medium"/>
                <a:ea typeface="Nunito Medium"/>
                <a:cs typeface="Nunito Medium"/>
                <a:sym typeface="Nunito Medium"/>
              </a:rPr>
              <a:t>Unidades</a:t>
            </a: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98" name="Google Shape;98;p5"/>
          <p:cNvCxnSpPr>
            <a:stCxn id="97" idx="0"/>
          </p:cNvCxnSpPr>
          <p:nvPr/>
        </p:nvCxnSpPr>
        <p:spPr>
          <a:xfrm rot="10800000">
            <a:off x="3030975" y="3739141"/>
            <a:ext cx="7500" cy="329100"/>
          </a:xfrm>
          <a:prstGeom prst="straightConnector1">
            <a:avLst/>
          </a:prstGeom>
          <a:noFill/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99" name="Google Shape;99;p5" descr="Dibujo animado de un animal con la boca abierta&#10;&#10;Descripción generada automáticamente con confianza baja"/>
          <p:cNvPicPr preferRelativeResize="0"/>
          <p:nvPr/>
        </p:nvPicPr>
        <p:blipFill rotWithShape="1">
          <a:blip r:embed="rId6">
            <a:alphaModFix/>
          </a:blip>
          <a:srcRect l="9805" r="7234"/>
          <a:stretch/>
        </p:blipFill>
        <p:spPr>
          <a:xfrm>
            <a:off x="5640335" y="1792669"/>
            <a:ext cx="1354759" cy="2214361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5"/>
          <p:cNvSpPr/>
          <p:nvPr/>
        </p:nvSpPr>
        <p:spPr>
          <a:xfrm>
            <a:off x="5987107" y="752595"/>
            <a:ext cx="2839177" cy="767750"/>
          </a:xfrm>
          <a:prstGeom prst="wedgeRoundRectCallout">
            <a:avLst>
              <a:gd name="adj1" fmla="val -34137"/>
              <a:gd name="adj2" fmla="val 78512"/>
              <a:gd name="adj3" fmla="val 16667"/>
            </a:avLst>
          </a:prstGeom>
          <a:noFill/>
          <a:ln w="25400" cap="flat" cmpd="sng">
            <a:solidFill>
              <a:srgbClr val="00B40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419" sz="24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3 </a:t>
            </a:r>
            <a:r>
              <a:rPr lang="es-419" sz="20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veces 3 es 9.</a:t>
            </a:r>
            <a:endParaRPr sz="24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101" name="Google Shape;101;p5"/>
          <p:cNvGrpSpPr/>
          <p:nvPr/>
        </p:nvGrpSpPr>
        <p:grpSpPr>
          <a:xfrm>
            <a:off x="2014588" y="2674931"/>
            <a:ext cx="2008524" cy="1156025"/>
            <a:chOff x="2014588" y="3022065"/>
            <a:chExt cx="2008524" cy="1156025"/>
          </a:xfrm>
        </p:grpSpPr>
        <p:sp>
          <p:nvSpPr>
            <p:cNvPr id="102" name="Google Shape;102;p5"/>
            <p:cNvSpPr txBox="1"/>
            <p:nvPr/>
          </p:nvSpPr>
          <p:spPr>
            <a:xfrm>
              <a:off x="2014588" y="3100872"/>
              <a:ext cx="200852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sng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213</a:t>
              </a:r>
              <a:r>
                <a:rPr lang="es-419" sz="3200" i="0" u="sng" strike="noStrike" cap="none">
                  <a:solidFill>
                    <a:srgbClr val="000000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</a:t>
              </a: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᛫ 3</a:t>
              </a:r>
              <a:endParaRPr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9</a:t>
              </a:r>
              <a:endParaRPr sz="32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sp>
          <p:nvSpPr>
            <p:cNvPr id="103" name="Google Shape;103;p5"/>
            <p:cNvSpPr/>
            <p:nvPr/>
          </p:nvSpPr>
          <p:spPr>
            <a:xfrm flipH="1">
              <a:off x="2981325" y="3022065"/>
              <a:ext cx="593574" cy="157614"/>
            </a:xfrm>
            <a:prstGeom prst="uturnArrow">
              <a:avLst>
                <a:gd name="adj1" fmla="val 594"/>
                <a:gd name="adj2" fmla="val 23780"/>
                <a:gd name="adj3" fmla="val 31623"/>
                <a:gd name="adj4" fmla="val 68377"/>
                <a:gd name="adj5" fmla="val 100000"/>
              </a:avLst>
            </a:prstGeom>
            <a:solidFill>
              <a:srgbClr val="00B40E"/>
            </a:solidFill>
            <a:ln w="25400" cap="flat" cmpd="sng">
              <a:solidFill>
                <a:srgbClr val="00B40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992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900" y="1569891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650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269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8126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1887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"/>
          <p:cNvSpPr/>
          <p:nvPr/>
        </p:nvSpPr>
        <p:spPr>
          <a:xfrm>
            <a:off x="5987107" y="752595"/>
            <a:ext cx="2839177" cy="767750"/>
          </a:xfrm>
          <a:prstGeom prst="wedgeRoundRectCallout">
            <a:avLst>
              <a:gd name="adj1" fmla="val -34137"/>
              <a:gd name="adj2" fmla="val 78512"/>
              <a:gd name="adj3" fmla="val 16667"/>
            </a:avLst>
          </a:prstGeom>
          <a:noFill/>
          <a:ln w="25400" cap="flat" cmpd="sng">
            <a:solidFill>
              <a:srgbClr val="00B40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Luego, multiplicamos </a:t>
            </a:r>
            <a:r>
              <a:rPr lang="es-419" sz="20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10.</a:t>
            </a:r>
            <a:endParaRPr sz="20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115" name="Google Shape;115;p2"/>
          <p:cNvGrpSpPr/>
          <p:nvPr/>
        </p:nvGrpSpPr>
        <p:grpSpPr>
          <a:xfrm>
            <a:off x="2014588" y="2674931"/>
            <a:ext cx="2008524" cy="1156025"/>
            <a:chOff x="2014588" y="3022065"/>
            <a:chExt cx="2008524" cy="1156025"/>
          </a:xfrm>
        </p:grpSpPr>
        <p:sp>
          <p:nvSpPr>
            <p:cNvPr id="116" name="Google Shape;116;p2"/>
            <p:cNvSpPr txBox="1"/>
            <p:nvPr/>
          </p:nvSpPr>
          <p:spPr>
            <a:xfrm>
              <a:off x="2014588" y="3100872"/>
              <a:ext cx="200852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sng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213</a:t>
              </a:r>
              <a:r>
                <a:rPr lang="es-419" sz="3200" i="0" u="sng" strike="noStrike" cap="none">
                  <a:solidFill>
                    <a:srgbClr val="000000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</a:t>
              </a: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᛫ 3</a:t>
              </a:r>
              <a:endParaRPr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9</a:t>
              </a:r>
              <a:endParaRPr sz="32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 flipH="1">
              <a:off x="2768600" y="3022065"/>
              <a:ext cx="806299" cy="157614"/>
            </a:xfrm>
            <a:prstGeom prst="uturnArrow">
              <a:avLst>
                <a:gd name="adj1" fmla="val 594"/>
                <a:gd name="adj2" fmla="val 23780"/>
                <a:gd name="adj3" fmla="val 31623"/>
                <a:gd name="adj4" fmla="val 68377"/>
                <a:gd name="adj5" fmla="val 100000"/>
              </a:avLst>
            </a:prstGeom>
            <a:solidFill>
              <a:srgbClr val="00B40E"/>
            </a:solidFill>
            <a:ln w="25400" cap="flat" cmpd="sng">
              <a:solidFill>
                <a:srgbClr val="00B40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pic>
        <p:nvPicPr>
          <p:cNvPr id="118" name="Google Shape;118;p2" descr="Icono&#10;&#10;Descripción generada automáticamente"/>
          <p:cNvPicPr preferRelativeResize="0"/>
          <p:nvPr/>
        </p:nvPicPr>
        <p:blipFill rotWithShape="1">
          <a:blip r:embed="rId6">
            <a:alphaModFix/>
          </a:blip>
          <a:srcRect l="7648" r="9391"/>
          <a:stretch/>
        </p:blipFill>
        <p:spPr>
          <a:xfrm>
            <a:off x="5569103" y="1725364"/>
            <a:ext cx="1354759" cy="2214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992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900" y="1600887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650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269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8126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1887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5"/>
          <p:cNvSpPr/>
          <p:nvPr/>
        </p:nvSpPr>
        <p:spPr>
          <a:xfrm>
            <a:off x="5987107" y="752595"/>
            <a:ext cx="2839177" cy="767750"/>
          </a:xfrm>
          <a:prstGeom prst="wedgeRoundRectCallout">
            <a:avLst>
              <a:gd name="adj1" fmla="val -34137"/>
              <a:gd name="adj2" fmla="val 78512"/>
              <a:gd name="adj3" fmla="val 16667"/>
            </a:avLst>
          </a:prstGeom>
          <a:noFill/>
          <a:ln w="25400" cap="flat" cmpd="sng">
            <a:solidFill>
              <a:srgbClr val="00B40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419" sz="20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10 = 30 y anotamos 3 decenas. </a:t>
            </a:r>
            <a:r>
              <a:rPr lang="es-419" sz="20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130" name="Google Shape;130;p25"/>
          <p:cNvGrpSpPr/>
          <p:nvPr/>
        </p:nvGrpSpPr>
        <p:grpSpPr>
          <a:xfrm>
            <a:off x="2014588" y="2674931"/>
            <a:ext cx="2008524" cy="1156025"/>
            <a:chOff x="2014588" y="3022065"/>
            <a:chExt cx="2008524" cy="1156025"/>
          </a:xfrm>
        </p:grpSpPr>
        <p:sp>
          <p:nvSpPr>
            <p:cNvPr id="131" name="Google Shape;131;p25"/>
            <p:cNvSpPr txBox="1"/>
            <p:nvPr/>
          </p:nvSpPr>
          <p:spPr>
            <a:xfrm>
              <a:off x="2014588" y="3100872"/>
              <a:ext cx="200852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sng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213</a:t>
              </a:r>
              <a:r>
                <a:rPr lang="es-419" sz="3200" i="0" u="sng" strike="noStrike" cap="none">
                  <a:solidFill>
                    <a:srgbClr val="000000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</a:t>
              </a: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᛫ 3</a:t>
              </a:r>
              <a:endParaRPr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39</a:t>
              </a:r>
              <a:r>
                <a:rPr lang="es-419" sz="3200" i="0" u="none" strike="noStrike" cap="none">
                  <a:solidFill>
                    <a:schemeClr val="lt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..</a:t>
              </a: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   </a:t>
              </a:r>
              <a:endParaRPr sz="32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sp>
          <p:nvSpPr>
            <p:cNvPr id="132" name="Google Shape;132;p25"/>
            <p:cNvSpPr/>
            <p:nvPr/>
          </p:nvSpPr>
          <p:spPr>
            <a:xfrm flipH="1">
              <a:off x="2768600" y="3022065"/>
              <a:ext cx="806299" cy="157614"/>
            </a:xfrm>
            <a:prstGeom prst="uturnArrow">
              <a:avLst>
                <a:gd name="adj1" fmla="val 594"/>
                <a:gd name="adj2" fmla="val 23780"/>
                <a:gd name="adj3" fmla="val 31623"/>
                <a:gd name="adj4" fmla="val 68377"/>
                <a:gd name="adj5" fmla="val 100000"/>
              </a:avLst>
            </a:prstGeom>
            <a:solidFill>
              <a:srgbClr val="00B40E"/>
            </a:solidFill>
            <a:ln w="25400" cap="flat" cmpd="sng">
              <a:solidFill>
                <a:srgbClr val="00B40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pic>
        <p:nvPicPr>
          <p:cNvPr id="133" name="Google Shape;133;p25" descr="Icono&#10;&#10;Descripción generada automáticamente"/>
          <p:cNvPicPr preferRelativeResize="0"/>
          <p:nvPr/>
        </p:nvPicPr>
        <p:blipFill rotWithShape="1">
          <a:blip r:embed="rId6">
            <a:alphaModFix/>
          </a:blip>
          <a:srcRect l="7648" r="9391"/>
          <a:stretch/>
        </p:blipFill>
        <p:spPr>
          <a:xfrm>
            <a:off x="5569103" y="1725364"/>
            <a:ext cx="1354759" cy="2214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900" y="897893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899" y="208541"/>
            <a:ext cx="123825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5"/>
          <p:cNvSpPr txBox="1"/>
          <p:nvPr/>
        </p:nvSpPr>
        <p:spPr>
          <a:xfrm>
            <a:off x="2764499" y="877988"/>
            <a:ext cx="781800" cy="6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419" sz="1600" i="0" u="none" strike="noStrike" cap="none">
                <a:solidFill>
                  <a:srgbClr val="00B40E"/>
                </a:solidFill>
                <a:latin typeface="Nunito Medium"/>
                <a:ea typeface="Nunito Medium"/>
                <a:cs typeface="Nunito Medium"/>
                <a:sym typeface="Nunito Medium"/>
              </a:rPr>
              <a:t>30</a:t>
            </a: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3404774" y="139700"/>
            <a:ext cx="141525" cy="2177400"/>
          </a:xfrm>
          <a:prstGeom prst="leftBrace">
            <a:avLst>
              <a:gd name="adj1" fmla="val 50000"/>
              <a:gd name="adj2" fmla="val 4235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 txBox="1"/>
          <p:nvPr/>
        </p:nvSpPr>
        <p:spPr>
          <a:xfrm>
            <a:off x="2134396" y="4050849"/>
            <a:ext cx="1291200" cy="6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419" sz="1600" i="0" u="none" strike="noStrike" cap="none">
                <a:solidFill>
                  <a:srgbClr val="00B40E"/>
                </a:solidFill>
                <a:latin typeface="Nunito Medium"/>
                <a:ea typeface="Nunito Medium"/>
                <a:cs typeface="Nunito Medium"/>
                <a:sym typeface="Nunito Medium"/>
              </a:rPr>
              <a:t>Decenas</a:t>
            </a: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139" name="Google Shape;139;p25"/>
          <p:cNvCxnSpPr/>
          <p:nvPr/>
        </p:nvCxnSpPr>
        <p:spPr>
          <a:xfrm rot="10800000">
            <a:off x="2779997" y="3756000"/>
            <a:ext cx="7500" cy="329100"/>
          </a:xfrm>
          <a:prstGeom prst="straightConnector1">
            <a:avLst/>
          </a:prstGeom>
          <a:noFill/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992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900" y="1600887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650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269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8126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18875" y="1569891"/>
            <a:ext cx="704850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6"/>
          <p:cNvSpPr/>
          <p:nvPr/>
        </p:nvSpPr>
        <p:spPr>
          <a:xfrm>
            <a:off x="5987107" y="464949"/>
            <a:ext cx="2839177" cy="1055396"/>
          </a:xfrm>
          <a:prstGeom prst="wedgeRoundRectCallout">
            <a:avLst>
              <a:gd name="adj1" fmla="val -34137"/>
              <a:gd name="adj2" fmla="val 78512"/>
              <a:gd name="adj3" fmla="val 16667"/>
            </a:avLst>
          </a:prstGeom>
          <a:noFill/>
          <a:ln w="25400" cap="flat" cmpd="sng">
            <a:solidFill>
              <a:srgbClr val="00B40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419" sz="20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Finalmente, multiplicamos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419" sz="20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200.</a:t>
            </a:r>
            <a:r>
              <a:rPr lang="es-419" sz="20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lang="es-419" sz="20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r>
              <a:rPr lang="es-419" sz="20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151" name="Google Shape;151;p26"/>
          <p:cNvGrpSpPr/>
          <p:nvPr/>
        </p:nvGrpSpPr>
        <p:grpSpPr>
          <a:xfrm>
            <a:off x="2014588" y="2674931"/>
            <a:ext cx="2008524" cy="1156025"/>
            <a:chOff x="2014588" y="3022065"/>
            <a:chExt cx="2008524" cy="1156025"/>
          </a:xfrm>
        </p:grpSpPr>
        <p:sp>
          <p:nvSpPr>
            <p:cNvPr id="152" name="Google Shape;152;p26"/>
            <p:cNvSpPr txBox="1"/>
            <p:nvPr/>
          </p:nvSpPr>
          <p:spPr>
            <a:xfrm>
              <a:off x="2014588" y="3100872"/>
              <a:ext cx="200852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sng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213</a:t>
              </a:r>
              <a:r>
                <a:rPr lang="es-419" sz="3200" i="0" u="sng" strike="noStrike" cap="none">
                  <a:solidFill>
                    <a:srgbClr val="000000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</a:t>
              </a: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᛫ 3</a:t>
              </a:r>
              <a:endParaRPr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39</a:t>
              </a:r>
              <a:r>
                <a:rPr lang="es-419" sz="3200" i="0" u="none" strike="noStrike" cap="none">
                  <a:solidFill>
                    <a:schemeClr val="lt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..</a:t>
              </a: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   </a:t>
              </a:r>
              <a:endParaRPr sz="32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sp>
          <p:nvSpPr>
            <p:cNvPr id="153" name="Google Shape;153;p26"/>
            <p:cNvSpPr/>
            <p:nvPr/>
          </p:nvSpPr>
          <p:spPr>
            <a:xfrm flipH="1">
              <a:off x="2515749" y="3022065"/>
              <a:ext cx="1059149" cy="157614"/>
            </a:xfrm>
            <a:prstGeom prst="uturnArrow">
              <a:avLst>
                <a:gd name="adj1" fmla="val 594"/>
                <a:gd name="adj2" fmla="val 23780"/>
                <a:gd name="adj3" fmla="val 31623"/>
                <a:gd name="adj4" fmla="val 68377"/>
                <a:gd name="adj5" fmla="val 100000"/>
              </a:avLst>
            </a:prstGeom>
            <a:solidFill>
              <a:srgbClr val="00B40E"/>
            </a:solidFill>
            <a:ln w="25400" cap="flat" cmpd="sng">
              <a:solidFill>
                <a:srgbClr val="00B40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pic>
        <p:nvPicPr>
          <p:cNvPr id="154" name="Google Shape;154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900" y="897893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899" y="208541"/>
            <a:ext cx="123825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6"/>
          <p:cNvSpPr txBox="1"/>
          <p:nvPr/>
        </p:nvSpPr>
        <p:spPr>
          <a:xfrm>
            <a:off x="2764499" y="877988"/>
            <a:ext cx="781800" cy="6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419" sz="1600" i="0" u="none" strike="noStrike" cap="none">
                <a:solidFill>
                  <a:srgbClr val="00B40E"/>
                </a:solidFill>
                <a:latin typeface="Nunito Medium"/>
                <a:ea typeface="Nunito Medium"/>
                <a:cs typeface="Nunito Medium"/>
                <a:sym typeface="Nunito Medium"/>
              </a:rPr>
              <a:t>30</a:t>
            </a: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57" name="Google Shape;157;p26"/>
          <p:cNvSpPr/>
          <p:nvPr/>
        </p:nvSpPr>
        <p:spPr>
          <a:xfrm>
            <a:off x="3404774" y="139700"/>
            <a:ext cx="141525" cy="2177400"/>
          </a:xfrm>
          <a:prstGeom prst="leftBrace">
            <a:avLst>
              <a:gd name="adj1" fmla="val 50000"/>
              <a:gd name="adj2" fmla="val 4235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8" name="Google Shape;158;p26" descr="Icono&#10;&#10;Descripción generada automáticamente"/>
          <p:cNvPicPr preferRelativeResize="0"/>
          <p:nvPr/>
        </p:nvPicPr>
        <p:blipFill rotWithShape="1">
          <a:blip r:embed="rId6">
            <a:alphaModFix/>
          </a:blip>
          <a:srcRect l="7606" r="9349"/>
          <a:stretch/>
        </p:blipFill>
        <p:spPr>
          <a:xfrm>
            <a:off x="5309053" y="1725364"/>
            <a:ext cx="1356108" cy="2214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9925" y="1586825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900" y="1600887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650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12698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61200" y="812654"/>
            <a:ext cx="12382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18875" y="1586825"/>
            <a:ext cx="704850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7"/>
          <p:cNvSpPr/>
          <p:nvPr/>
        </p:nvSpPr>
        <p:spPr>
          <a:xfrm>
            <a:off x="5987107" y="464949"/>
            <a:ext cx="2839177" cy="1055396"/>
          </a:xfrm>
          <a:prstGeom prst="wedgeRoundRectCallout">
            <a:avLst>
              <a:gd name="adj1" fmla="val -34137"/>
              <a:gd name="adj2" fmla="val 78512"/>
              <a:gd name="adj3" fmla="val 16667"/>
            </a:avLst>
          </a:prstGeom>
          <a:noFill/>
          <a:ln w="25400" cap="flat" cmpd="sng">
            <a:solidFill>
              <a:srgbClr val="00B40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s-419" sz="20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rPr>
              <a:t>3 ᛫ 200 = 600 y anotamos 6 centenas. </a:t>
            </a:r>
            <a:r>
              <a:rPr lang="es-419" sz="20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 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grpSp>
        <p:nvGrpSpPr>
          <p:cNvPr id="170" name="Google Shape;170;p27"/>
          <p:cNvGrpSpPr/>
          <p:nvPr/>
        </p:nvGrpSpPr>
        <p:grpSpPr>
          <a:xfrm>
            <a:off x="2014588" y="2674931"/>
            <a:ext cx="2008524" cy="1156025"/>
            <a:chOff x="2014588" y="3022065"/>
            <a:chExt cx="2008524" cy="1156025"/>
          </a:xfrm>
        </p:grpSpPr>
        <p:sp>
          <p:nvSpPr>
            <p:cNvPr id="171" name="Google Shape;171;p27"/>
            <p:cNvSpPr txBox="1"/>
            <p:nvPr/>
          </p:nvSpPr>
          <p:spPr>
            <a:xfrm>
              <a:off x="2014588" y="3100872"/>
              <a:ext cx="200852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sng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213</a:t>
              </a:r>
              <a:r>
                <a:rPr lang="es-419" sz="3200" i="0" u="sng" strike="noStrike" cap="none">
                  <a:solidFill>
                    <a:srgbClr val="000000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</a:t>
              </a: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᛫ 3</a:t>
              </a:r>
              <a:endParaRPr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639</a:t>
              </a:r>
              <a:r>
                <a:rPr lang="es-419" sz="3200" i="0" u="none" strike="noStrike" cap="none">
                  <a:solidFill>
                    <a:schemeClr val="lt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....</a:t>
              </a:r>
              <a:r>
                <a:rPr lang="es-419" sz="3200" i="0" u="none" strike="noStrike" cap="none">
                  <a:solidFill>
                    <a:schemeClr val="dk1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    </a:t>
              </a:r>
              <a:endParaRPr sz="32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 flipH="1">
              <a:off x="2515749" y="3022065"/>
              <a:ext cx="1059149" cy="157614"/>
            </a:xfrm>
            <a:prstGeom prst="uturnArrow">
              <a:avLst>
                <a:gd name="adj1" fmla="val 594"/>
                <a:gd name="adj2" fmla="val 23780"/>
                <a:gd name="adj3" fmla="val 31623"/>
                <a:gd name="adj4" fmla="val 68377"/>
                <a:gd name="adj5" fmla="val 100000"/>
              </a:avLst>
            </a:prstGeom>
            <a:solidFill>
              <a:srgbClr val="00B40E"/>
            </a:solidFill>
            <a:ln w="25400" cap="flat" cmpd="sng">
              <a:solidFill>
                <a:srgbClr val="00B40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i="0" u="none" strike="noStrike" cap="none">
                <a:solidFill>
                  <a:schemeClr val="dk1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pic>
        <p:nvPicPr>
          <p:cNvPr id="173" name="Google Shape;173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900" y="897893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74899" y="208541"/>
            <a:ext cx="12382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7" descr="Icono&#10;&#10;Descripción generada automáticamente"/>
          <p:cNvPicPr preferRelativeResize="0"/>
          <p:nvPr/>
        </p:nvPicPr>
        <p:blipFill rotWithShape="1">
          <a:blip r:embed="rId6">
            <a:alphaModFix/>
          </a:blip>
          <a:srcRect l="7606" r="9349"/>
          <a:stretch/>
        </p:blipFill>
        <p:spPr>
          <a:xfrm>
            <a:off x="5309053" y="1725364"/>
            <a:ext cx="1356108" cy="2214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9925" y="830596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18875" y="830596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9925" y="73140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18875" y="73140"/>
            <a:ext cx="704850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 txBox="1"/>
          <p:nvPr/>
        </p:nvSpPr>
        <p:spPr>
          <a:xfrm>
            <a:off x="735159" y="830596"/>
            <a:ext cx="921240" cy="65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419" sz="1600" i="0" u="none" strike="noStrike" cap="none">
                <a:solidFill>
                  <a:srgbClr val="00B40E"/>
                </a:solidFill>
                <a:latin typeface="Nunito Medium"/>
                <a:ea typeface="Nunito Medium"/>
                <a:cs typeface="Nunito Medium"/>
                <a:sym typeface="Nunito Medium"/>
              </a:rPr>
              <a:t>600</a:t>
            </a: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sp>
        <p:nvSpPr>
          <p:cNvPr id="181" name="Google Shape;181;p27"/>
          <p:cNvSpPr/>
          <p:nvPr/>
        </p:nvSpPr>
        <p:spPr>
          <a:xfrm>
            <a:off x="1475897" y="73140"/>
            <a:ext cx="366778" cy="2218535"/>
          </a:xfrm>
          <a:prstGeom prst="leftBrace">
            <a:avLst>
              <a:gd name="adj1" fmla="val 50000"/>
              <a:gd name="adj2" fmla="val 41995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7"/>
          <p:cNvSpPr txBox="1"/>
          <p:nvPr/>
        </p:nvSpPr>
        <p:spPr>
          <a:xfrm>
            <a:off x="1918875" y="4024415"/>
            <a:ext cx="1291200" cy="6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419" sz="1600" i="0" u="none" strike="noStrike" cap="none">
                <a:solidFill>
                  <a:srgbClr val="00B40E"/>
                </a:solidFill>
                <a:latin typeface="Nunito Medium"/>
                <a:ea typeface="Nunito Medium"/>
                <a:cs typeface="Nunito Medium"/>
                <a:sym typeface="Nunito Medium"/>
              </a:rPr>
              <a:t>Centenas</a:t>
            </a: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i="0" u="none" strike="noStrike" cap="none">
              <a:solidFill>
                <a:srgbClr val="000000"/>
              </a:solidFill>
              <a:latin typeface="Nunito Medium"/>
              <a:ea typeface="Nunito Medium"/>
              <a:cs typeface="Nunito Medium"/>
              <a:sym typeface="Nunito Medium"/>
            </a:endParaRPr>
          </a:p>
        </p:txBody>
      </p:sp>
      <p:cxnSp>
        <p:nvCxnSpPr>
          <p:cNvPr id="183" name="Google Shape;183;p27"/>
          <p:cNvCxnSpPr/>
          <p:nvPr/>
        </p:nvCxnSpPr>
        <p:spPr>
          <a:xfrm rot="10800000">
            <a:off x="2556975" y="3737650"/>
            <a:ext cx="7500" cy="329100"/>
          </a:xfrm>
          <a:prstGeom prst="straightConnector1">
            <a:avLst/>
          </a:prstGeom>
          <a:noFill/>
          <a:ln w="9525" cap="flat" cmpd="sng">
            <a:solidFill>
              <a:srgbClr val="6AA84F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4921" y="1527813"/>
            <a:ext cx="2612842" cy="2926078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0"/>
          <p:cNvSpPr/>
          <p:nvPr/>
        </p:nvSpPr>
        <p:spPr>
          <a:xfrm>
            <a:off x="3615267" y="464949"/>
            <a:ext cx="5211017" cy="1372318"/>
          </a:xfrm>
          <a:prstGeom prst="wedgeRoundRectCallout">
            <a:avLst>
              <a:gd name="adj1" fmla="val -34137"/>
              <a:gd name="adj2" fmla="val 78512"/>
              <a:gd name="adj3" fmla="val 16667"/>
            </a:avLst>
          </a:prstGeom>
          <a:noFill/>
          <a:ln w="25400" cap="flat" cmpd="sng">
            <a:solidFill>
              <a:srgbClr val="00B40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419" sz="3600" i="0" u="none" strike="noStrike" cap="none">
                <a:solidFill>
                  <a:srgbClr val="000000"/>
                </a:solidFill>
                <a:latin typeface="Nunito Medium"/>
                <a:ea typeface="Nunito Medium"/>
                <a:cs typeface="Nunito Medium"/>
                <a:sym typeface="Nunito Medium"/>
              </a:rPr>
              <a:t>Sigamos estudiando la multiplicación.</a:t>
            </a:r>
            <a:endParaRPr>
              <a:latin typeface="Nunito Medium"/>
              <a:ea typeface="Nunito Medium"/>
              <a:cs typeface="Nunito Medium"/>
              <a:sym typeface="Nunito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145</Words>
  <Application>Microsoft Office PowerPoint</Application>
  <PresentationFormat>Presentación en pantalla (16:9)</PresentationFormat>
  <Paragraphs>33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Nunito Medium</vt:lpstr>
      <vt:lpstr>Nunito</vt:lpstr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enrique gonzalez</dc:creator>
  <cp:lastModifiedBy>Sandra Verónica Droguett Villarroel</cp:lastModifiedBy>
  <cp:revision>1</cp:revision>
  <dcterms:modified xsi:type="dcterms:W3CDTF">2024-03-28T03:27:49Z</dcterms:modified>
</cp:coreProperties>
</file>