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5143500" cx="9144000"/>
  <p:notesSz cx="6858000" cy="9144000"/>
  <p:embeddedFontLst>
    <p:embeddedFont>
      <p:font typeface="Nunito"/>
      <p:regular r:id="rId31"/>
      <p:bold r:id="rId32"/>
      <p:italic r:id="rId33"/>
      <p:boldItalic r:id="rId34"/>
    </p:embeddedFont>
    <p:embeddedFont>
      <p:font typeface="Nunito Medium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39" roundtripDataSignature="AMtx7mgVcT14jh4p/5+O85kyK7Z85iIm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Nunito-regular.fntdata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Nunito-italic.fntdata"/><Relationship Id="rId10" Type="http://schemas.openxmlformats.org/officeDocument/2006/relationships/slide" Target="slides/slide5.xml"/><Relationship Id="rId32" Type="http://schemas.openxmlformats.org/officeDocument/2006/relationships/font" Target="fonts/Nunito-bold.fntdata"/><Relationship Id="rId13" Type="http://schemas.openxmlformats.org/officeDocument/2006/relationships/slide" Target="slides/slide8.xml"/><Relationship Id="rId35" Type="http://schemas.openxmlformats.org/officeDocument/2006/relationships/font" Target="fonts/NunitoMedium-regular.fntdata"/><Relationship Id="rId12" Type="http://schemas.openxmlformats.org/officeDocument/2006/relationships/slide" Target="slides/slide7.xml"/><Relationship Id="rId34" Type="http://schemas.openxmlformats.org/officeDocument/2006/relationships/font" Target="fonts/Nunito-boldItalic.fntdata"/><Relationship Id="rId15" Type="http://schemas.openxmlformats.org/officeDocument/2006/relationships/slide" Target="slides/slide10.xml"/><Relationship Id="rId37" Type="http://schemas.openxmlformats.org/officeDocument/2006/relationships/font" Target="fonts/NunitoMedium-italic.fntdata"/><Relationship Id="rId14" Type="http://schemas.openxmlformats.org/officeDocument/2006/relationships/slide" Target="slides/slide9.xml"/><Relationship Id="rId36" Type="http://schemas.openxmlformats.org/officeDocument/2006/relationships/font" Target="fonts/NunitoMedium-bold.fntdata"/><Relationship Id="rId17" Type="http://schemas.openxmlformats.org/officeDocument/2006/relationships/slide" Target="slides/slide12.xml"/><Relationship Id="rId39" Type="http://customschemas.google.com/relationships/presentationmetadata" Target="metadata"/><Relationship Id="rId16" Type="http://schemas.openxmlformats.org/officeDocument/2006/relationships/slide" Target="slides/slide11.xml"/><Relationship Id="rId38" Type="http://schemas.openxmlformats.org/officeDocument/2006/relationships/font" Target="fonts/NunitoMedium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1" name="Google Shape;6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1" name="Google Shape;191;p4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9" name="Google Shape;209;p4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9" name="Google Shape;22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7" name="Google Shape;237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6" name="Google Shape;24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4" name="Google Shape;25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2" name="Google Shape;262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2" name="Google Shape;272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3" name="Google Shape;283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3" name="Google Shape;293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9" name="Google Shape;69;p3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4" name="Google Shape;304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2" name="Google Shape;312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23" name="Google Shape;323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4" name="Google Shape;334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43" name="Google Shape;343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52" name="Google Shape;352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5" name="Google Shape;75;p3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1" name="Google Shape;91;p3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9" name="Google Shape;109;p3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5" name="Google Shape;125;p3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3" name="Google Shape;143;p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3" name="Google Shape;163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5" name="Google Shape;18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iapositiva de título">
  <p:cSld name="2_Diapositiva de título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1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" name="Google Shape;12;p21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3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7" name="Google Shape;47;p3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8" name="Google Shape;48;p3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2" name="Google Shape;52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5" name="Google Shape;55;p3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ítulo y objetos">
  <p:cSld name="2_Título y objeto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2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" name="Google Shape;16;p22"/>
          <p:cNvSpPr txBox="1"/>
          <p:nvPr>
            <p:ph idx="1" type="body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pic>
        <p:nvPicPr>
          <p:cNvPr descr="Imagen que contiene Logotipo&#10;&#10;Descripción generada automáticamente" id="17" name="Google Shape;1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0" name="Google Shape;20;p2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" name="Google Shape;21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4" name="Google Shape;2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p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6" name="Google Shape;36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2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3" name="Google Shape;43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Relationship Id="rId4" Type="http://schemas.openxmlformats.org/officeDocument/2006/relationships/image" Target="../media/image9.png"/><Relationship Id="rId5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Relationship Id="rId4" Type="http://schemas.openxmlformats.org/officeDocument/2006/relationships/image" Target="../media/image2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2.png"/><Relationship Id="rId4" Type="http://schemas.openxmlformats.org/officeDocument/2006/relationships/image" Target="../media/image2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3.png"/><Relationship Id="rId4" Type="http://schemas.openxmlformats.org/officeDocument/2006/relationships/image" Target="../media/image1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3.png"/><Relationship Id="rId4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5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5.png"/><Relationship Id="rId4" Type="http://schemas.openxmlformats.org/officeDocument/2006/relationships/image" Target="../media/image20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5.png"/><Relationship Id="rId4" Type="http://schemas.openxmlformats.org/officeDocument/2006/relationships/image" Target="../media/image20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3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9.png"/><Relationship Id="rId5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 txBox="1"/>
          <p:nvPr>
            <p:ph idx="1" type="subTitle"/>
          </p:nvPr>
        </p:nvSpPr>
        <p:spPr>
          <a:xfrm>
            <a:off x="1142998" y="1262655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EF818A"/>
              </a:buClr>
              <a:buSzPts val="7200"/>
              <a:buNone/>
            </a:pPr>
            <a:r>
              <a:rPr b="1" lang="es-419" sz="7200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142998" y="2306483"/>
            <a:ext cx="68580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100"/>
              <a:buFont typeface="Arial"/>
              <a:buNone/>
            </a:pPr>
            <a:r>
              <a:rPr i="0" lang="es-419" sz="4000" u="none" cap="none" strike="noStrike">
                <a:solidFill>
                  <a:srgbClr val="EF818A"/>
                </a:solidFill>
                <a:latin typeface="Nunito Medium"/>
                <a:ea typeface="Nunito Medium"/>
                <a:cs typeface="Nunito Medium"/>
                <a:sym typeface="Nunito Medium"/>
              </a:rPr>
              <a:t>Técnicas para multiplicar</a:t>
            </a:r>
            <a:endParaRPr i="0" sz="40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1142998" y="3217017"/>
            <a:ext cx="6858000" cy="101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100"/>
              <a:buFont typeface="Arial"/>
              <a:buNone/>
            </a:pPr>
            <a:r>
              <a:rPr i="0" lang="es-419" sz="1600" u="none" cap="none" strike="noStrike">
                <a:solidFill>
                  <a:srgbClr val="EF818A"/>
                </a:solidFill>
                <a:latin typeface="Nunito Medium"/>
                <a:ea typeface="Nunito Medium"/>
                <a:cs typeface="Nunito Medium"/>
                <a:sym typeface="Nunito Medium"/>
              </a:rPr>
              <a:t>4º básico. Unidad 1.</a:t>
            </a:r>
            <a:endParaRPr i="0" sz="1600" u="none" cap="none" strike="noStrike">
              <a:solidFill>
                <a:srgbClr val="EF818A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100"/>
              <a:buFont typeface="Arial"/>
              <a:buNone/>
            </a:pPr>
            <a:r>
              <a:rPr i="0" lang="es-419" sz="1600" u="none" cap="none" strike="noStrike">
                <a:solidFill>
                  <a:srgbClr val="EF818A"/>
                </a:solidFill>
                <a:latin typeface="Nunito Medium"/>
                <a:ea typeface="Nunito Medium"/>
                <a:cs typeface="Nunito Medium"/>
                <a:sym typeface="Nunito Medium"/>
              </a:rPr>
              <a:t>Capítulo 3: Reglas de la multiplicación.</a:t>
            </a:r>
            <a:endParaRPr i="0" sz="16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0" lang="es-419" sz="1600" u="none" cap="none" strike="noStrike">
                <a:solidFill>
                  <a:srgbClr val="EF818A"/>
                </a:solidFill>
                <a:latin typeface="Nunito Medium"/>
                <a:ea typeface="Nunito Medium"/>
                <a:cs typeface="Nunito Medium"/>
                <a:sym typeface="Nunito Medium"/>
              </a:rPr>
              <a:t>Para usar antes del Practica de la página 56.</a:t>
            </a:r>
            <a:r>
              <a:rPr i="0" lang="es-419" sz="1800" u="none" cap="none" strike="noStrike">
                <a:solidFill>
                  <a:srgbClr val="EF818A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i="0" sz="18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magen que contiene Logotipo&#10;&#10;Descripción generada automáticamente" id="66" name="Google Shape;6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543" y="4616558"/>
            <a:ext cx="397896" cy="5269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68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 dibujo de un animal con la boca abierta&#10;&#10;Descripción generada automáticamente con confianza baja" id="194" name="Google Shape;194;p4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7428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1175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4921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8667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6223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9970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3716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746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4120875"/>
            <a:ext cx="2544140" cy="292150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40"/>
          <p:cNvSpPr/>
          <p:nvPr/>
        </p:nvSpPr>
        <p:spPr>
          <a:xfrm rot="10800000">
            <a:off x="3149600" y="406400"/>
            <a:ext cx="228600" cy="4114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40"/>
          <p:cNvSpPr/>
          <p:nvPr/>
        </p:nvSpPr>
        <p:spPr>
          <a:xfrm>
            <a:off x="965656" y="749250"/>
            <a:ext cx="1907670" cy="922883"/>
          </a:xfrm>
          <a:prstGeom prst="wedgeRoundRectCallout">
            <a:avLst>
              <a:gd fmla="val -24377" name="adj1"/>
              <a:gd fmla="val 7381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5 ᛫ 7?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06" name="Google Shape;206;p40"/>
          <p:cNvSpPr txBox="1"/>
          <p:nvPr/>
        </p:nvSpPr>
        <p:spPr>
          <a:xfrm>
            <a:off x="2697700" y="2263700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419" sz="1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70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11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68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 dibujo de un animal con la boca abierta&#10;&#10;Descripción generada automáticamente con confianza baja" id="212" name="Google Shape;212;p4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7428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1175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4921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8667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6223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9970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3716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746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4120875"/>
            <a:ext cx="2544140" cy="29215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41"/>
          <p:cNvSpPr/>
          <p:nvPr/>
        </p:nvSpPr>
        <p:spPr>
          <a:xfrm rot="10800000">
            <a:off x="3149600" y="406400"/>
            <a:ext cx="228600" cy="4114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cono&#10;&#10;Descripción generada automáticamente" id="223" name="Google Shape;223;p41"/>
          <p:cNvPicPr preferRelativeResize="0"/>
          <p:nvPr/>
        </p:nvPicPr>
        <p:blipFill rotWithShape="1">
          <a:blip r:embed="rId5">
            <a:alphaModFix/>
          </a:blip>
          <a:srcRect b="0" l="7648" r="9391" t="0"/>
          <a:stretch/>
        </p:blipFill>
        <p:spPr>
          <a:xfrm>
            <a:off x="7236988" y="1790650"/>
            <a:ext cx="1052725" cy="1720701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41"/>
          <p:cNvSpPr/>
          <p:nvPr/>
        </p:nvSpPr>
        <p:spPr>
          <a:xfrm>
            <a:off x="6551638" y="617417"/>
            <a:ext cx="2423424" cy="1066800"/>
          </a:xfrm>
          <a:prstGeom prst="wedgeRoundRectCallout">
            <a:avLst>
              <a:gd fmla="val -7430" name="adj1"/>
              <a:gd fmla="val 68727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10 ᛫ 7 = 70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La mitad de 70 es 35.   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25" name="Google Shape;225;p41"/>
          <p:cNvSpPr/>
          <p:nvPr/>
        </p:nvSpPr>
        <p:spPr>
          <a:xfrm>
            <a:off x="965656" y="749250"/>
            <a:ext cx="1907670" cy="922883"/>
          </a:xfrm>
          <a:prstGeom prst="wedgeRoundRectCallout">
            <a:avLst>
              <a:gd fmla="val -24377" name="adj1"/>
              <a:gd fmla="val 7381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5 ᛫ 7?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26" name="Google Shape;226;p41"/>
          <p:cNvSpPr txBox="1"/>
          <p:nvPr/>
        </p:nvSpPr>
        <p:spPr>
          <a:xfrm>
            <a:off x="2697700" y="2263700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419" sz="1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70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231" name="Google Shape;23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39150" y="1816096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6"/>
          <p:cNvSpPr txBox="1"/>
          <p:nvPr/>
        </p:nvSpPr>
        <p:spPr>
          <a:xfrm>
            <a:off x="3723595" y="444500"/>
            <a:ext cx="1775400" cy="38790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7 =   7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7 =  14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7 =  21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7 =  28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06666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7 =  35</a:t>
            </a:r>
            <a:endParaRPr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7 =  42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7 =  49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7 =  56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7 =  63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7 = 70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33" name="Google Shape;233;p6"/>
          <p:cNvSpPr/>
          <p:nvPr/>
        </p:nvSpPr>
        <p:spPr>
          <a:xfrm flipH="1" rot="10569192">
            <a:off x="5334010" y="2087422"/>
            <a:ext cx="558959" cy="1993835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6"/>
          <p:cNvSpPr/>
          <p:nvPr/>
        </p:nvSpPr>
        <p:spPr>
          <a:xfrm>
            <a:off x="965656" y="749250"/>
            <a:ext cx="1907670" cy="922883"/>
          </a:xfrm>
          <a:prstGeom prst="wedgeRoundRectCallout">
            <a:avLst>
              <a:gd fmla="val -8535" name="adj1"/>
              <a:gd fmla="val 69614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Observa la tabla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7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animal con la boca abierta&#10;&#10;Descripción generada automáticamente con confianza baja" id="240" name="Google Shape;24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7239" y="1840435"/>
            <a:ext cx="1055725" cy="22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7"/>
          <p:cNvSpPr/>
          <p:nvPr/>
        </p:nvSpPr>
        <p:spPr>
          <a:xfrm flipH="1" rot="10569192">
            <a:off x="5448310" y="2150922"/>
            <a:ext cx="558959" cy="1993835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7"/>
          <p:cNvSpPr txBox="1"/>
          <p:nvPr/>
        </p:nvSpPr>
        <p:spPr>
          <a:xfrm>
            <a:off x="6073850" y="3009900"/>
            <a:ext cx="2730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419" sz="1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La mitad de 80 es…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43" name="Google Shape;243;p7"/>
          <p:cNvSpPr/>
          <p:nvPr/>
        </p:nvSpPr>
        <p:spPr>
          <a:xfrm>
            <a:off x="960976" y="695006"/>
            <a:ext cx="2188249" cy="922883"/>
          </a:xfrm>
          <a:prstGeom prst="wedgeRoundRectCallout">
            <a:avLst>
              <a:gd fmla="val -8535" name="adj1"/>
              <a:gd fmla="val 69614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Usa esta técnica para 5 ᛫ 8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8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40</a:t>
            </a:r>
            <a:endParaRPr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animal con la boca abierta&#10;&#10;Descripción generada automáticamente con confianza baja" id="249" name="Google Shape;24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7239" y="1840435"/>
            <a:ext cx="1055725" cy="22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8"/>
          <p:cNvSpPr/>
          <p:nvPr/>
        </p:nvSpPr>
        <p:spPr>
          <a:xfrm flipH="1" rot="10569192">
            <a:off x="5448310" y="2150922"/>
            <a:ext cx="558959" cy="1993835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8"/>
          <p:cNvSpPr/>
          <p:nvPr/>
        </p:nvSpPr>
        <p:spPr>
          <a:xfrm>
            <a:off x="960976" y="695006"/>
            <a:ext cx="2188249" cy="922883"/>
          </a:xfrm>
          <a:prstGeom prst="wedgeRoundRectCallout">
            <a:avLst>
              <a:gd fmla="val -8535" name="adj1"/>
              <a:gd fmla="val 69614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Usa esta técnica para 5 ᛫ 8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9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40</a:t>
            </a:r>
            <a:endParaRPr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i="0" sz="2400" u="none" cap="none" strike="noStrike">
              <a:solidFill>
                <a:schemeClr val="dk1"/>
              </a:solidFill>
              <a:highlight>
                <a:srgbClr val="FFE5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personaje animado&#10;&#10;Descripción generada automáticamente con confianza baja" id="257" name="Google Shape;25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751846" y="1786001"/>
            <a:ext cx="1970204" cy="275339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9"/>
          <p:cNvSpPr/>
          <p:nvPr/>
        </p:nvSpPr>
        <p:spPr>
          <a:xfrm>
            <a:off x="5358375" y="2115751"/>
            <a:ext cx="525900" cy="6657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9"/>
          <p:cNvSpPr/>
          <p:nvPr/>
        </p:nvSpPr>
        <p:spPr>
          <a:xfrm>
            <a:off x="457281" y="632189"/>
            <a:ext cx="3293309" cy="922883"/>
          </a:xfrm>
          <a:prstGeom prst="wedgeRoundRectCallout">
            <a:avLst>
              <a:gd fmla="val -20535" name="adj1"/>
              <a:gd fmla="val 72133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5 ᛫ 8 = 40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6 ᛫ 8?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0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40</a:t>
            </a:r>
            <a:endParaRPr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i="0" sz="2400" u="none" cap="none" strike="noStrike">
              <a:solidFill>
                <a:schemeClr val="dk1"/>
              </a:solidFill>
              <a:highlight>
                <a:srgbClr val="FFE5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personaje animado&#10;&#10;Descripción generada automáticamente con confianza baja" id="265" name="Google Shape;26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751846" y="1786001"/>
            <a:ext cx="1970204" cy="275339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10"/>
          <p:cNvSpPr/>
          <p:nvPr/>
        </p:nvSpPr>
        <p:spPr>
          <a:xfrm>
            <a:off x="5358375" y="2115751"/>
            <a:ext cx="525900" cy="6657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7" name="Google Shape;267;p10"/>
          <p:cNvPicPr preferRelativeResize="0"/>
          <p:nvPr/>
        </p:nvPicPr>
        <p:blipFill rotWithShape="1">
          <a:blip r:embed="rId4">
            <a:alphaModFix/>
          </a:blip>
          <a:srcRect b="0" l="9471" r="7006" t="0"/>
          <a:stretch/>
        </p:blipFill>
        <p:spPr>
          <a:xfrm>
            <a:off x="6900725" y="2176737"/>
            <a:ext cx="1214575" cy="1971925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10"/>
          <p:cNvSpPr/>
          <p:nvPr/>
        </p:nvSpPr>
        <p:spPr>
          <a:xfrm>
            <a:off x="457281" y="632189"/>
            <a:ext cx="3293309" cy="922883"/>
          </a:xfrm>
          <a:prstGeom prst="wedgeRoundRectCallout">
            <a:avLst>
              <a:gd fmla="val -20535" name="adj1"/>
              <a:gd fmla="val 72133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5 ᛫ 8 = 40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6 ᛫ 8?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69" name="Google Shape;269;p10"/>
          <p:cNvSpPr/>
          <p:nvPr/>
        </p:nvSpPr>
        <p:spPr>
          <a:xfrm>
            <a:off x="5393400" y="898300"/>
            <a:ext cx="3293400" cy="1019400"/>
          </a:xfrm>
          <a:prstGeom prst="wedgeRoundRectCallout">
            <a:avLst>
              <a:gd fmla="val 20878" name="adj1"/>
              <a:gd fmla="val 7549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agregar un grupo más de 8, es decir, 40 + 8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1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40</a:t>
            </a:r>
            <a:endParaRPr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6 ᛫ 8 =  48  </a:t>
            </a:r>
            <a:endParaRPr i="0" sz="2400" u="none" cap="none" strike="noStrike">
              <a:solidFill>
                <a:schemeClr val="dk1"/>
              </a:solidFill>
              <a:highlight>
                <a:srgbClr val="FFE5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personaje animado&#10;&#10;Descripción generada automáticamente con confianza baja" id="275" name="Google Shape;27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751846" y="1786001"/>
            <a:ext cx="1970204" cy="275339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11"/>
          <p:cNvSpPr/>
          <p:nvPr/>
        </p:nvSpPr>
        <p:spPr>
          <a:xfrm>
            <a:off x="5358375" y="2115751"/>
            <a:ext cx="525900" cy="6657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1"/>
          <p:cNvSpPr txBox="1"/>
          <p:nvPr/>
        </p:nvSpPr>
        <p:spPr>
          <a:xfrm>
            <a:off x="5882175" y="2176725"/>
            <a:ext cx="7548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i="0" lang="es-419" sz="17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+ 8</a:t>
            </a:r>
            <a:endParaRPr i="0" sz="17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278" name="Google Shape;278;p11"/>
          <p:cNvPicPr preferRelativeResize="0"/>
          <p:nvPr/>
        </p:nvPicPr>
        <p:blipFill rotWithShape="1">
          <a:blip r:embed="rId4">
            <a:alphaModFix/>
          </a:blip>
          <a:srcRect b="0" l="9471" r="7006" t="0"/>
          <a:stretch/>
        </p:blipFill>
        <p:spPr>
          <a:xfrm>
            <a:off x="6900725" y="2176737"/>
            <a:ext cx="1214575" cy="1971925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11"/>
          <p:cNvSpPr/>
          <p:nvPr/>
        </p:nvSpPr>
        <p:spPr>
          <a:xfrm>
            <a:off x="457281" y="632189"/>
            <a:ext cx="3293309" cy="922883"/>
          </a:xfrm>
          <a:prstGeom prst="wedgeRoundRectCallout">
            <a:avLst>
              <a:gd fmla="val -20535" name="adj1"/>
              <a:gd fmla="val 72133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5 ᛫ 8 = 40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6 ᛫ 8?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80" name="Google Shape;280;p11"/>
          <p:cNvSpPr/>
          <p:nvPr/>
        </p:nvSpPr>
        <p:spPr>
          <a:xfrm>
            <a:off x="5393400" y="898300"/>
            <a:ext cx="3293400" cy="1019400"/>
          </a:xfrm>
          <a:prstGeom prst="wedgeRoundRectCallout">
            <a:avLst>
              <a:gd fmla="val 20878" name="adj1"/>
              <a:gd fmla="val 7549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agregar un grupo más de 8, es decir, 40 + 8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2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4 ᛫ 8 =</a:t>
            </a: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40</a:t>
            </a:r>
            <a:endParaRPr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48</a:t>
            </a:r>
            <a:r>
              <a:rPr i="0" lang="es-419" sz="24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2400" u="none" cap="none" strike="noStrike">
              <a:solidFill>
                <a:schemeClr val="dk1"/>
              </a:solidFill>
              <a:highlight>
                <a:srgbClr val="FFE5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86" name="Google Shape;286;p12"/>
          <p:cNvSpPr/>
          <p:nvPr/>
        </p:nvSpPr>
        <p:spPr>
          <a:xfrm flipH="1" rot="10800000">
            <a:off x="5358375" y="1772077"/>
            <a:ext cx="525900" cy="597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Dibujo animado de un animal con la boca abierta&#10;&#10;Descripción generada automáticamente con confianza baja" id="287" name="Google Shape;287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4958" y="1562100"/>
            <a:ext cx="1309389" cy="27533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88" name="Google Shape;288;p12"/>
          <p:cNvPicPr preferRelativeResize="0"/>
          <p:nvPr/>
        </p:nvPicPr>
        <p:blipFill rotWithShape="1">
          <a:blip r:embed="rId4">
            <a:alphaModFix/>
          </a:blip>
          <a:srcRect b="0" l="7606" r="9349" t="0"/>
          <a:stretch/>
        </p:blipFill>
        <p:spPr>
          <a:xfrm>
            <a:off x="6870425" y="2184401"/>
            <a:ext cx="1232176" cy="201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12"/>
          <p:cNvSpPr/>
          <p:nvPr/>
        </p:nvSpPr>
        <p:spPr>
          <a:xfrm>
            <a:off x="457281" y="387751"/>
            <a:ext cx="3293309" cy="922883"/>
          </a:xfrm>
          <a:prstGeom prst="wedgeRoundRectCallout">
            <a:avLst>
              <a:gd fmla="val -20535" name="adj1"/>
              <a:gd fmla="val 72133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¿Y cuánto es 4 ᛫ 8?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90" name="Google Shape;290;p12"/>
          <p:cNvSpPr/>
          <p:nvPr/>
        </p:nvSpPr>
        <p:spPr>
          <a:xfrm>
            <a:off x="5393410" y="849193"/>
            <a:ext cx="3293309" cy="922883"/>
          </a:xfrm>
          <a:prstGeom prst="wedgeRoundRectCallout">
            <a:avLst>
              <a:gd fmla="val 20878" name="adj1"/>
              <a:gd fmla="val 7549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quitar un grupo de 8, es decir, </a:t>
            </a:r>
            <a:endParaRPr i="0" sz="20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40 - 8 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3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4 ᛫ 8 =  32</a:t>
            </a: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5 ᛫ 8 =  40</a:t>
            </a:r>
            <a:endParaRPr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48</a:t>
            </a:r>
            <a:r>
              <a:rPr i="0" lang="es-419" sz="24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2400" u="none" cap="none" strike="noStrike">
              <a:solidFill>
                <a:schemeClr val="dk1"/>
              </a:solidFill>
              <a:highlight>
                <a:srgbClr val="FFE5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9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296" name="Google Shape;296;p13"/>
          <p:cNvSpPr/>
          <p:nvPr/>
        </p:nvSpPr>
        <p:spPr>
          <a:xfrm flipH="1" rot="10800000">
            <a:off x="5358375" y="1772077"/>
            <a:ext cx="525900" cy="597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Dibujo animado de un animal con la boca abierta&#10;&#10;Descripción generada automáticamente con confianza baja" id="297" name="Google Shape;29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4958" y="1562100"/>
            <a:ext cx="1309389" cy="27533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298" name="Google Shape;298;p13"/>
          <p:cNvPicPr preferRelativeResize="0"/>
          <p:nvPr/>
        </p:nvPicPr>
        <p:blipFill rotWithShape="1">
          <a:blip r:embed="rId4">
            <a:alphaModFix/>
          </a:blip>
          <a:srcRect b="0" l="7606" r="9349" t="0"/>
          <a:stretch/>
        </p:blipFill>
        <p:spPr>
          <a:xfrm>
            <a:off x="6870425" y="2184401"/>
            <a:ext cx="1232176" cy="201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13"/>
          <p:cNvSpPr txBox="1"/>
          <p:nvPr/>
        </p:nvSpPr>
        <p:spPr>
          <a:xfrm>
            <a:off x="5870813" y="1922675"/>
            <a:ext cx="7548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i="0" lang="es-419" sz="17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8</a:t>
            </a:r>
            <a:endParaRPr i="0" sz="17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00" name="Google Shape;300;p13"/>
          <p:cNvSpPr/>
          <p:nvPr/>
        </p:nvSpPr>
        <p:spPr>
          <a:xfrm>
            <a:off x="457281" y="387751"/>
            <a:ext cx="3293309" cy="922883"/>
          </a:xfrm>
          <a:prstGeom prst="wedgeRoundRectCallout">
            <a:avLst>
              <a:gd fmla="val -20535" name="adj1"/>
              <a:gd fmla="val 72133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¿Y cuánto es 4 ᛫ 8?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01" name="Google Shape;301;p13"/>
          <p:cNvSpPr/>
          <p:nvPr/>
        </p:nvSpPr>
        <p:spPr>
          <a:xfrm>
            <a:off x="5393410" y="849193"/>
            <a:ext cx="3293309" cy="922883"/>
          </a:xfrm>
          <a:prstGeom prst="wedgeRoundRectCallout">
            <a:avLst>
              <a:gd fmla="val 20878" name="adj1"/>
              <a:gd fmla="val 7549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Tengo que quitar un grupo de 8, es decir, </a:t>
            </a:r>
            <a:endParaRPr i="0" sz="20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40 - 8 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71" name="Google Shape;71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34"/>
          <p:cNvSpPr/>
          <p:nvPr/>
        </p:nvSpPr>
        <p:spPr>
          <a:xfrm>
            <a:off x="965656" y="749250"/>
            <a:ext cx="1907670" cy="922883"/>
          </a:xfrm>
          <a:prstGeom prst="wedgeRoundRectCallout">
            <a:avLst>
              <a:gd fmla="val -24377" name="adj1"/>
              <a:gd fmla="val 7381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10 ᛫ 7?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4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᛫ 8 =</a:t>
            </a: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9 ᛫ 8 =</a:t>
            </a: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cono&#10;&#10;Descripción generada automáticamente" id="307" name="Google Shape;307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8500" y="1857249"/>
            <a:ext cx="2045200" cy="2529750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14"/>
          <p:cNvSpPr/>
          <p:nvPr/>
        </p:nvSpPr>
        <p:spPr>
          <a:xfrm flipH="1" rot="10800000">
            <a:off x="5447275" y="3550077"/>
            <a:ext cx="525900" cy="597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14"/>
          <p:cNvSpPr/>
          <p:nvPr/>
        </p:nvSpPr>
        <p:spPr>
          <a:xfrm>
            <a:off x="457281" y="710299"/>
            <a:ext cx="3046134" cy="922883"/>
          </a:xfrm>
          <a:prstGeom prst="wedgeRoundRectCallout">
            <a:avLst>
              <a:gd fmla="val -7307" name="adj1"/>
              <a:gd fmla="val 70454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Finalmente, ¿cuánto es 9 ᛫ 8?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5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᛫ 8 =</a:t>
            </a: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9 ᛫ 8 =</a:t>
            </a: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cono&#10;&#10;Descripción generada automáticamente" id="315" name="Google Shape;31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8500" y="1857249"/>
            <a:ext cx="2045200" cy="2529750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15"/>
          <p:cNvSpPr/>
          <p:nvPr/>
        </p:nvSpPr>
        <p:spPr>
          <a:xfrm flipH="1" rot="10800000">
            <a:off x="5447275" y="3550077"/>
            <a:ext cx="525900" cy="597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7" name="Google Shape;317;p15"/>
          <p:cNvPicPr preferRelativeResize="0"/>
          <p:nvPr/>
        </p:nvPicPr>
        <p:blipFill rotWithShape="1">
          <a:blip r:embed="rId4">
            <a:alphaModFix/>
          </a:blip>
          <a:srcRect b="0" l="8453" r="8502" t="0"/>
          <a:stretch/>
        </p:blipFill>
        <p:spPr>
          <a:xfrm>
            <a:off x="6542899" y="2269123"/>
            <a:ext cx="1351875" cy="2207474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15"/>
          <p:cNvSpPr txBox="1"/>
          <p:nvPr/>
        </p:nvSpPr>
        <p:spPr>
          <a:xfrm>
            <a:off x="5973163" y="3700675"/>
            <a:ext cx="7548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i="0" lang="es-419" sz="17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8</a:t>
            </a:r>
            <a:endParaRPr i="0" sz="17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19" name="Google Shape;319;p15"/>
          <p:cNvSpPr/>
          <p:nvPr/>
        </p:nvSpPr>
        <p:spPr>
          <a:xfrm>
            <a:off x="457281" y="710299"/>
            <a:ext cx="3046134" cy="922883"/>
          </a:xfrm>
          <a:prstGeom prst="wedgeRoundRectCallout">
            <a:avLst>
              <a:gd fmla="val -7307" name="adj1"/>
              <a:gd fmla="val 70454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Finalmente, ¿cuánto es 9 ᛫ 8?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20" name="Google Shape;320;p15"/>
          <p:cNvSpPr/>
          <p:nvPr/>
        </p:nvSpPr>
        <p:spPr>
          <a:xfrm>
            <a:off x="5393410" y="756501"/>
            <a:ext cx="3293309" cy="1015576"/>
          </a:xfrm>
          <a:prstGeom prst="wedgeRoundRectCallout">
            <a:avLst>
              <a:gd fmla="val 20878" name="adj1"/>
              <a:gd fmla="val 7549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10 ᛫ 8 = 80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Para calcular 9 ᛫ 8 resto 80 - 8 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6"/>
          <p:cNvSpPr txBox="1"/>
          <p:nvPr/>
        </p:nvSpPr>
        <p:spPr>
          <a:xfrm>
            <a:off x="3850595" y="508000"/>
            <a:ext cx="1775400" cy="3879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᛫ 8 =</a:t>
            </a: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8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9 ᛫ 8 =   72</a:t>
            </a: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8 = 80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Icono&#10;&#10;Descripción generada automáticamente" id="326" name="Google Shape;32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8500" y="1857249"/>
            <a:ext cx="2045200" cy="2529750"/>
          </a:xfrm>
          <a:prstGeom prst="rect">
            <a:avLst/>
          </a:prstGeom>
          <a:noFill/>
          <a:ln>
            <a:noFill/>
          </a:ln>
        </p:spPr>
      </p:pic>
      <p:sp>
        <p:nvSpPr>
          <p:cNvPr id="327" name="Google Shape;327;p16"/>
          <p:cNvSpPr/>
          <p:nvPr/>
        </p:nvSpPr>
        <p:spPr>
          <a:xfrm flipH="1" rot="10800000">
            <a:off x="5447275" y="3550077"/>
            <a:ext cx="525900" cy="597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8" name="Google Shape;328;p16"/>
          <p:cNvPicPr preferRelativeResize="0"/>
          <p:nvPr/>
        </p:nvPicPr>
        <p:blipFill rotWithShape="1">
          <a:blip r:embed="rId4">
            <a:alphaModFix/>
          </a:blip>
          <a:srcRect b="0" l="8453" r="8502" t="0"/>
          <a:stretch/>
        </p:blipFill>
        <p:spPr>
          <a:xfrm>
            <a:off x="6542899" y="2269123"/>
            <a:ext cx="1351875" cy="2207474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16"/>
          <p:cNvSpPr txBox="1"/>
          <p:nvPr/>
        </p:nvSpPr>
        <p:spPr>
          <a:xfrm>
            <a:off x="5973163" y="3700675"/>
            <a:ext cx="7548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i="0" lang="es-419" sz="17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8</a:t>
            </a:r>
            <a:endParaRPr i="0" sz="17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30" name="Google Shape;330;p16"/>
          <p:cNvSpPr/>
          <p:nvPr/>
        </p:nvSpPr>
        <p:spPr>
          <a:xfrm>
            <a:off x="457281" y="710299"/>
            <a:ext cx="3046134" cy="922883"/>
          </a:xfrm>
          <a:prstGeom prst="wedgeRoundRectCallout">
            <a:avLst>
              <a:gd fmla="val -7307" name="adj1"/>
              <a:gd fmla="val 70454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Finalmente, ¿cuánto es 9 ᛫ 8?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31" name="Google Shape;331;p16"/>
          <p:cNvSpPr/>
          <p:nvPr/>
        </p:nvSpPr>
        <p:spPr>
          <a:xfrm>
            <a:off x="5393410" y="756501"/>
            <a:ext cx="3293309" cy="1015576"/>
          </a:xfrm>
          <a:prstGeom prst="wedgeRoundRectCallout">
            <a:avLst>
              <a:gd fmla="val 20878" name="adj1"/>
              <a:gd fmla="val 7549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10 ᛫ 8 = 80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Para calcular 9 ᛫ 8 resto 80 - 8 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7"/>
          <p:cNvSpPr txBox="1"/>
          <p:nvPr/>
        </p:nvSpPr>
        <p:spPr>
          <a:xfrm>
            <a:off x="3850601" y="508000"/>
            <a:ext cx="2029500" cy="3879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᛫ 7 =</a:t>
            </a: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9 ᛫ 7 =   ___</a:t>
            </a: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7 = ___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37" name="Google Shape;337;p17"/>
          <p:cNvSpPr/>
          <p:nvPr/>
        </p:nvSpPr>
        <p:spPr>
          <a:xfrm flipH="1" rot="10800000">
            <a:off x="5625075" y="3550077"/>
            <a:ext cx="525900" cy="597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7"/>
          <p:cNvSpPr txBox="1"/>
          <p:nvPr/>
        </p:nvSpPr>
        <p:spPr>
          <a:xfrm>
            <a:off x="6150963" y="3625375"/>
            <a:ext cx="7548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i="0" lang="es-419" sz="17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7</a:t>
            </a:r>
            <a:endParaRPr i="0" sz="17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animal con la boca abierta&#10;&#10;Descripción generada automáticamente con confianza baja" id="339" name="Google Shape;33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28051" y="1887423"/>
            <a:ext cx="1049781" cy="2207475"/>
          </a:xfrm>
          <a:prstGeom prst="rect">
            <a:avLst/>
          </a:prstGeom>
          <a:noFill/>
          <a:ln>
            <a:noFill/>
          </a:ln>
        </p:spPr>
      </p:pic>
      <p:sp>
        <p:nvSpPr>
          <p:cNvPr id="340" name="Google Shape;340;p17"/>
          <p:cNvSpPr/>
          <p:nvPr/>
        </p:nvSpPr>
        <p:spPr>
          <a:xfrm>
            <a:off x="457281" y="710299"/>
            <a:ext cx="3046134" cy="922883"/>
          </a:xfrm>
          <a:prstGeom prst="wedgeRoundRectCallout">
            <a:avLst>
              <a:gd fmla="val -7307" name="adj1"/>
              <a:gd fmla="val 70454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Aplica esta técnica para 9 ᛫ 7?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8"/>
          <p:cNvSpPr txBox="1"/>
          <p:nvPr/>
        </p:nvSpPr>
        <p:spPr>
          <a:xfrm>
            <a:off x="3850601" y="508000"/>
            <a:ext cx="2029500" cy="3879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1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4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5 ᛫ 7 =</a:t>
            </a: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  </a:t>
            </a:r>
            <a:endParaRPr i="0" sz="2400" u="none" cap="none" strike="noStrike">
              <a:solidFill>
                <a:schemeClr val="dk1"/>
              </a:solidFill>
              <a:highlight>
                <a:srgbClr val="E06666"/>
              </a:highlight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6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7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8 ᛫ 7 = 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FFE599"/>
                </a:highlight>
                <a:latin typeface="Nunito Medium"/>
                <a:ea typeface="Nunito Medium"/>
                <a:cs typeface="Nunito Medium"/>
                <a:sym typeface="Nunito Medium"/>
              </a:rPr>
              <a:t>9 ᛫ 7 =   63</a:t>
            </a:r>
            <a:r>
              <a:rPr i="0" lang="es-419" sz="2400" u="none" cap="none" strike="noStrik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i="0" sz="2400" u="none" cap="none" strike="noStrike">
              <a:solidFill>
                <a:schemeClr val="dk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i="0" lang="es-419" sz="2400" u="none" cap="none" strike="noStrike">
                <a:solidFill>
                  <a:schemeClr val="dk1"/>
                </a:solidFill>
                <a:highlight>
                  <a:srgbClr val="EA9999"/>
                </a:highlight>
                <a:latin typeface="Nunito Medium"/>
                <a:ea typeface="Nunito Medium"/>
                <a:cs typeface="Nunito Medium"/>
                <a:sym typeface="Nunito Medium"/>
              </a:rPr>
              <a:t>10 ᛫ 7 = 70</a:t>
            </a:r>
            <a:endParaRPr i="0" sz="2400" u="none" cap="none" strike="noStrike">
              <a:solidFill>
                <a:schemeClr val="dk1"/>
              </a:solidFill>
              <a:highlight>
                <a:srgbClr val="EA9999"/>
              </a:highlight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346" name="Google Shape;346;p18"/>
          <p:cNvSpPr/>
          <p:nvPr/>
        </p:nvSpPr>
        <p:spPr>
          <a:xfrm flipH="1" rot="10800000">
            <a:off x="5625075" y="3550077"/>
            <a:ext cx="525900" cy="597000"/>
          </a:xfrm>
          <a:prstGeom prst="curvedLeftArrow">
            <a:avLst>
              <a:gd fmla="val 25000" name="adj1"/>
              <a:gd fmla="val 50000" name="adj2"/>
              <a:gd fmla="val 17949" name="adj3"/>
            </a:avLst>
          </a:prstGeom>
          <a:solidFill>
            <a:srgbClr val="EF818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rgbClr val="E06666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18"/>
          <p:cNvSpPr txBox="1"/>
          <p:nvPr/>
        </p:nvSpPr>
        <p:spPr>
          <a:xfrm>
            <a:off x="6150963" y="3625375"/>
            <a:ext cx="7548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i="0" lang="es-419" sz="17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-  7</a:t>
            </a:r>
            <a:endParaRPr i="0" sz="17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descr="Dibujo animado de un animal con la boca abierta&#10;&#10;Descripción generada automáticamente con confianza baja" id="348" name="Google Shape;34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28051" y="1887423"/>
            <a:ext cx="1049781" cy="2207475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18"/>
          <p:cNvSpPr/>
          <p:nvPr/>
        </p:nvSpPr>
        <p:spPr>
          <a:xfrm>
            <a:off x="457281" y="710299"/>
            <a:ext cx="3046134" cy="922883"/>
          </a:xfrm>
          <a:prstGeom prst="wedgeRoundRectCallout">
            <a:avLst>
              <a:gd fmla="val -7307" name="adj1"/>
              <a:gd fmla="val 70454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Aplica esta técnica para 9 ᛫ 7?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4" name="Google Shape;35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4921" y="1527813"/>
            <a:ext cx="2612842" cy="2926078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19"/>
          <p:cNvSpPr/>
          <p:nvPr/>
        </p:nvSpPr>
        <p:spPr>
          <a:xfrm>
            <a:off x="3518115" y="268596"/>
            <a:ext cx="5207431" cy="1738433"/>
          </a:xfrm>
          <a:prstGeom prst="wedgeRoundRectCallout">
            <a:avLst>
              <a:gd fmla="val -37664" name="adj1"/>
              <a:gd fmla="val 68671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8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Para calcular algunas multiplicaciones podemos apoyarnos en otras conocidas.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749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 dibujo de un animal con la boca abierta&#10;&#10;Descripción generada automáticamente con confianza baja" id="78" name="Google Shape;78;p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1238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4985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8731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2477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6223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9970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3716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746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4120875"/>
            <a:ext cx="2544140" cy="29215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35"/>
          <p:cNvSpPr/>
          <p:nvPr/>
        </p:nvSpPr>
        <p:spPr>
          <a:xfrm>
            <a:off x="965656" y="749250"/>
            <a:ext cx="1907670" cy="922883"/>
          </a:xfrm>
          <a:prstGeom prst="wedgeRoundRectCallout">
            <a:avLst>
              <a:gd fmla="val -24377" name="adj1"/>
              <a:gd fmla="val 7381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10 ᛫ 7?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749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 dibujo de un animal con la boca abierta&#10;&#10;Descripción generada automáticamente con confianza baja" id="94" name="Google Shape;94;p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o&#10;&#10;Descripción generada automáticamente" id="95" name="Google Shape;95;p36"/>
          <p:cNvPicPr preferRelativeResize="0"/>
          <p:nvPr/>
        </p:nvPicPr>
        <p:blipFill rotWithShape="1">
          <a:blip r:embed="rId5">
            <a:alphaModFix/>
          </a:blip>
          <a:srcRect b="0" l="7648" r="9391" t="0"/>
          <a:stretch/>
        </p:blipFill>
        <p:spPr>
          <a:xfrm>
            <a:off x="7236988" y="1790650"/>
            <a:ext cx="1052725" cy="1720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1238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4985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8731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2477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6223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9970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3716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746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4120875"/>
            <a:ext cx="2544140" cy="292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6"/>
          <p:cNvSpPr/>
          <p:nvPr/>
        </p:nvSpPr>
        <p:spPr>
          <a:xfrm>
            <a:off x="965656" y="749250"/>
            <a:ext cx="1907670" cy="922883"/>
          </a:xfrm>
          <a:prstGeom prst="wedgeRoundRectCallout">
            <a:avLst>
              <a:gd fmla="val -24377" name="adj1"/>
              <a:gd fmla="val 7381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10 ᛫ 7?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06" name="Google Shape;106;p36"/>
          <p:cNvSpPr/>
          <p:nvPr/>
        </p:nvSpPr>
        <p:spPr>
          <a:xfrm>
            <a:off x="6555288" y="749250"/>
            <a:ext cx="2416124" cy="922883"/>
          </a:xfrm>
          <a:prstGeom prst="wedgeRoundRectCallout">
            <a:avLst>
              <a:gd fmla="val 15072" name="adj1"/>
              <a:gd fmla="val 71293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10 por 7 es fácil…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¡es 70!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68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 dibujo de un animal con la boca abierta&#10;&#10;Descripción generada automáticamente con confianza baja" id="112" name="Google Shape;112;p3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7428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1175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4921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8667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6223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9970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3716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746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4120875"/>
            <a:ext cx="2544140" cy="2921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37"/>
          <p:cNvSpPr/>
          <p:nvPr/>
        </p:nvSpPr>
        <p:spPr>
          <a:xfrm>
            <a:off x="965655" y="216976"/>
            <a:ext cx="2265741" cy="1675320"/>
          </a:xfrm>
          <a:prstGeom prst="wedgeRoundRectCallout">
            <a:avLst>
              <a:gd fmla="val -32927" name="adj1"/>
              <a:gd fmla="val 61323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10 ᛫ 7 = 70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Y que 5 veces es la mitad de 10 veces…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68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 dibujo de un animal con la boca abierta&#10;&#10;Descripción generada automáticamente con confianza baja" id="128" name="Google Shape;128;p3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7428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1175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4921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8667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6223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9970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3716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746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4120875"/>
            <a:ext cx="2544140" cy="29215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38"/>
          <p:cNvSpPr/>
          <p:nvPr/>
        </p:nvSpPr>
        <p:spPr>
          <a:xfrm rot="10800000">
            <a:off x="3149600" y="406400"/>
            <a:ext cx="228600" cy="4114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8"/>
          <p:cNvSpPr txBox="1"/>
          <p:nvPr/>
        </p:nvSpPr>
        <p:spPr>
          <a:xfrm>
            <a:off x="2697700" y="2263700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419" sz="1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70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40" name="Google Shape;140;p38"/>
          <p:cNvSpPr/>
          <p:nvPr/>
        </p:nvSpPr>
        <p:spPr>
          <a:xfrm>
            <a:off x="965655" y="216976"/>
            <a:ext cx="2265741" cy="1675320"/>
          </a:xfrm>
          <a:prstGeom prst="wedgeRoundRectCallout">
            <a:avLst>
              <a:gd fmla="val -32927" name="adj1"/>
              <a:gd fmla="val 61323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10 ᛫ 7 = 70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Y que 5 veces es la mitad de 10 veces…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68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 dibujo de un animal con la boca abierta&#10;&#10;Descripción generada automáticamente con confianza baja" id="146" name="Google Shape;146;p3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7428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1175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4921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8667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6223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9970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3716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746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4120875"/>
            <a:ext cx="2544140" cy="2921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9"/>
          <p:cNvSpPr/>
          <p:nvPr/>
        </p:nvSpPr>
        <p:spPr>
          <a:xfrm>
            <a:off x="6235700" y="406400"/>
            <a:ext cx="228600" cy="16890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39"/>
          <p:cNvSpPr txBox="1"/>
          <p:nvPr/>
        </p:nvSpPr>
        <p:spPr>
          <a:xfrm>
            <a:off x="6464300" y="1050800"/>
            <a:ext cx="105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419" sz="1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5 veces 7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58" name="Google Shape;158;p39"/>
          <p:cNvSpPr/>
          <p:nvPr/>
        </p:nvSpPr>
        <p:spPr>
          <a:xfrm rot="10800000">
            <a:off x="3149600" y="406400"/>
            <a:ext cx="228600" cy="4114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39"/>
          <p:cNvSpPr/>
          <p:nvPr/>
        </p:nvSpPr>
        <p:spPr>
          <a:xfrm>
            <a:off x="965655" y="216976"/>
            <a:ext cx="2265741" cy="1675320"/>
          </a:xfrm>
          <a:prstGeom prst="wedgeRoundRectCallout">
            <a:avLst>
              <a:gd fmla="val -32927" name="adj1"/>
              <a:gd fmla="val 61323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10 ᛫ 7 = 70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Y que 5 veces es la mitad de 10 veces…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60" name="Google Shape;160;p39"/>
          <p:cNvSpPr txBox="1"/>
          <p:nvPr/>
        </p:nvSpPr>
        <p:spPr>
          <a:xfrm>
            <a:off x="2697700" y="2263700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419" sz="1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70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68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 dibujo de un animal con la boca abierta&#10;&#10;Descripción generada automáticamente con confianza baja" id="166" name="Google Shape;166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7428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1175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4921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18667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62237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299700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371625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3746250"/>
            <a:ext cx="2544150" cy="2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2500" y="4120875"/>
            <a:ext cx="2544140" cy="29215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4"/>
          <p:cNvSpPr/>
          <p:nvPr/>
        </p:nvSpPr>
        <p:spPr>
          <a:xfrm>
            <a:off x="6235700" y="406400"/>
            <a:ext cx="228600" cy="16890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4"/>
          <p:cNvSpPr/>
          <p:nvPr/>
        </p:nvSpPr>
        <p:spPr>
          <a:xfrm>
            <a:off x="6235688" y="2673200"/>
            <a:ext cx="228600" cy="16890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4"/>
          <p:cNvSpPr txBox="1"/>
          <p:nvPr/>
        </p:nvSpPr>
        <p:spPr>
          <a:xfrm>
            <a:off x="6464300" y="1050800"/>
            <a:ext cx="105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419" sz="1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5 veces 7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79" name="Google Shape;179;p4"/>
          <p:cNvSpPr txBox="1"/>
          <p:nvPr/>
        </p:nvSpPr>
        <p:spPr>
          <a:xfrm>
            <a:off x="6464300" y="3317600"/>
            <a:ext cx="105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419" sz="1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5 veces 7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80" name="Google Shape;180;p4"/>
          <p:cNvSpPr/>
          <p:nvPr/>
        </p:nvSpPr>
        <p:spPr>
          <a:xfrm rot="10800000">
            <a:off x="3149600" y="406400"/>
            <a:ext cx="228600" cy="4114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4"/>
          <p:cNvSpPr/>
          <p:nvPr/>
        </p:nvSpPr>
        <p:spPr>
          <a:xfrm>
            <a:off x="965655" y="216976"/>
            <a:ext cx="2265741" cy="1675320"/>
          </a:xfrm>
          <a:prstGeom prst="wedgeRoundRectCallout">
            <a:avLst>
              <a:gd fmla="val -32927" name="adj1"/>
              <a:gd fmla="val 61323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Si sabemos que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10 ᛫ 7 = 70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Y que 5 veces es la mitad de 10 veces…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82" name="Google Shape;182;p4"/>
          <p:cNvSpPr txBox="1"/>
          <p:nvPr/>
        </p:nvSpPr>
        <p:spPr>
          <a:xfrm>
            <a:off x="2697700" y="2263700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s-419" sz="1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70</a:t>
            </a:r>
            <a:endParaRPr i="0" sz="1400" u="none" cap="none" strike="noStrik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187" name="Google Shape;18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7250" y="1892296"/>
            <a:ext cx="865400" cy="1815725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5"/>
          <p:cNvSpPr/>
          <p:nvPr/>
        </p:nvSpPr>
        <p:spPr>
          <a:xfrm>
            <a:off x="965656" y="749250"/>
            <a:ext cx="1907670" cy="922883"/>
          </a:xfrm>
          <a:prstGeom prst="wedgeRoundRectCallout">
            <a:avLst>
              <a:gd fmla="val -24377" name="adj1"/>
              <a:gd fmla="val 73812" name="adj2"/>
              <a:gd fmla="val 16667" name="adj3"/>
            </a:avLst>
          </a:prstGeom>
          <a:noFill/>
          <a:ln cap="flat" cmpd="sng" w="25400">
            <a:solidFill>
              <a:srgbClr val="FF1C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400" u="none" cap="none" strike="noStrik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¿Cuánto es 5 ᛫ 7?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enrique gonzalez</dc:creator>
</cp:coreProperties>
</file>