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 SemiBold"/>
      <p:regular r:id="rId10"/>
      <p:bold r:id="rId11"/>
      <p:italic r:id="rId12"/>
      <p:boldItalic r:id="rId13"/>
    </p:embeddedFont>
    <p:embeddedFont>
      <p:font typeface="Nunito"/>
      <p:regular r:id="rId14"/>
      <p:bold r:id="rId15"/>
      <p:italic r:id="rId16"/>
      <p:boldItalic r:id="rId17"/>
    </p:embeddedFont>
    <p:embeddedFont>
      <p:font typeface="Nunito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Medium-italic.fntdata"/><Relationship Id="rId11" Type="http://schemas.openxmlformats.org/officeDocument/2006/relationships/font" Target="fonts/NunitoSemiBold-bold.fntdata"/><Relationship Id="rId10" Type="http://schemas.openxmlformats.org/officeDocument/2006/relationships/font" Target="fonts/NunitoSemiBold-regular.fntdata"/><Relationship Id="rId21" Type="http://schemas.openxmlformats.org/officeDocument/2006/relationships/font" Target="fonts/NunitoMedium-boldItalic.fntdata"/><Relationship Id="rId13" Type="http://schemas.openxmlformats.org/officeDocument/2006/relationships/font" Target="fonts/NunitoSemiBold-boldItalic.fntdata"/><Relationship Id="rId12" Type="http://schemas.openxmlformats.org/officeDocument/2006/relationships/font" Target="fonts/Nunito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Medium-bold.fntdata"/><Relationship Id="rId6" Type="http://schemas.openxmlformats.org/officeDocument/2006/relationships/slide" Target="slides/slide1.xml"/><Relationship Id="rId18" Type="http://schemas.openxmlformats.org/officeDocument/2006/relationships/font" Target="fonts/Nunito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1ba0f8a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1ba0f8a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619ae4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5619ae4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5619ae4ba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5619ae4ba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7ad97ad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57ad97ad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dGsOpTlwRlMIJsMZbcUBdqpxK_uIsqTQczoB2j-128g/edit?usp=sharing" TargetMode="External"/><Relationship Id="rId4" Type="http://schemas.openxmlformats.org/officeDocument/2006/relationships/hyperlink" Target="https://docs.google.com/document/d/12GhpUmW0OhsRVTofbS5BmS4Bzl9QK6xtPyOU1bFpGUE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25865" y="1666876"/>
            <a:ext cx="1483800" cy="962100"/>
          </a:xfrm>
          <a:prstGeom prst="roundRect">
            <a:avLst>
              <a:gd fmla="val 16667" name="adj"/>
            </a:avLst>
          </a:prstGeom>
          <a:solidFill>
            <a:srgbClr val="A2C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Videos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Tutoriales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Interactivos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Animaciones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Apuntes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916516" y="753350"/>
            <a:ext cx="1925400" cy="2843100"/>
          </a:xfrm>
          <a:prstGeom prst="roundRect">
            <a:avLst>
              <a:gd fmla="val 16667" name="adj"/>
            </a:avLst>
          </a:prstGeom>
          <a:solidFill>
            <a:srgbClr val="FAE4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194156" y="753350"/>
            <a:ext cx="2338200" cy="2843100"/>
          </a:xfrm>
          <a:prstGeom prst="roundRect">
            <a:avLst>
              <a:gd fmla="val 16667" name="adj"/>
            </a:avLst>
          </a:prstGeom>
          <a:solidFill>
            <a:srgbClr val="E1ED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726125" y="2100515"/>
            <a:ext cx="960600" cy="36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Unidad 1</a:t>
            </a:r>
            <a:endParaRPr b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442918" y="1455020"/>
            <a:ext cx="1811700" cy="36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Vectores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442870" y="2025130"/>
            <a:ext cx="1811700" cy="5130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Ecuación vectorial de la recta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442822" y="2746011"/>
            <a:ext cx="1811700" cy="5130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Vectores y fenómenos de la naturaleza </a:t>
            </a:r>
            <a:endParaRPr sz="1200"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099079" y="1455020"/>
            <a:ext cx="1560000" cy="36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Conceptos básicos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141002" y="2092068"/>
            <a:ext cx="1512600" cy="36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Suma y resta de vectores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135028" y="2653751"/>
            <a:ext cx="1512600" cy="5130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Producto por escalar y sus propiedades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64" name="Google Shape;64;p13"/>
          <p:cNvCxnSpPr>
            <a:stCxn id="58" idx="3"/>
            <a:endCxn id="61" idx="1"/>
          </p:cNvCxnSpPr>
          <p:nvPr/>
        </p:nvCxnSpPr>
        <p:spPr>
          <a:xfrm>
            <a:off x="4254618" y="1636070"/>
            <a:ext cx="844500" cy="6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>
            <a:stCxn id="58" idx="3"/>
            <a:endCxn id="62" idx="1"/>
          </p:cNvCxnSpPr>
          <p:nvPr/>
        </p:nvCxnSpPr>
        <p:spPr>
          <a:xfrm>
            <a:off x="4254618" y="1636070"/>
            <a:ext cx="886500" cy="6369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>
            <a:stCxn id="58" idx="3"/>
            <a:endCxn id="63" idx="1"/>
          </p:cNvCxnSpPr>
          <p:nvPr/>
        </p:nvCxnSpPr>
        <p:spPr>
          <a:xfrm>
            <a:off x="4254618" y="1636070"/>
            <a:ext cx="880500" cy="12741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2583224" y="943980"/>
            <a:ext cx="156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Temas Unidad 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301593" y="943980"/>
            <a:ext cx="115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Contenidos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9" name="Google Shape;69;p13"/>
          <p:cNvCxnSpPr>
            <a:stCxn id="58" idx="1"/>
            <a:endCxn id="57" idx="3"/>
          </p:cNvCxnSpPr>
          <p:nvPr/>
        </p:nvCxnSpPr>
        <p:spPr>
          <a:xfrm flipH="1">
            <a:off x="1686618" y="1636070"/>
            <a:ext cx="756300" cy="6456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>
            <a:stCxn id="57" idx="3"/>
            <a:endCxn id="59" idx="1"/>
          </p:cNvCxnSpPr>
          <p:nvPr/>
        </p:nvCxnSpPr>
        <p:spPr>
          <a:xfrm>
            <a:off x="1686725" y="2281565"/>
            <a:ext cx="7560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>
            <a:stCxn id="57" idx="3"/>
            <a:endCxn id="60" idx="1"/>
          </p:cNvCxnSpPr>
          <p:nvPr/>
        </p:nvCxnSpPr>
        <p:spPr>
          <a:xfrm>
            <a:off x="1686725" y="2281565"/>
            <a:ext cx="756000" cy="7209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2812850" y="248850"/>
            <a:ext cx="409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Ejemplo Disponibilización Unidad 1 - G3D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7051425" y="1494525"/>
            <a:ext cx="1560000" cy="2838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Recursos asociados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74" name="Google Shape;74;p13"/>
          <p:cNvCxnSpPr>
            <a:stCxn id="61" idx="3"/>
            <a:endCxn id="73" idx="1"/>
          </p:cNvCxnSpPr>
          <p:nvPr/>
        </p:nvCxnSpPr>
        <p:spPr>
          <a:xfrm>
            <a:off x="6659079" y="1636070"/>
            <a:ext cx="392400" cy="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726125" y="4097475"/>
            <a:ext cx="409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Nunito SemiBold"/>
              <a:buChar char="●"/>
            </a:pPr>
            <a:r>
              <a:rPr lang="es" u="sng">
                <a:solidFill>
                  <a:schemeClr val="hlink"/>
                </a:solidFill>
                <a:latin typeface="Nunito SemiBold"/>
                <a:ea typeface="Nunito SemiBold"/>
                <a:cs typeface="Nunito SemiBold"/>
                <a:sym typeface="Nunito SemiBold"/>
                <a:hlinkClick r:id="rId3"/>
              </a:rPr>
              <a:t>Ejemplo </a:t>
            </a:r>
            <a:r>
              <a:rPr lang="es">
                <a:latin typeface="Nunito SemiBold"/>
                <a:ea typeface="Nunito SemiBold"/>
                <a:cs typeface="Nunito SemiBold"/>
                <a:sym typeface="Nunito SemiBold"/>
              </a:rPr>
              <a:t>Disponibilización Unidad 1 - LDI</a:t>
            </a:r>
            <a:endParaRPr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Nunito SemiBold"/>
              <a:buChar char="●"/>
            </a:pPr>
            <a:r>
              <a:rPr lang="es" u="sng">
                <a:solidFill>
                  <a:schemeClr val="hlink"/>
                </a:solidFill>
                <a:latin typeface="Nunito SemiBold"/>
                <a:ea typeface="Nunito SemiBold"/>
                <a:cs typeface="Nunito SemiBold"/>
                <a:sym typeface="Nunito SemiBold"/>
                <a:hlinkClick r:id="rId4"/>
              </a:rPr>
              <a:t>Ejemplo</a:t>
            </a:r>
            <a:r>
              <a:rPr lang="es">
                <a:latin typeface="Nunito SemiBold"/>
                <a:ea typeface="Nunito SemiBold"/>
                <a:cs typeface="Nunito SemiBold"/>
                <a:sym typeface="Nunito SemiBold"/>
              </a:rPr>
              <a:t> Disponibilización Unidad 1 - PYE</a:t>
            </a:r>
            <a:endParaRPr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/>
          <p:nvPr/>
        </p:nvSpPr>
        <p:spPr>
          <a:xfrm>
            <a:off x="7026775" y="2010750"/>
            <a:ext cx="1561800" cy="1122000"/>
          </a:xfrm>
          <a:prstGeom prst="roundRect">
            <a:avLst>
              <a:gd fmla="val 16667" name="adj"/>
            </a:avLst>
          </a:prstGeom>
          <a:solidFill>
            <a:srgbClr val="A2C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Videos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Tutoriales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Interactivos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Animaciones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Apuntes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4558300" y="914100"/>
            <a:ext cx="2026500" cy="3315300"/>
          </a:xfrm>
          <a:prstGeom prst="roundRect">
            <a:avLst>
              <a:gd fmla="val 16667" name="adj"/>
            </a:avLst>
          </a:prstGeom>
          <a:solidFill>
            <a:srgbClr val="FAE4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692975" y="914100"/>
            <a:ext cx="2461200" cy="3315300"/>
          </a:xfrm>
          <a:prstGeom prst="roundRect">
            <a:avLst>
              <a:gd fmla="val 16667" name="adj"/>
            </a:avLst>
          </a:prstGeom>
          <a:solidFill>
            <a:srgbClr val="E1ED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147850" y="2484900"/>
            <a:ext cx="10110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Unidad 1</a:t>
            </a:r>
            <a:endParaRPr b="1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1954801" y="1732250"/>
            <a:ext cx="19065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1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1954850" y="2255300"/>
            <a:ext cx="19065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2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1954750" y="2845938"/>
            <a:ext cx="1906500" cy="400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3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4750450" y="1732250"/>
            <a:ext cx="1642200" cy="42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#1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4794575" y="2475050"/>
            <a:ext cx="1591800" cy="42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#2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4788287" y="3129975"/>
            <a:ext cx="1591800" cy="5979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#3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90" name="Google Shape;90;p14"/>
          <p:cNvCxnSpPr>
            <a:stCxn id="84" idx="3"/>
            <a:endCxn id="87" idx="1"/>
          </p:cNvCxnSpPr>
          <p:nvPr/>
        </p:nvCxnSpPr>
        <p:spPr>
          <a:xfrm>
            <a:off x="3861301" y="1943300"/>
            <a:ext cx="889200" cy="6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4"/>
          <p:cNvCxnSpPr>
            <a:stCxn id="84" idx="3"/>
            <a:endCxn id="88" idx="1"/>
          </p:cNvCxnSpPr>
          <p:nvPr/>
        </p:nvCxnSpPr>
        <p:spPr>
          <a:xfrm>
            <a:off x="3861301" y="1943300"/>
            <a:ext cx="933300" cy="7428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4"/>
          <p:cNvCxnSpPr>
            <a:stCxn id="84" idx="3"/>
            <a:endCxn id="89" idx="1"/>
          </p:cNvCxnSpPr>
          <p:nvPr/>
        </p:nvCxnSpPr>
        <p:spPr>
          <a:xfrm>
            <a:off x="3861301" y="1943300"/>
            <a:ext cx="927000" cy="1485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4"/>
          <p:cNvSpPr txBox="1"/>
          <p:nvPr/>
        </p:nvSpPr>
        <p:spPr>
          <a:xfrm>
            <a:off x="2102475" y="1136375"/>
            <a:ext cx="164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Temas Unidad 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4963600" y="1136375"/>
            <a:ext cx="12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Contenidos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5" name="Google Shape;95;p14"/>
          <p:cNvCxnSpPr>
            <a:stCxn id="84" idx="1"/>
            <a:endCxn id="83" idx="3"/>
          </p:cNvCxnSpPr>
          <p:nvPr/>
        </p:nvCxnSpPr>
        <p:spPr>
          <a:xfrm flipH="1">
            <a:off x="1158901" y="1943300"/>
            <a:ext cx="795900" cy="7527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4"/>
          <p:cNvCxnSpPr>
            <a:stCxn id="83" idx="3"/>
            <a:endCxn id="85" idx="1"/>
          </p:cNvCxnSpPr>
          <p:nvPr/>
        </p:nvCxnSpPr>
        <p:spPr>
          <a:xfrm flipH="1" rot="10800000">
            <a:off x="1158850" y="2466450"/>
            <a:ext cx="795900" cy="229500"/>
          </a:xfrm>
          <a:prstGeom prst="bentConnector3">
            <a:avLst>
              <a:gd fmla="val 5000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4"/>
          <p:cNvCxnSpPr>
            <a:stCxn id="83" idx="3"/>
            <a:endCxn id="86" idx="1"/>
          </p:cNvCxnSpPr>
          <p:nvPr/>
        </p:nvCxnSpPr>
        <p:spPr>
          <a:xfrm>
            <a:off x="1158850" y="2695950"/>
            <a:ext cx="795900" cy="350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4"/>
          <p:cNvSpPr txBox="1"/>
          <p:nvPr/>
        </p:nvSpPr>
        <p:spPr>
          <a:xfrm>
            <a:off x="2733000" y="248850"/>
            <a:ext cx="367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Ejemplo Disponibilización Unidad 1 - PYE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1954700" y="3523400"/>
            <a:ext cx="1906500" cy="400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XXX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cxnSp>
        <p:nvCxnSpPr>
          <p:cNvPr id="100" name="Google Shape;100;p14"/>
          <p:cNvCxnSpPr>
            <a:stCxn id="83" idx="3"/>
            <a:endCxn id="99" idx="1"/>
          </p:cNvCxnSpPr>
          <p:nvPr/>
        </p:nvCxnSpPr>
        <p:spPr>
          <a:xfrm>
            <a:off x="1158850" y="2695950"/>
            <a:ext cx="795900" cy="10275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14"/>
          <p:cNvSpPr/>
          <p:nvPr/>
        </p:nvSpPr>
        <p:spPr>
          <a:xfrm>
            <a:off x="6848575" y="1777700"/>
            <a:ext cx="1422000" cy="3312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Ficha explicativa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02" name="Google Shape;102;p14"/>
          <p:cNvCxnSpPr>
            <a:stCxn id="87" idx="3"/>
            <a:endCxn id="101" idx="1"/>
          </p:cNvCxnSpPr>
          <p:nvPr/>
        </p:nvCxnSpPr>
        <p:spPr>
          <a:xfrm>
            <a:off x="6392650" y="1943300"/>
            <a:ext cx="45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6988925" y="2010750"/>
            <a:ext cx="1561800" cy="1122000"/>
          </a:xfrm>
          <a:prstGeom prst="roundRect">
            <a:avLst>
              <a:gd fmla="val 16667" name="adj"/>
            </a:avLst>
          </a:prstGeom>
          <a:solidFill>
            <a:srgbClr val="A2CDD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Videos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Tutoriales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Interactivos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Animaciones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SzPts val="1000"/>
              <a:buFont typeface="Nunito Medium"/>
              <a:buChar char="●"/>
            </a:pPr>
            <a:r>
              <a:rPr lang="es" sz="1000">
                <a:latin typeface="Nunito Medium"/>
                <a:ea typeface="Nunito Medium"/>
                <a:cs typeface="Nunito Medium"/>
                <a:sym typeface="Nunito Medium"/>
              </a:rPr>
              <a:t>Apuntes</a:t>
            </a:r>
            <a:endParaRPr sz="1000"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558300" y="914100"/>
            <a:ext cx="2026500" cy="3315300"/>
          </a:xfrm>
          <a:prstGeom prst="roundRect">
            <a:avLst>
              <a:gd fmla="val 16667" name="adj"/>
            </a:avLst>
          </a:prstGeom>
          <a:solidFill>
            <a:srgbClr val="FAE4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1692975" y="914100"/>
            <a:ext cx="2461200" cy="3315300"/>
          </a:xfrm>
          <a:prstGeom prst="roundRect">
            <a:avLst>
              <a:gd fmla="val 16667" name="adj"/>
            </a:avLst>
          </a:prstGeom>
          <a:solidFill>
            <a:srgbClr val="E1ED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147850" y="2484900"/>
            <a:ext cx="10110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Unidad 1</a:t>
            </a:r>
            <a:endParaRPr b="1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1954801" y="1732250"/>
            <a:ext cx="19065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1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1954850" y="2255300"/>
            <a:ext cx="1906500" cy="422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2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1954750" y="2845938"/>
            <a:ext cx="1906500" cy="400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3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4750450" y="1732250"/>
            <a:ext cx="1642200" cy="42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#1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4794575" y="2475050"/>
            <a:ext cx="1591800" cy="4221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#2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4788287" y="3129975"/>
            <a:ext cx="1591800" cy="597900"/>
          </a:xfrm>
          <a:prstGeom prst="roundRect">
            <a:avLst>
              <a:gd fmla="val 16667" name="adj"/>
            </a:avLst>
          </a:prstGeom>
          <a:solidFill>
            <a:srgbClr val="FAC7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Contenido #3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17" name="Google Shape;117;p15"/>
          <p:cNvCxnSpPr>
            <a:stCxn id="111" idx="3"/>
            <a:endCxn id="114" idx="1"/>
          </p:cNvCxnSpPr>
          <p:nvPr/>
        </p:nvCxnSpPr>
        <p:spPr>
          <a:xfrm>
            <a:off x="3861301" y="1943300"/>
            <a:ext cx="889200" cy="6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5"/>
          <p:cNvCxnSpPr>
            <a:stCxn id="111" idx="3"/>
            <a:endCxn id="115" idx="1"/>
          </p:cNvCxnSpPr>
          <p:nvPr/>
        </p:nvCxnSpPr>
        <p:spPr>
          <a:xfrm>
            <a:off x="3861301" y="1943300"/>
            <a:ext cx="933300" cy="7428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5"/>
          <p:cNvCxnSpPr>
            <a:stCxn id="111" idx="3"/>
            <a:endCxn id="116" idx="1"/>
          </p:cNvCxnSpPr>
          <p:nvPr/>
        </p:nvCxnSpPr>
        <p:spPr>
          <a:xfrm>
            <a:off x="3861301" y="1943300"/>
            <a:ext cx="927000" cy="14856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15"/>
          <p:cNvSpPr txBox="1"/>
          <p:nvPr/>
        </p:nvSpPr>
        <p:spPr>
          <a:xfrm>
            <a:off x="2102475" y="1136375"/>
            <a:ext cx="164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Temas Unidad </a:t>
            </a:r>
            <a:endParaRPr b="1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4963600" y="1136375"/>
            <a:ext cx="12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Contenidos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22" name="Google Shape;122;p15"/>
          <p:cNvCxnSpPr>
            <a:stCxn id="111" idx="1"/>
            <a:endCxn id="110" idx="3"/>
          </p:cNvCxnSpPr>
          <p:nvPr/>
        </p:nvCxnSpPr>
        <p:spPr>
          <a:xfrm flipH="1">
            <a:off x="1158901" y="1943300"/>
            <a:ext cx="795900" cy="7527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5"/>
          <p:cNvCxnSpPr>
            <a:stCxn id="110" idx="3"/>
            <a:endCxn id="112" idx="1"/>
          </p:cNvCxnSpPr>
          <p:nvPr/>
        </p:nvCxnSpPr>
        <p:spPr>
          <a:xfrm flipH="1" rot="10800000">
            <a:off x="1158850" y="2466450"/>
            <a:ext cx="795900" cy="229500"/>
          </a:xfrm>
          <a:prstGeom prst="bentConnector3">
            <a:avLst>
              <a:gd fmla="val 5000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5"/>
          <p:cNvCxnSpPr>
            <a:stCxn id="110" idx="3"/>
            <a:endCxn id="113" idx="1"/>
          </p:cNvCxnSpPr>
          <p:nvPr/>
        </p:nvCxnSpPr>
        <p:spPr>
          <a:xfrm>
            <a:off x="1158850" y="2695950"/>
            <a:ext cx="795900" cy="350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15"/>
          <p:cNvSpPr txBox="1"/>
          <p:nvPr/>
        </p:nvSpPr>
        <p:spPr>
          <a:xfrm>
            <a:off x="2733000" y="248850"/>
            <a:ext cx="367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Ejemplo Disponibilización Unidad 1 - LDI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1954700" y="3523400"/>
            <a:ext cx="1906500" cy="4002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Tema XXX</a:t>
            </a:r>
            <a:endParaRPr>
              <a:solidFill>
                <a:schemeClr val="l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cxnSp>
        <p:nvCxnSpPr>
          <p:cNvPr id="127" name="Google Shape;127;p15"/>
          <p:cNvCxnSpPr>
            <a:stCxn id="110" idx="3"/>
            <a:endCxn id="126" idx="1"/>
          </p:cNvCxnSpPr>
          <p:nvPr/>
        </p:nvCxnSpPr>
        <p:spPr>
          <a:xfrm>
            <a:off x="1158850" y="2695950"/>
            <a:ext cx="795900" cy="10275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8" name="Google Shape;128;p15"/>
          <p:cNvSpPr/>
          <p:nvPr/>
        </p:nvSpPr>
        <p:spPr>
          <a:xfrm>
            <a:off x="6827350" y="1777700"/>
            <a:ext cx="1422000" cy="3312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1"/>
                </a:solidFill>
                <a:latin typeface="Nunito Medium"/>
                <a:ea typeface="Nunito Medium"/>
                <a:cs typeface="Nunito Medium"/>
                <a:sym typeface="Nunito Medium"/>
              </a:rPr>
              <a:t>Ficha explicativa</a:t>
            </a:r>
            <a:endParaRPr sz="1200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29" name="Google Shape;129;p15"/>
          <p:cNvCxnSpPr>
            <a:endCxn id="128" idx="1"/>
          </p:cNvCxnSpPr>
          <p:nvPr/>
        </p:nvCxnSpPr>
        <p:spPr>
          <a:xfrm>
            <a:off x="6392650" y="1943300"/>
            <a:ext cx="43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/>
          <p:nvPr/>
        </p:nvSpPr>
        <p:spPr>
          <a:xfrm>
            <a:off x="3554250" y="284225"/>
            <a:ext cx="203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Nunito"/>
                <a:ea typeface="Nunito"/>
                <a:cs typeface="Nunito"/>
                <a:sym typeface="Nunito"/>
              </a:rPr>
              <a:t>Propuesta Plataforma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35" name="Google Shape;13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1700" y="826775"/>
            <a:ext cx="4880601" cy="3121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6"/>
          <p:cNvSpPr txBox="1"/>
          <p:nvPr/>
        </p:nvSpPr>
        <p:spPr>
          <a:xfrm>
            <a:off x="726125" y="4097475"/>
            <a:ext cx="731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Nunito SemiBold"/>
              <a:buChar char="●"/>
            </a:pPr>
            <a:r>
              <a:rPr lang="es">
                <a:latin typeface="Nunito SemiBold"/>
                <a:ea typeface="Nunito SemiBold"/>
                <a:cs typeface="Nunito SemiBold"/>
                <a:sym typeface="Nunito SemiBold"/>
              </a:rPr>
              <a:t>Al clickear sobre uno de los cursos se accede a la </a:t>
            </a:r>
            <a:r>
              <a:rPr lang="es">
                <a:solidFill>
                  <a:schemeClr val="accent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estructura de cada curso</a:t>
            </a:r>
            <a:endParaRPr>
              <a:solidFill>
                <a:schemeClr val="accent1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