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Nunito" panose="020B0604020202020204"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25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1967e2df2f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21967e2df2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f5a43eb66d_1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g1f5a43eb66d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f27e5ae785_0_4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g1f27e5ae785_0_4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f5a43eb66d_1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g1f5a43eb66d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f5a43eb66d_1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g1f5a43eb66d_1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f5a43eb66d_1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g1f5a43eb66d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f5a43eb66d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g1f5a43eb66d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f27e5ae785_0_4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g1f27e5ae785_0_4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1967e2df2f_0_7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g21967e2df2f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f27e5ae785_0_3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s">
                <a:solidFill>
                  <a:schemeClr val="dk1"/>
                </a:solidFill>
              </a:rPr>
              <a:t>*Observación para el docente → Si tiene el video descargado en su computador, puede editar la presentación para generar un hipervínculo al video desde la diapostiva</a:t>
            </a:r>
            <a:endParaRPr/>
          </a:p>
        </p:txBody>
      </p:sp>
      <p:sp>
        <p:nvSpPr>
          <p:cNvPr id="130" name="Google Shape;130;g1f27e5ae785_0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f27e5ae785_0_3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g1f27e5ae785_0_3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f27e5ae785_0_4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g1f27e5ae785_0_4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f27e5ae785_0_4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g1f27e5ae785_0_4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f5a43eb66d_1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g1f5a43eb66d_1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f5a43eb66d_1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1f5a43eb66d_1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f5a43eb66d_1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g1f5a43eb66d_1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f5a43eb66d_1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g1f5a43eb66d_1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5"/>
        <p:cNvGrpSpPr/>
        <p:nvPr/>
      </p:nvGrpSpPr>
      <p:grpSpPr>
        <a:xfrm>
          <a:off x="0" y="0"/>
          <a:ext cx="0" cy="0"/>
          <a:chOff x="0" y="0"/>
          <a:chExt cx="0" cy="0"/>
        </a:xfrm>
      </p:grpSpPr>
      <p:sp>
        <p:nvSpPr>
          <p:cNvPr id="56" name="Google Shape;56;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7" name="Google Shape;57;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8" name="Google Shape;58;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59"/>
        <p:cNvGrpSpPr/>
        <p:nvPr/>
      </p:nvGrpSpPr>
      <p:grpSpPr>
        <a:xfrm>
          <a:off x="0" y="0"/>
          <a:ext cx="0" cy="0"/>
          <a:chOff x="0" y="0"/>
          <a:chExt cx="0" cy="0"/>
        </a:xfrm>
      </p:grpSpPr>
      <p:pic>
        <p:nvPicPr>
          <p:cNvPr id="60" name="Google Shape;60;p15" descr="Forma"/>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61"/>
        <p:cNvGrpSpPr/>
        <p:nvPr/>
      </p:nvGrpSpPr>
      <p:grpSpPr>
        <a:xfrm>
          <a:off x="0" y="0"/>
          <a:ext cx="0" cy="0"/>
          <a:chOff x="0" y="0"/>
          <a:chExt cx="0" cy="0"/>
        </a:xfrm>
      </p:grpSpPr>
      <p:pic>
        <p:nvPicPr>
          <p:cNvPr id="62" name="Google Shape;62;p16" descr="Imagen que contiene Forma&#10;&#10;Descripción generada automáticamente"/>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Google Shape;65;p1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6" name="Google Shape;66;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7" name="Google Shape;67;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8" name="Google Shape;68;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p18"/>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2" name="Google Shape;72;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3" name="Google Shape;73;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4" name="Google Shape;74;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 name="Google Shape;78;p1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9" name="Google Shape;79;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 name="Google Shape;80;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1" name="Google Shape;81;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Google Shape;84;p20"/>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5" name="Google Shape;85;p20"/>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6" name="Google Shape;86;p20"/>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7" name="Google Shape;87;p20"/>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 name="Google Shape;88;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9" name="Google Shape;89;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0" name="Google Shape;90;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3" name="Google Shape;93;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4" name="Google Shape;94;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5" name="Google Shape;95;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96"/>
        <p:cNvGrpSpPr/>
        <p:nvPr/>
      </p:nvGrpSpPr>
      <p:grpSpPr>
        <a:xfrm>
          <a:off x="0" y="0"/>
          <a:ext cx="0" cy="0"/>
          <a:chOff x="0" y="0"/>
          <a:chExt cx="0" cy="0"/>
        </a:xfrm>
      </p:grpSpPr>
      <p:sp>
        <p:nvSpPr>
          <p:cNvPr id="97" name="Google Shape;97;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8" name="Google Shape;98;p2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9" name="Google Shape;99;p2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0" name="Google Shape;100;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1" name="Google Shape;101;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2" name="Google Shape;102;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03"/>
        <p:cNvGrpSpPr/>
        <p:nvPr/>
      </p:nvGrpSpPr>
      <p:grpSpPr>
        <a:xfrm>
          <a:off x="0" y="0"/>
          <a:ext cx="0" cy="0"/>
          <a:chOff x="0" y="0"/>
          <a:chExt cx="0" cy="0"/>
        </a:xfrm>
      </p:grpSpPr>
      <p:sp>
        <p:nvSpPr>
          <p:cNvPr id="104" name="Google Shape;104;p2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Google Shape;105;p23"/>
          <p:cNvSpPr>
            <a:spLocks noGrp="1"/>
          </p:cNvSpPr>
          <p:nvPr>
            <p:ph type="pic" idx="2"/>
          </p:nvPr>
        </p:nvSpPr>
        <p:spPr>
          <a:xfrm>
            <a:off x="3887391" y="740569"/>
            <a:ext cx="4629300" cy="3655200"/>
          </a:xfrm>
          <a:prstGeom prst="rect">
            <a:avLst/>
          </a:prstGeom>
          <a:noFill/>
          <a:ln>
            <a:noFill/>
          </a:ln>
        </p:spPr>
      </p:sp>
      <p:sp>
        <p:nvSpPr>
          <p:cNvPr id="106" name="Google Shape;106;p2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7" name="Google Shape;107;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8" name="Google Shape;108;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9" name="Google Shape;109;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10"/>
        <p:cNvGrpSpPr/>
        <p:nvPr/>
      </p:nvGrpSpPr>
      <p:grpSpPr>
        <a:xfrm>
          <a:off x="0" y="0"/>
          <a:ext cx="0" cy="0"/>
          <a:chOff x="0" y="0"/>
          <a:chExt cx="0" cy="0"/>
        </a:xfrm>
      </p:grpSpPr>
      <p:sp>
        <p:nvSpPr>
          <p:cNvPr id="111" name="Google Shape;111;p24"/>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2" name="Google Shape;112;p2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3" name="Google Shape;113;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4" name="Google Shape;114;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5" name="Google Shape;115;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16"/>
        <p:cNvGrpSpPr/>
        <p:nvPr/>
      </p:nvGrpSpPr>
      <p:grpSpPr>
        <a:xfrm>
          <a:off x="0" y="0"/>
          <a:ext cx="0" cy="0"/>
          <a:chOff x="0" y="0"/>
          <a:chExt cx="0" cy="0"/>
        </a:xfrm>
      </p:grpSpPr>
      <p:sp>
        <p:nvSpPr>
          <p:cNvPr id="117" name="Google Shape;117;p2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8" name="Google Shape;118;p2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9" name="Google Shape;119;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0" name="Google Shape;120;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1" name="Google Shape;121;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26"/>
          <p:cNvSpPr txBox="1"/>
          <p:nvPr/>
        </p:nvSpPr>
        <p:spPr>
          <a:xfrm>
            <a:off x="483935" y="2297504"/>
            <a:ext cx="8175900" cy="6465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La megasequía </a:t>
            </a:r>
            <a:endParaRPr sz="33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5"/>
          <p:cNvSpPr/>
          <p:nvPr/>
        </p:nvSpPr>
        <p:spPr>
          <a:xfrm>
            <a:off x="622302" y="1308105"/>
            <a:ext cx="7854300" cy="2250600"/>
          </a:xfrm>
          <a:prstGeom prst="rect">
            <a:avLst/>
          </a:prstGeom>
          <a:solidFill>
            <a:srgbClr val="F3F3F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 sz="2200" b="1" dirty="0">
                <a:solidFill>
                  <a:schemeClr val="dk1"/>
                </a:solidFill>
                <a:latin typeface="Calibri"/>
                <a:ea typeface="Calibri"/>
                <a:cs typeface="Calibri"/>
                <a:sym typeface="Calibri"/>
              </a:rPr>
              <a:t>3. ¿En qué año existió la mayor disminución de las precipitaciones respecto al año anterior?</a:t>
            </a:r>
            <a:endParaRPr sz="2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s" sz="2000" dirty="0">
                <a:solidFill>
                  <a:schemeClr val="dk1"/>
                </a:solidFill>
                <a:latin typeface="Calibri"/>
                <a:ea typeface="Calibri"/>
                <a:cs typeface="Calibri"/>
                <a:sym typeface="Calibri"/>
              </a:rPr>
              <a:t>En el año 1998. Las lluvias disminuyeron 620 mm respecto al año 1997.</a:t>
            </a:r>
            <a:endParaRPr sz="20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p:txBody>
      </p:sp>
      <p:sp>
        <p:nvSpPr>
          <p:cNvPr id="182" name="Google Shape;182;p35"/>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6"/>
          <p:cNvSpPr/>
          <p:nvPr/>
        </p:nvSpPr>
        <p:spPr>
          <a:xfrm>
            <a:off x="622300" y="1308100"/>
            <a:ext cx="7865700" cy="2189400"/>
          </a:xfrm>
          <a:prstGeom prst="rect">
            <a:avLst/>
          </a:prstGeom>
          <a:solidFill>
            <a:srgbClr val="F3F3F3"/>
          </a:solidFill>
          <a:ln>
            <a:noFill/>
          </a:ln>
        </p:spPr>
        <p:txBody>
          <a:bodyPr spcFirstLastPara="1" wrap="square" lIns="68575" tIns="68575" rIns="68575" bIns="68575" anchor="ctr" anchorCtr="0">
            <a:noAutofit/>
          </a:bodyPr>
          <a:lstStyle/>
          <a:p>
            <a:pPr marL="457200" marR="0" lvl="0" indent="-342900" algn="just" rtl="0">
              <a:lnSpc>
                <a:spcPct val="100000"/>
              </a:lnSpc>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¿Qué se puede decir de la variabilidad de las precipitaciones a través de los años?</a:t>
            </a:r>
            <a:endParaRPr sz="2000" dirty="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endParaRPr sz="2000" dirty="0">
              <a:solidFill>
                <a:schemeClr val="dk1"/>
              </a:solidFill>
              <a:latin typeface="Calibri"/>
              <a:ea typeface="Calibri"/>
              <a:cs typeface="Calibri"/>
              <a:sym typeface="Calibri"/>
            </a:endParaRPr>
          </a:p>
          <a:p>
            <a:pPr marL="457200" marR="0" lvl="0" indent="-342900" algn="just" rtl="0">
              <a:lnSpc>
                <a:spcPct val="100000"/>
              </a:lnSpc>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A partir de la lectura directa del gráfico, ¿se puede concluir que ha habido una megasequía en la última década? </a:t>
            </a:r>
            <a:endParaRPr sz="20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p:txBody>
      </p:sp>
      <p:sp>
        <p:nvSpPr>
          <p:cNvPr id="188" name="Google Shape;188;p36"/>
          <p:cNvSpPr txBox="1"/>
          <p:nvPr/>
        </p:nvSpPr>
        <p:spPr>
          <a:xfrm>
            <a:off x="622300" y="655201"/>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Plenario</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7"/>
          <p:cNvSpPr/>
          <p:nvPr/>
        </p:nvSpPr>
        <p:spPr>
          <a:xfrm>
            <a:off x="538475" y="1596875"/>
            <a:ext cx="7903500" cy="2250600"/>
          </a:xfrm>
          <a:prstGeom prst="rect">
            <a:avLst/>
          </a:prstGeom>
          <a:solidFill>
            <a:srgbClr val="F3F3F3"/>
          </a:solidFill>
          <a:ln>
            <a:noFill/>
          </a:ln>
        </p:spPr>
        <p:txBody>
          <a:bodyPr spcFirstLastPara="1" wrap="square" lIns="68575" tIns="68575" rIns="68575" bIns="68575" anchor="ctr" anchorCtr="0">
            <a:noAutofit/>
          </a:bodyPr>
          <a:lstStyle/>
          <a:p>
            <a:pPr marL="1371600" marR="0" lvl="0" indent="0" algn="just" rtl="0">
              <a:lnSpc>
                <a:spcPct val="100000"/>
              </a:lnSpc>
              <a:spcBef>
                <a:spcPts val="0"/>
              </a:spcBef>
              <a:spcAft>
                <a:spcPts val="0"/>
              </a:spcAft>
              <a:buNone/>
            </a:pPr>
            <a:endParaRPr sz="1800" dirty="0">
              <a:solidFill>
                <a:schemeClr val="dk1"/>
              </a:solidFill>
              <a:latin typeface="Calibri"/>
              <a:ea typeface="Calibri"/>
              <a:cs typeface="Calibri"/>
              <a:sym typeface="Calibri"/>
            </a:endParaRPr>
          </a:p>
          <a:p>
            <a:pPr marL="1371600" marR="0" lvl="0" indent="0" algn="just" rtl="0">
              <a:lnSpc>
                <a:spcPct val="100000"/>
              </a:lnSpc>
              <a:spcBef>
                <a:spcPts val="0"/>
              </a:spcBef>
              <a:spcAft>
                <a:spcPts val="0"/>
              </a:spcAft>
              <a:buNone/>
            </a:pPr>
            <a:endParaRPr sz="1800" dirty="0">
              <a:solidFill>
                <a:schemeClr val="dk1"/>
              </a:solidFill>
              <a:latin typeface="Calibri"/>
              <a:ea typeface="Calibri"/>
              <a:cs typeface="Calibri"/>
              <a:sym typeface="Calibri"/>
            </a:endParaRPr>
          </a:p>
          <a:p>
            <a:pPr marL="1371600" marR="0" lvl="0" indent="0" algn="just" rtl="0">
              <a:lnSpc>
                <a:spcPct val="100000"/>
              </a:lnSpc>
              <a:spcBef>
                <a:spcPts val="0"/>
              </a:spcBef>
              <a:spcAft>
                <a:spcPts val="0"/>
              </a:spcAft>
              <a:buNone/>
            </a:pPr>
            <a:endParaRPr sz="1800" dirty="0">
              <a:solidFill>
                <a:schemeClr val="dk1"/>
              </a:solidFill>
              <a:latin typeface="Calibri"/>
              <a:ea typeface="Calibri"/>
              <a:cs typeface="Calibri"/>
              <a:sym typeface="Calibri"/>
            </a:endParaRPr>
          </a:p>
          <a:p>
            <a:pPr marL="457200" marR="0" lvl="0" indent="-349250" algn="just" rtl="0">
              <a:lnSpc>
                <a:spcPct val="100000"/>
              </a:lnSpc>
              <a:spcBef>
                <a:spcPts val="0"/>
              </a:spcBef>
              <a:spcAft>
                <a:spcPts val="0"/>
              </a:spcAft>
              <a:buClr>
                <a:schemeClr val="dk1"/>
              </a:buClr>
              <a:buSzPts val="1900"/>
              <a:buFont typeface="Calibri"/>
              <a:buAutoNum type="arabicPeriod"/>
            </a:pPr>
            <a:r>
              <a:rPr lang="es" sz="2200" b="1" dirty="0">
                <a:solidFill>
                  <a:schemeClr val="dk1"/>
                </a:solidFill>
                <a:latin typeface="Calibri"/>
                <a:ea typeface="Calibri"/>
                <a:cs typeface="Calibri"/>
                <a:sym typeface="Calibri"/>
              </a:rPr>
              <a:t>Imaginen que deben entregar evidencia de que ha habido megasequía a partir de estos datos. ¿Qué estrategias podrías utilizar? Propongan al menos dos</a:t>
            </a:r>
            <a:r>
              <a:rPr lang="es" sz="2200" dirty="0">
                <a:solidFill>
                  <a:schemeClr val="dk1"/>
                </a:solidFill>
                <a:latin typeface="Calibri"/>
                <a:ea typeface="Calibri"/>
                <a:cs typeface="Calibri"/>
                <a:sym typeface="Calibri"/>
              </a:rPr>
              <a:t>.</a:t>
            </a:r>
            <a:endParaRPr sz="2200" dirty="0">
              <a:solidFill>
                <a:schemeClr val="dk1"/>
              </a:solidFill>
              <a:latin typeface="Nunito"/>
              <a:ea typeface="Nunito"/>
              <a:cs typeface="Nunito"/>
              <a:sym typeface="Nunito"/>
            </a:endParaRPr>
          </a:p>
          <a:p>
            <a:pPr marL="0" marR="0" lvl="0" indent="0" algn="just" rtl="0">
              <a:lnSpc>
                <a:spcPct val="100000"/>
              </a:lnSpc>
              <a:spcBef>
                <a:spcPts val="0"/>
              </a:spcBef>
              <a:spcAft>
                <a:spcPts val="0"/>
              </a:spcAft>
              <a:buClr>
                <a:srgbClr val="000000"/>
              </a:buClr>
              <a:buSzPts val="1800"/>
              <a:buFont typeface="Arial"/>
              <a:buNone/>
            </a:pPr>
            <a:endParaRPr sz="1800" b="1"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p:txBody>
      </p:sp>
      <p:sp>
        <p:nvSpPr>
          <p:cNvPr id="194" name="Google Shape;194;p37"/>
          <p:cNvSpPr txBox="1"/>
          <p:nvPr/>
        </p:nvSpPr>
        <p:spPr>
          <a:xfrm>
            <a:off x="538475" y="601076"/>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8"/>
          <p:cNvSpPr/>
          <p:nvPr/>
        </p:nvSpPr>
        <p:spPr>
          <a:xfrm>
            <a:off x="622302" y="1308105"/>
            <a:ext cx="7854300" cy="2791622"/>
          </a:xfrm>
          <a:prstGeom prst="rect">
            <a:avLst/>
          </a:prstGeom>
          <a:solidFill>
            <a:srgbClr val="F3F3F3"/>
          </a:solidFill>
          <a:ln>
            <a:noFill/>
          </a:ln>
        </p:spPr>
        <p:txBody>
          <a:bodyPr spcFirstLastPara="1" wrap="square" lIns="68575" tIns="68575" rIns="68575" bIns="68575" anchor="ctr" anchorCtr="0">
            <a:noAutofit/>
          </a:bodyPr>
          <a:lstStyle/>
          <a:p>
            <a:pPr marL="0" marR="0" lvl="0" indent="0" algn="just" rtl="0">
              <a:lnSpc>
                <a:spcPct val="100000"/>
              </a:lnSpc>
              <a:spcBef>
                <a:spcPts val="0"/>
              </a:spcBef>
              <a:spcAft>
                <a:spcPts val="0"/>
              </a:spcAft>
              <a:buClr>
                <a:srgbClr val="000000"/>
              </a:buClr>
              <a:buSzPts val="1800"/>
              <a:buFont typeface="Arial"/>
              <a:buNone/>
            </a:pPr>
            <a:r>
              <a:rPr lang="es" sz="2200" b="1" dirty="0">
                <a:solidFill>
                  <a:schemeClr val="dk1"/>
                </a:solidFill>
                <a:latin typeface="Calibri"/>
                <a:ea typeface="Calibri"/>
                <a:cs typeface="Calibri"/>
                <a:sym typeface="Calibri"/>
              </a:rPr>
              <a:t>1. Imaginen que deben utilizar estos datos para entregar evidencia de que ha habido megasequía. ¿Qué estrategias podrías utilizar? Propongan al menos dos.</a:t>
            </a:r>
            <a:endParaRPr sz="2200" b="1"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dirty="0">
              <a:solidFill>
                <a:schemeClr val="dk1"/>
              </a:solidFill>
              <a:latin typeface="Calibri"/>
              <a:ea typeface="Calibri"/>
              <a:cs typeface="Calibri"/>
              <a:sym typeface="Calibri"/>
            </a:endParaRPr>
          </a:p>
          <a:p>
            <a:pPr marL="457200" marR="0" lvl="0" indent="-342900" algn="just" rtl="0">
              <a:lnSpc>
                <a:spcPct val="100000"/>
              </a:lnSpc>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Acumulación del agua</a:t>
            </a:r>
            <a:endParaRPr sz="2000" dirty="0">
              <a:solidFill>
                <a:schemeClr val="dk1"/>
              </a:solidFill>
              <a:latin typeface="Calibri"/>
              <a:ea typeface="Calibri"/>
              <a:cs typeface="Calibri"/>
              <a:sym typeface="Calibri"/>
            </a:endParaRPr>
          </a:p>
          <a:p>
            <a:pPr marL="457200" marR="0" lvl="0" indent="-342900" algn="just" rtl="0">
              <a:lnSpc>
                <a:spcPct val="100000"/>
              </a:lnSpc>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Calcular una medida representativa por cada década</a:t>
            </a:r>
            <a:endParaRPr sz="2000" dirty="0">
              <a:solidFill>
                <a:schemeClr val="dk1"/>
              </a:solidFill>
              <a:latin typeface="Calibri"/>
              <a:ea typeface="Calibri"/>
              <a:cs typeface="Calibri"/>
              <a:sym typeface="Calibri"/>
            </a:endParaRPr>
          </a:p>
          <a:p>
            <a:pPr marL="457200" marR="0" lvl="0" indent="-342900" algn="just" rtl="0">
              <a:lnSpc>
                <a:spcPct val="100000"/>
              </a:lnSpc>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Determinar el promedio histórico de precipitaciones por año</a:t>
            </a:r>
            <a:endParaRPr sz="20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p:txBody>
      </p:sp>
      <p:sp>
        <p:nvSpPr>
          <p:cNvPr id="200" name="Google Shape;200;p38"/>
          <p:cNvSpPr txBox="1"/>
          <p:nvPr/>
        </p:nvSpPr>
        <p:spPr>
          <a:xfrm>
            <a:off x="622302" y="655202"/>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9"/>
          <p:cNvSpPr/>
          <p:nvPr/>
        </p:nvSpPr>
        <p:spPr>
          <a:xfrm>
            <a:off x="472274" y="1145511"/>
            <a:ext cx="7697038" cy="3758083"/>
          </a:xfrm>
          <a:prstGeom prst="rect">
            <a:avLst/>
          </a:prstGeom>
          <a:solidFill>
            <a:srgbClr val="F3F3F3"/>
          </a:solidFill>
          <a:ln>
            <a:noFill/>
          </a:ln>
        </p:spPr>
        <p:txBody>
          <a:bodyPr spcFirstLastPara="1" wrap="square" lIns="68575" tIns="68575" rIns="68575" bIns="68575" anchor="ctr" anchorCtr="0">
            <a:noAutofit/>
          </a:bodyPr>
          <a:lstStyle/>
          <a:p>
            <a:pPr marL="0" marR="0" lvl="0" indent="0" algn="just" rtl="0">
              <a:lnSpc>
                <a:spcPct val="100000"/>
              </a:lnSpc>
              <a:spcBef>
                <a:spcPts val="0"/>
              </a:spcBef>
              <a:spcAft>
                <a:spcPts val="0"/>
              </a:spcAft>
              <a:buClr>
                <a:srgbClr val="000000"/>
              </a:buClr>
              <a:buSzPts val="1800"/>
              <a:buFont typeface="Arial"/>
              <a:buNone/>
            </a:pPr>
            <a:endParaRPr lang="es" sz="2200" b="1"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s" sz="2000" b="1" dirty="0">
                <a:solidFill>
                  <a:schemeClr val="dk1"/>
                </a:solidFill>
                <a:latin typeface="Calibri"/>
                <a:ea typeface="Calibri"/>
                <a:cs typeface="Calibri"/>
                <a:sym typeface="Calibri"/>
              </a:rPr>
              <a:t>Considera lo siguiente:</a:t>
            </a:r>
            <a:endParaRPr sz="2000" b="1"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s" sz="2000" dirty="0">
                <a:solidFill>
                  <a:schemeClr val="dk1"/>
                </a:solidFill>
                <a:latin typeface="Calibri"/>
                <a:ea typeface="Calibri"/>
                <a:cs typeface="Calibri"/>
                <a:sym typeface="Calibri"/>
              </a:rPr>
              <a:t>Según el Centro de Ciencia del Clima y la Resiliencia (conocido como (CR)2) el criterio para afirmar que existe una sequía en un periodo de tiempo es el siguiente:</a:t>
            </a:r>
            <a:endParaRPr sz="20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2000" b="1"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s" sz="2000" b="1" dirty="0">
                <a:solidFill>
                  <a:schemeClr val="dk1"/>
                </a:solidFill>
                <a:latin typeface="Calibri"/>
                <a:ea typeface="Calibri"/>
                <a:cs typeface="Calibri"/>
                <a:sym typeface="Calibri"/>
              </a:rPr>
              <a:t>“Se habla de sequía cuando hay un déficit en la acumulación de precipitaciones, de al menos un 25 % respecto del promedio histórico”.</a:t>
            </a:r>
            <a:endParaRPr sz="2000" b="1"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2000" b="1" dirty="0">
              <a:solidFill>
                <a:schemeClr val="dk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s" sz="2200" b="1" dirty="0">
                <a:solidFill>
                  <a:schemeClr val="dk1"/>
                </a:solidFill>
                <a:latin typeface="Nunito"/>
                <a:ea typeface="Nunito"/>
                <a:cs typeface="Nunito"/>
                <a:sym typeface="Nunito"/>
              </a:rPr>
              <a:t>Dado el criterio anterior ¿Existió una sequía en la década de 2010 a 2019? </a:t>
            </a:r>
            <a:endParaRPr sz="2200" b="1"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dirty="0">
              <a:solidFill>
                <a:schemeClr val="dk1"/>
              </a:solidFill>
              <a:latin typeface="Calibri"/>
              <a:ea typeface="Calibri"/>
              <a:cs typeface="Calibri"/>
              <a:sym typeface="Calibri"/>
            </a:endParaRPr>
          </a:p>
        </p:txBody>
      </p:sp>
      <p:sp>
        <p:nvSpPr>
          <p:cNvPr id="206" name="Google Shape;206;p39"/>
          <p:cNvSpPr txBox="1"/>
          <p:nvPr/>
        </p:nvSpPr>
        <p:spPr>
          <a:xfrm>
            <a:off x="472274" y="514145"/>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0"/>
          <p:cNvSpPr/>
          <p:nvPr/>
        </p:nvSpPr>
        <p:spPr>
          <a:xfrm>
            <a:off x="622299" y="1308100"/>
            <a:ext cx="6501981" cy="3434722"/>
          </a:xfrm>
          <a:prstGeom prst="rect">
            <a:avLst/>
          </a:prstGeom>
          <a:solidFill>
            <a:srgbClr val="F3F3F3"/>
          </a:solidFill>
          <a:ln>
            <a:noFill/>
          </a:ln>
        </p:spPr>
        <p:txBody>
          <a:bodyPr spcFirstLastPara="1" wrap="square" lIns="68575" tIns="68575" rIns="68575" bIns="68575" anchor="ctr" anchorCtr="0">
            <a:noAutofit/>
          </a:bodyPr>
          <a:lstStyle/>
          <a:p>
            <a:pPr marL="0" lvl="0" indent="0" algn="just" rtl="0">
              <a:spcBef>
                <a:spcPts val="0"/>
              </a:spcBef>
              <a:spcAft>
                <a:spcPts val="0"/>
              </a:spcAft>
              <a:buClr>
                <a:srgbClr val="000000"/>
              </a:buClr>
              <a:buSzPts val="1800"/>
              <a:buFont typeface="Arial"/>
              <a:buNone/>
            </a:pPr>
            <a:endParaRPr sz="1800" b="1" dirty="0">
              <a:solidFill>
                <a:schemeClr val="dk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s" sz="2200" b="1" dirty="0">
                <a:solidFill>
                  <a:schemeClr val="dk1"/>
                </a:solidFill>
                <a:latin typeface="Calibri"/>
                <a:ea typeface="Calibri"/>
                <a:cs typeface="Calibri"/>
                <a:sym typeface="Calibri"/>
              </a:rPr>
              <a:t>Dado el criterio anterior, ¿existió una sequía en la década de 2010 a 2019? </a:t>
            </a:r>
            <a:endParaRPr sz="2200" b="1" dirty="0">
              <a:solidFill>
                <a:schemeClr val="dk1"/>
              </a:solidFill>
              <a:latin typeface="Calibri"/>
              <a:ea typeface="Calibri"/>
              <a:cs typeface="Calibri"/>
              <a:sym typeface="Calibri"/>
            </a:endParaRPr>
          </a:p>
          <a:p>
            <a:pPr marL="0" lvl="0" indent="0" algn="just" rtl="0">
              <a:spcBef>
                <a:spcPts val="0"/>
              </a:spcBef>
              <a:spcAft>
                <a:spcPts val="0"/>
              </a:spcAft>
              <a:buClr>
                <a:srgbClr val="000000"/>
              </a:buClr>
              <a:buSzPts val="1800"/>
              <a:buFont typeface="Arial"/>
              <a:buNone/>
            </a:pPr>
            <a:endParaRPr sz="1800" b="1" dirty="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Promedio histórico: 286,3 mm</a:t>
            </a:r>
            <a:endParaRPr sz="2000" dirty="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Promedio última década: 199,29 mm</a:t>
            </a:r>
            <a:endParaRPr sz="2000" dirty="0">
              <a:solidFill>
                <a:schemeClr val="dk1"/>
              </a:solidFill>
              <a:latin typeface="Calibri"/>
              <a:ea typeface="Calibri"/>
              <a:cs typeface="Calibri"/>
              <a:sym typeface="Calibri"/>
            </a:endParaRPr>
          </a:p>
          <a:p>
            <a:pPr marL="0" lvl="0" indent="0" algn="just" rtl="0">
              <a:spcBef>
                <a:spcPts val="0"/>
              </a:spcBef>
              <a:spcAft>
                <a:spcPts val="0"/>
              </a:spcAft>
              <a:buNone/>
            </a:pPr>
            <a:endParaRPr sz="2000" dirty="0">
              <a:solidFill>
                <a:schemeClr val="dk1"/>
              </a:solidFill>
              <a:latin typeface="Calibri"/>
              <a:ea typeface="Calibri"/>
              <a:cs typeface="Calibri"/>
              <a:sym typeface="Calibri"/>
            </a:endParaRPr>
          </a:p>
          <a:p>
            <a:pPr marL="0" lvl="0" indent="0" rtl="0">
              <a:spcBef>
                <a:spcPts val="0"/>
              </a:spcBef>
              <a:spcAft>
                <a:spcPts val="0"/>
              </a:spcAft>
              <a:buNone/>
            </a:pPr>
            <a:r>
              <a:rPr lang="es" sz="2000" dirty="0">
                <a:solidFill>
                  <a:schemeClr val="dk1"/>
                </a:solidFill>
                <a:latin typeface="Calibri"/>
                <a:ea typeface="Calibri"/>
                <a:cs typeface="Calibri"/>
                <a:sym typeface="Calibri"/>
              </a:rPr>
              <a:t>Por lo tanto, hay sequía ya que el promedio de precipitaciones de la última década tiene un déficit mayor del 25% respecto del promedio histórico (75% de 286,3 mm es 214,7 mm).</a:t>
            </a:r>
            <a:endParaRPr sz="2000" dirty="0">
              <a:solidFill>
                <a:schemeClr val="dk1"/>
              </a:solidFill>
              <a:latin typeface="Calibri"/>
              <a:ea typeface="Calibri"/>
              <a:cs typeface="Calibri"/>
              <a:sym typeface="Calibri"/>
            </a:endParaRPr>
          </a:p>
          <a:p>
            <a:pPr marL="0" lvl="0" indent="0" algn="just" rtl="0">
              <a:spcBef>
                <a:spcPts val="0"/>
              </a:spcBef>
              <a:spcAft>
                <a:spcPts val="0"/>
              </a:spcAft>
              <a:buClr>
                <a:srgbClr val="000000"/>
              </a:buClr>
              <a:buSzPts val="1800"/>
              <a:buFont typeface="Arial"/>
              <a:buNone/>
            </a:pPr>
            <a:endParaRPr sz="2000" b="1"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p:txBody>
      </p:sp>
      <p:sp>
        <p:nvSpPr>
          <p:cNvPr id="212" name="Google Shape;212;p40"/>
          <p:cNvSpPr txBox="1"/>
          <p:nvPr/>
        </p:nvSpPr>
        <p:spPr>
          <a:xfrm>
            <a:off x="622299" y="491113"/>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pic>
        <p:nvPicPr>
          <p:cNvPr id="213" name="Google Shape;213;p40"/>
          <p:cNvPicPr preferRelativeResize="0"/>
          <p:nvPr/>
        </p:nvPicPr>
        <p:blipFill>
          <a:blip r:embed="rId3">
            <a:alphaModFix/>
          </a:blip>
          <a:stretch>
            <a:fillRect/>
          </a:stretch>
        </p:blipFill>
        <p:spPr>
          <a:xfrm>
            <a:off x="7346574" y="1849075"/>
            <a:ext cx="1221350" cy="207752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1"/>
          <p:cNvSpPr txBox="1"/>
          <p:nvPr/>
        </p:nvSpPr>
        <p:spPr>
          <a:xfrm>
            <a:off x="0" y="674700"/>
            <a:ext cx="9073662" cy="4362702"/>
          </a:xfrm>
          <a:prstGeom prst="rect">
            <a:avLst/>
          </a:prstGeom>
          <a:noFill/>
          <a:ln>
            <a:noFill/>
          </a:ln>
        </p:spPr>
        <p:txBody>
          <a:bodyPr spcFirstLastPara="1" wrap="square" lIns="68575" tIns="34275" rIns="68575" bIns="34275" anchor="t" anchorCtr="0">
            <a:spAutoFit/>
          </a:bodyPr>
          <a:lstStyle/>
          <a:p>
            <a:pPr marL="0" marR="0" lvl="0" indent="0" algn="just" rtl="0">
              <a:lnSpc>
                <a:spcPct val="100000"/>
              </a:lnSpc>
              <a:spcBef>
                <a:spcPts val="0"/>
              </a:spcBef>
              <a:spcAft>
                <a:spcPts val="0"/>
              </a:spcAft>
              <a:buClr>
                <a:srgbClr val="000000"/>
              </a:buClr>
              <a:buSzPts val="2100"/>
              <a:buFont typeface="Arial"/>
              <a:buNone/>
            </a:pPr>
            <a:endParaRPr sz="21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100" dirty="0">
              <a:solidFill>
                <a:schemeClr val="dk1"/>
              </a:solidFill>
              <a:latin typeface="Calibri"/>
              <a:ea typeface="Calibri"/>
              <a:cs typeface="Calibri"/>
              <a:sym typeface="Calibri"/>
            </a:endParaRPr>
          </a:p>
          <a:p>
            <a:pPr marL="457200" lvl="0" indent="-361950" algn="just" rtl="0">
              <a:spcBef>
                <a:spcPts val="0"/>
              </a:spcBef>
              <a:spcAft>
                <a:spcPts val="0"/>
              </a:spcAft>
              <a:buClr>
                <a:schemeClr val="dk1"/>
              </a:buClr>
              <a:buSzPts val="2100"/>
              <a:buFont typeface="Calibri"/>
              <a:buAutoNum type="arabicPeriod"/>
            </a:pPr>
            <a:r>
              <a:rPr lang="es" sz="2400" dirty="0">
                <a:solidFill>
                  <a:schemeClr val="dk1"/>
                </a:solidFill>
                <a:latin typeface="Calibri"/>
                <a:ea typeface="Calibri"/>
                <a:cs typeface="Calibri"/>
                <a:sym typeface="Calibri"/>
              </a:rPr>
              <a:t>Hemos trabajado varias estrategias de análisis estadístico para argumentar a favor de que en la última década ha existido una megasequía. Estas estrategias se basan en la visualización de gráficos, la utilización y cálculo de promedios y  la agrupación de datos.</a:t>
            </a:r>
          </a:p>
          <a:p>
            <a:pPr marL="457200" lvl="0" indent="-361950" algn="just" rtl="0">
              <a:spcBef>
                <a:spcPts val="0"/>
              </a:spcBef>
              <a:spcAft>
                <a:spcPts val="0"/>
              </a:spcAft>
              <a:buClr>
                <a:schemeClr val="dk1"/>
              </a:buClr>
              <a:buSzPts val="2100"/>
              <a:buFont typeface="Calibri"/>
              <a:buAutoNum type="arabicPeriod"/>
            </a:pPr>
            <a:r>
              <a:rPr lang="es" sz="2400" dirty="0">
                <a:solidFill>
                  <a:schemeClr val="dk1"/>
                </a:solidFill>
                <a:latin typeface="Calibri"/>
                <a:ea typeface="Calibri"/>
                <a:cs typeface="Calibri"/>
                <a:sym typeface="Calibri"/>
              </a:rPr>
              <a:t>En general, cuando la variabilidad de los datos es alta puede ser difícil observar regularidades, lo que dificulta la interpretación adecuada de la información. En este caso, se puede utilizar la técnica de agrupar datos.</a:t>
            </a:r>
            <a:endParaRPr sz="24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100" dirty="0">
              <a:solidFill>
                <a:schemeClr val="dk1"/>
              </a:solidFill>
              <a:latin typeface="Calibri"/>
              <a:ea typeface="Calibri"/>
              <a:cs typeface="Calibri"/>
              <a:sym typeface="Calibri"/>
            </a:endParaRPr>
          </a:p>
        </p:txBody>
      </p:sp>
      <p:sp>
        <p:nvSpPr>
          <p:cNvPr id="219" name="Google Shape;219;p41"/>
          <p:cNvSpPr txBox="1"/>
          <p:nvPr/>
        </p:nvSpPr>
        <p:spPr>
          <a:xfrm>
            <a:off x="281479" y="565300"/>
            <a:ext cx="70701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Conclusiones</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42"/>
          <p:cNvPicPr preferRelativeResize="0"/>
          <p:nvPr/>
        </p:nvPicPr>
        <p:blipFill>
          <a:blip r:embed="rId3">
            <a:alphaModFix/>
          </a:blip>
          <a:stretch>
            <a:fillRect/>
          </a:stretch>
        </p:blipFill>
        <p:spPr>
          <a:xfrm>
            <a:off x="0" y="0"/>
            <a:ext cx="9144003" cy="5143501"/>
          </a:xfrm>
          <a:prstGeom prst="rect">
            <a:avLst/>
          </a:prstGeom>
          <a:noFill/>
          <a:ln>
            <a:noFill/>
          </a:ln>
        </p:spPr>
      </p:pic>
      <p:sp>
        <p:nvSpPr>
          <p:cNvPr id="225" name="Google Shape;225;p42"/>
          <p:cNvSpPr txBox="1"/>
          <p:nvPr/>
        </p:nvSpPr>
        <p:spPr>
          <a:xfrm>
            <a:off x="483935" y="2297504"/>
            <a:ext cx="8175900" cy="6465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La megasequía </a:t>
            </a:r>
            <a:endParaRPr sz="33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7"/>
          <p:cNvSpPr txBox="1"/>
          <p:nvPr/>
        </p:nvSpPr>
        <p:spPr>
          <a:xfrm>
            <a:off x="376405" y="336344"/>
            <a:ext cx="72141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La megasequía en Chile</a:t>
            </a:r>
            <a:endParaRPr sz="3000" b="1" i="0" u="none" strike="noStrike" cap="none" dirty="0">
              <a:solidFill>
                <a:srgbClr val="423B71"/>
              </a:solidFill>
              <a:latin typeface="Calibri"/>
              <a:ea typeface="Calibri"/>
              <a:cs typeface="Calibri"/>
              <a:sym typeface="Calibri"/>
            </a:endParaRPr>
          </a:p>
        </p:txBody>
      </p:sp>
      <p:pic>
        <p:nvPicPr>
          <p:cNvPr id="3" name="Imagen 2">
            <a:extLst>
              <a:ext uri="{FF2B5EF4-FFF2-40B4-BE49-F238E27FC236}">
                <a16:creationId xmlns:a16="http://schemas.microsoft.com/office/drawing/2014/main" id="{8B788EF2-BE1C-6AE6-4D65-35EE69344D2F}"/>
              </a:ext>
            </a:extLst>
          </p:cNvPr>
          <p:cNvPicPr>
            <a:picLocks noChangeAspect="1"/>
          </p:cNvPicPr>
          <p:nvPr/>
        </p:nvPicPr>
        <p:blipFill>
          <a:blip r:embed="rId3"/>
          <a:stretch>
            <a:fillRect/>
          </a:stretch>
        </p:blipFill>
        <p:spPr>
          <a:xfrm>
            <a:off x="1750925" y="1019278"/>
            <a:ext cx="5192486" cy="34616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8"/>
          <p:cNvSpPr txBox="1"/>
          <p:nvPr/>
        </p:nvSpPr>
        <p:spPr>
          <a:xfrm>
            <a:off x="520429" y="360450"/>
            <a:ext cx="41442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La megasequía en Chile</a:t>
            </a:r>
            <a:endParaRPr sz="3000" b="1" i="0" u="none" strike="noStrike" cap="none" dirty="0">
              <a:solidFill>
                <a:srgbClr val="423B71"/>
              </a:solidFill>
              <a:latin typeface="Calibri"/>
              <a:ea typeface="Calibri"/>
              <a:cs typeface="Calibri"/>
              <a:sym typeface="Calibri"/>
            </a:endParaRPr>
          </a:p>
        </p:txBody>
      </p:sp>
      <p:sp>
        <p:nvSpPr>
          <p:cNvPr id="139" name="Google Shape;139;p28"/>
          <p:cNvSpPr txBox="1"/>
          <p:nvPr/>
        </p:nvSpPr>
        <p:spPr>
          <a:xfrm>
            <a:off x="542720" y="975812"/>
            <a:ext cx="6603063" cy="1177215"/>
          </a:xfrm>
          <a:prstGeom prst="rect">
            <a:avLst/>
          </a:prstGeom>
          <a:noFill/>
          <a:ln>
            <a:noFill/>
          </a:ln>
        </p:spPr>
        <p:txBody>
          <a:bodyPr spcFirstLastPara="1" wrap="square" lIns="68575" tIns="34275" rIns="68575" bIns="34275" anchor="t" anchorCtr="0">
            <a:spAutoFit/>
          </a:bodyPr>
          <a:lstStyle/>
          <a:p>
            <a:pPr marL="457200" marR="0" lvl="0" indent="-342900" algn="l" rtl="0">
              <a:lnSpc>
                <a:spcPct val="100000"/>
              </a:lnSpc>
              <a:spcBef>
                <a:spcPts val="0"/>
              </a:spcBef>
              <a:spcAft>
                <a:spcPts val="0"/>
              </a:spcAft>
              <a:buClr>
                <a:schemeClr val="dk1"/>
              </a:buClr>
              <a:buSzPts val="1800"/>
              <a:buFont typeface="Calibri"/>
              <a:buChar char="●"/>
            </a:pPr>
            <a:r>
              <a:rPr lang="es" sz="2400" dirty="0">
                <a:solidFill>
                  <a:schemeClr val="dk1"/>
                </a:solidFill>
                <a:latin typeface="Calibri"/>
                <a:ea typeface="Calibri"/>
                <a:cs typeface="Calibri"/>
                <a:sym typeface="Calibri"/>
              </a:rPr>
              <a:t>¿Qué variables podríamos estudiar?</a:t>
            </a:r>
            <a:endParaRPr sz="2400"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2400"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2400" dirty="0">
                <a:solidFill>
                  <a:schemeClr val="dk1"/>
                </a:solidFill>
                <a:latin typeface="Calibri"/>
                <a:ea typeface="Calibri"/>
                <a:cs typeface="Calibri"/>
                <a:sym typeface="Calibri"/>
              </a:rPr>
              <a:t>¿Qué datos sería importante analizar? </a:t>
            </a:r>
            <a:endParaRPr sz="2400" dirty="0">
              <a:solidFill>
                <a:schemeClr val="dk1"/>
              </a:solidFill>
              <a:latin typeface="Calibri"/>
              <a:ea typeface="Calibri"/>
              <a:cs typeface="Calibri"/>
              <a:sym typeface="Calibri"/>
            </a:endParaRPr>
          </a:p>
        </p:txBody>
      </p:sp>
      <p:pic>
        <p:nvPicPr>
          <p:cNvPr id="140" name="Google Shape;140;p28"/>
          <p:cNvPicPr preferRelativeResize="0"/>
          <p:nvPr/>
        </p:nvPicPr>
        <p:blipFill>
          <a:blip r:embed="rId3">
            <a:alphaModFix/>
          </a:blip>
          <a:stretch>
            <a:fillRect/>
          </a:stretch>
        </p:blipFill>
        <p:spPr>
          <a:xfrm>
            <a:off x="1869823" y="2256262"/>
            <a:ext cx="5404353" cy="25267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9"/>
          <p:cNvSpPr txBox="1"/>
          <p:nvPr/>
        </p:nvSpPr>
        <p:spPr>
          <a:xfrm>
            <a:off x="287247" y="459525"/>
            <a:ext cx="7585500" cy="992549"/>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Precipitaciones anuales (mm) en Santiago </a:t>
            </a:r>
            <a:endParaRPr sz="3000" b="1" dirty="0">
              <a:solidFill>
                <a:srgbClr val="423B71"/>
              </a:solidFill>
              <a:latin typeface="Calibri"/>
              <a:ea typeface="Calibri"/>
              <a:cs typeface="Calibri"/>
              <a:sym typeface="Calibri"/>
            </a:endParaRPr>
          </a:p>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entre los años 1970 y 2019</a:t>
            </a:r>
            <a:endParaRPr sz="3000" b="1" i="0" u="none" strike="noStrike" cap="none" dirty="0">
              <a:solidFill>
                <a:srgbClr val="423B71"/>
              </a:solidFill>
              <a:latin typeface="Calibri"/>
              <a:ea typeface="Calibri"/>
              <a:cs typeface="Calibri"/>
              <a:sym typeface="Calibri"/>
            </a:endParaRPr>
          </a:p>
        </p:txBody>
      </p:sp>
      <p:pic>
        <p:nvPicPr>
          <p:cNvPr id="146" name="Google Shape;146;p29"/>
          <p:cNvPicPr preferRelativeResize="0"/>
          <p:nvPr/>
        </p:nvPicPr>
        <p:blipFill>
          <a:blip r:embed="rId3">
            <a:alphaModFix/>
          </a:blip>
          <a:stretch>
            <a:fillRect/>
          </a:stretch>
        </p:blipFill>
        <p:spPr>
          <a:xfrm>
            <a:off x="152400" y="1499813"/>
            <a:ext cx="8991599" cy="34912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0"/>
          <p:cNvSpPr/>
          <p:nvPr/>
        </p:nvSpPr>
        <p:spPr>
          <a:xfrm>
            <a:off x="622302" y="1308105"/>
            <a:ext cx="7854300" cy="2250600"/>
          </a:xfrm>
          <a:prstGeom prst="rect">
            <a:avLst/>
          </a:prstGeom>
          <a:solidFill>
            <a:srgbClr val="F3F3F3"/>
          </a:solidFill>
          <a:ln>
            <a:noFill/>
          </a:ln>
        </p:spPr>
        <p:txBody>
          <a:bodyPr spcFirstLastPara="1" wrap="square" lIns="68575" tIns="68575" rIns="68575" bIns="68575" anchor="ctr" anchorCtr="0">
            <a:noAutofit/>
          </a:bodyPr>
          <a:lstStyle/>
          <a:p>
            <a:pPr marL="457200" marR="0" lvl="0" indent="-342900" algn="just" rtl="0">
              <a:lnSpc>
                <a:spcPct val="100000"/>
              </a:lnSpc>
              <a:spcBef>
                <a:spcPts val="0"/>
              </a:spcBef>
              <a:spcAft>
                <a:spcPts val="0"/>
              </a:spcAft>
              <a:buClr>
                <a:schemeClr val="dk1"/>
              </a:buClr>
              <a:buSzPts val="1800"/>
              <a:buFont typeface="Calibri"/>
              <a:buAutoNum type="arabicPeriod"/>
            </a:pPr>
            <a:r>
              <a:rPr lang="es" sz="2200" b="1" dirty="0">
                <a:solidFill>
                  <a:schemeClr val="dk1"/>
                </a:solidFill>
                <a:latin typeface="Calibri"/>
                <a:ea typeface="Calibri"/>
                <a:cs typeface="Calibri"/>
                <a:sym typeface="Calibri"/>
              </a:rPr>
              <a:t>¿En qué década(s) hubo al menos un año con precipitaciones sobre los 500 mm?</a:t>
            </a:r>
            <a:endParaRPr sz="2200" b="1"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p:txBody>
      </p:sp>
      <p:sp>
        <p:nvSpPr>
          <p:cNvPr id="152" name="Google Shape;152;p30"/>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1"/>
          <p:cNvSpPr/>
          <p:nvPr/>
        </p:nvSpPr>
        <p:spPr>
          <a:xfrm>
            <a:off x="622302" y="1308105"/>
            <a:ext cx="7854300" cy="2250600"/>
          </a:xfrm>
          <a:prstGeom prst="rect">
            <a:avLst/>
          </a:prstGeom>
          <a:solidFill>
            <a:srgbClr val="F3F3F3"/>
          </a:solidFill>
          <a:ln>
            <a:noFill/>
          </a:ln>
        </p:spPr>
        <p:txBody>
          <a:bodyPr spcFirstLastPara="1" wrap="square" lIns="68575" tIns="68575" rIns="68575" bIns="68575" anchor="ctr" anchorCtr="0">
            <a:noAutofit/>
          </a:bodyPr>
          <a:lstStyle/>
          <a:p>
            <a:pPr marL="457200" marR="0" lvl="0" indent="-342900" algn="just" rtl="0">
              <a:lnSpc>
                <a:spcPct val="100000"/>
              </a:lnSpc>
              <a:spcBef>
                <a:spcPts val="0"/>
              </a:spcBef>
              <a:spcAft>
                <a:spcPts val="0"/>
              </a:spcAft>
              <a:buClr>
                <a:schemeClr val="dk1"/>
              </a:buClr>
              <a:buSzPts val="1800"/>
              <a:buFont typeface="Calibri"/>
              <a:buAutoNum type="arabicPeriod"/>
            </a:pPr>
            <a:r>
              <a:rPr lang="es" sz="2200" b="1" dirty="0">
                <a:solidFill>
                  <a:schemeClr val="dk1"/>
                </a:solidFill>
                <a:latin typeface="Calibri"/>
                <a:ea typeface="Calibri"/>
                <a:cs typeface="Calibri"/>
                <a:sym typeface="Calibri"/>
              </a:rPr>
              <a:t>¿En qué década(s) hubo al menos un año con precipitaciones sobre los 500 mm?</a:t>
            </a:r>
            <a:endParaRPr sz="2200" b="1"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s" sz="2000" dirty="0">
                <a:solidFill>
                  <a:schemeClr val="dk1"/>
                </a:solidFill>
                <a:latin typeface="Calibri"/>
                <a:ea typeface="Calibri"/>
                <a:cs typeface="Calibri"/>
                <a:sym typeface="Calibri"/>
              </a:rPr>
              <a:t>En la década de los setenta, los ochenta, los noventa y la década de los 2000.</a:t>
            </a:r>
            <a:endParaRPr sz="20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p:txBody>
      </p:sp>
      <p:sp>
        <p:nvSpPr>
          <p:cNvPr id="158" name="Google Shape;158;p31"/>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2"/>
          <p:cNvSpPr/>
          <p:nvPr/>
        </p:nvSpPr>
        <p:spPr>
          <a:xfrm>
            <a:off x="622302" y="1308105"/>
            <a:ext cx="7854300" cy="2250600"/>
          </a:xfrm>
          <a:prstGeom prst="rect">
            <a:avLst/>
          </a:prstGeom>
          <a:solidFill>
            <a:srgbClr val="F3F3F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 sz="2200" b="1" dirty="0">
                <a:solidFill>
                  <a:schemeClr val="dk1"/>
                </a:solidFill>
                <a:latin typeface="Calibri"/>
                <a:ea typeface="Calibri"/>
                <a:cs typeface="Calibri"/>
                <a:sym typeface="Calibri"/>
              </a:rPr>
              <a:t>2. ¿En todas las décadas hubo un año que llovió menos de 100 mm?</a:t>
            </a:r>
            <a:endParaRPr sz="2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p:txBody>
      </p:sp>
      <p:sp>
        <p:nvSpPr>
          <p:cNvPr id="164" name="Google Shape;164;p32"/>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3"/>
          <p:cNvSpPr/>
          <p:nvPr/>
        </p:nvSpPr>
        <p:spPr>
          <a:xfrm>
            <a:off x="622302" y="1308105"/>
            <a:ext cx="7854300" cy="2250600"/>
          </a:xfrm>
          <a:prstGeom prst="rect">
            <a:avLst/>
          </a:prstGeom>
          <a:solidFill>
            <a:srgbClr val="F3F3F3"/>
          </a:solidFill>
          <a:ln>
            <a:noFill/>
          </a:ln>
        </p:spPr>
        <p:txBody>
          <a:bodyPr spcFirstLastPara="1" wrap="square" lIns="68575" tIns="68575" rIns="68575" bIns="68575" anchor="ctr" anchorCtr="0">
            <a:noAutofit/>
          </a:bodyPr>
          <a:lstStyle/>
          <a:p>
            <a:pPr marL="0" marR="0" lvl="0" indent="0" algn="just" rtl="0">
              <a:lnSpc>
                <a:spcPct val="100000"/>
              </a:lnSpc>
              <a:spcBef>
                <a:spcPts val="0"/>
              </a:spcBef>
              <a:spcAft>
                <a:spcPts val="0"/>
              </a:spcAft>
              <a:buClr>
                <a:srgbClr val="000000"/>
              </a:buClr>
              <a:buSzPts val="1800"/>
              <a:buFont typeface="Arial"/>
              <a:buNone/>
            </a:pPr>
            <a:r>
              <a:rPr lang="es" sz="2200" b="1" dirty="0">
                <a:solidFill>
                  <a:schemeClr val="dk1"/>
                </a:solidFill>
                <a:latin typeface="Calibri"/>
                <a:ea typeface="Calibri"/>
                <a:cs typeface="Calibri"/>
                <a:sym typeface="Calibri"/>
              </a:rPr>
              <a:t>2. ¿En todas las décadas hubo un año que llovió menos de 100 mm?</a:t>
            </a:r>
            <a:endParaRPr sz="2200" b="1"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s" sz="2000" dirty="0">
                <a:solidFill>
                  <a:schemeClr val="dk1"/>
                </a:solidFill>
                <a:latin typeface="Calibri"/>
                <a:ea typeface="Calibri"/>
                <a:cs typeface="Calibri"/>
                <a:sym typeface="Calibri"/>
              </a:rPr>
              <a:t>No, pues en la década de los setenta, los ochenta y en la década del 2000 no hubo precipitaciones menores a 100 mm.</a:t>
            </a:r>
            <a:endParaRPr sz="20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p:txBody>
      </p:sp>
      <p:sp>
        <p:nvSpPr>
          <p:cNvPr id="170" name="Google Shape;170;p33"/>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4"/>
          <p:cNvSpPr/>
          <p:nvPr/>
        </p:nvSpPr>
        <p:spPr>
          <a:xfrm>
            <a:off x="622302" y="1308105"/>
            <a:ext cx="7854300" cy="2250600"/>
          </a:xfrm>
          <a:prstGeom prst="rect">
            <a:avLst/>
          </a:prstGeom>
          <a:solidFill>
            <a:srgbClr val="F3F3F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 sz="2200" b="1" dirty="0">
                <a:solidFill>
                  <a:schemeClr val="dk1"/>
                </a:solidFill>
                <a:latin typeface="Calibri"/>
                <a:ea typeface="Calibri"/>
                <a:cs typeface="Calibri"/>
                <a:sym typeface="Calibri"/>
              </a:rPr>
              <a:t>3. ¿En qué año existió la mayor disminución de las precipitaciones respecto al año anterior?</a:t>
            </a:r>
            <a:endParaRPr sz="2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p:txBody>
      </p:sp>
      <p:sp>
        <p:nvSpPr>
          <p:cNvPr id="176" name="Google Shape;176;p34"/>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599</Words>
  <Application>Microsoft Office PowerPoint</Application>
  <PresentationFormat>Presentación en pantalla (16:9)</PresentationFormat>
  <Paragraphs>74</Paragraphs>
  <Slides>17</Slides>
  <Notes>17</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17</vt:i4>
      </vt:variant>
    </vt:vector>
  </HeadingPairs>
  <TitlesOfParts>
    <vt:vector size="22" baseType="lpstr">
      <vt:lpstr>Calibri</vt:lpstr>
      <vt:lpstr>Arial</vt:lpstr>
      <vt:lpstr>Nunito</vt:lpstr>
      <vt:lpstr>Simple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Matias Neto</dc:creator>
  <cp:lastModifiedBy>Matias Neto</cp:lastModifiedBy>
  <cp:revision>1</cp:revision>
  <dcterms:modified xsi:type="dcterms:W3CDTF">2023-08-05T04:17:19Z</dcterms:modified>
</cp:coreProperties>
</file>