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0734DB-FEF2-48AC-88E7-707A24B71E20}">
  <a:tblStyle styleId="{CA0734DB-FEF2-48AC-88E7-707A24B71E2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fd6608798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1fd6608798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b9d2e9d8b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24b9d2e9d8b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4b9d2e9d8b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g24b9d2e9d8b_0_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4d1c50845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g24d1c50845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d1c50845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g24d1c508455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52d67fad4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0" name="Google Shape;210;g2252d67fad4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b9d2e9d8b_0_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g24b9d2e9d8b_0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4b9d2e9d8b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4b9d2e9d8b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b9d2e9d8b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0" name="Google Shape;230;g24b9d2e9d8b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4d1c50845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4d1c50845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ebabe6f9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3" name="Google Shape;243;g24ebabe6f9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f27e5ae78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g1f27e5ae78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4b9d2e9d8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4b9d2e9d8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252d67fad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252d67fad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4d1c508455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4d1c508455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4d1c50845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4d1c50845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4b9d2e9d8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4b9d2e9d8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fd66087982_0_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1fd66087982_0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f27e5ae785_0_3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1f27e5ae785_0_3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f27e5ae785_0_4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" name="Google Shape;143;g1f27e5ae785_0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f1581fa5a_1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g21f1581fa5a_1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4b9d2e9d8b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24b9d2e9d8b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ba81898ca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g24ba81898ca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47ff3ce1b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g247ff3ce1b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b9d2e9d8b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g24b9d2e9d8b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apositiva de título">
  <p:cSld name="1_Diapositiva de títu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orma" id="60" name="Google Shape;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Diapositiva de título">
  <p:cSld name="2_Diapositiva de título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que contiene Forma&#10;&#10;Descripción generada automáticamente" id="62" name="Google Shape;6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6" y="0"/>
            <a:ext cx="914343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8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" name="Google Shape;84;p20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20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99" name="Google Shape;99;p22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0" name="Google Shape;100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3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23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7" name="Google Shape;10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4"/>
          <p:cNvSpPr txBox="1"/>
          <p:nvPr>
            <p:ph type="title"/>
          </p:nvPr>
        </p:nvSpPr>
        <p:spPr>
          <a:xfrm>
            <a:off x="628650" y="25386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6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b="1" i="0" sz="33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35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pares de variables están más  correlacionadas?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6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¿Qué pares de variables están más correlacionadas?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4" name="Google Shape;194;p36"/>
          <p:cNvGraphicFramePr/>
          <p:nvPr/>
        </p:nvGraphicFramePr>
        <p:xfrm>
          <a:off x="1842225" y="226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{CA0734DB-FEF2-48AC-88E7-707A24B71E20}</a:tableStyleId>
              </a:tblPr>
              <a:tblGrid>
                <a:gridCol w="1348025"/>
                <a:gridCol w="1415450"/>
                <a:gridCol w="1348025"/>
                <a:gridCol w="1348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-0,16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-0,33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7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¿Por qué crees que las concentraciones de Bacteria aumentan?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38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c) ¿Por qué crees que las concentraciones de Bacteria aumentan?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8"/>
          <p:cNvSpPr txBox="1"/>
          <p:nvPr/>
        </p:nvSpPr>
        <p:spPr>
          <a:xfrm>
            <a:off x="605681" y="2210981"/>
            <a:ext cx="8103900" cy="1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 aguas frías, como las regiones polares, hay una menor diversidad bacteriana en comparación con las aguas cálidas de los trópicos.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bacterias tienen una gran capacidad de adaptación a las condiciones ambientales como la temperatura.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9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9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40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25" y="1983725"/>
            <a:ext cx="8919074" cy="2696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41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202" cy="26695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42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pasaría con las correlaciones si se quitan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939650"/>
            <a:ext cx="8839199" cy="267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3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44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3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b) ¿A qué crees que se deben los datos atípicos?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44"/>
          <p:cNvSpPr txBox="1"/>
          <p:nvPr/>
        </p:nvSpPr>
        <p:spPr>
          <a:xfrm>
            <a:off x="520056" y="2183556"/>
            <a:ext cx="81039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Errores de procedimiento: 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errores en la toma o registro de los datos.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Variabilidad de los datos: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datos correctos que por alguna razón tienen un valor muy alejado del resto.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</a:t>
            </a: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: Tara Ocean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6650" y="1074425"/>
            <a:ext cx="6730701" cy="378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53" name="Google Shape;253;p45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de softwares es útil para el cálculo del coeficiente de correlación, pues permiten automatizar los cálculos para evitar errores manuales y proporcionan resultados precisos de manera rápida.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8588" y="2724150"/>
            <a:ext cx="1180532" cy="168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3333" y="2724150"/>
            <a:ext cx="1744480" cy="168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6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61" name="Google Shape;261;p46"/>
          <p:cNvSpPr txBox="1"/>
          <p:nvPr/>
        </p:nvSpPr>
        <p:spPr>
          <a:xfrm>
            <a:off x="587406" y="1178631"/>
            <a:ext cx="8103900" cy="13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variables analizadas, las que presentan mayor correlación lineal es la Temperatura con el microorganismo Eukaryota. Además se observa que la correlación aumenta cuando se quitan los datos atípicos.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3350" y="2540931"/>
            <a:ext cx="3694813" cy="2297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7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68" name="Google Shape;268;p47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se aleja de la tendencia lineal, es usual que la magnitud del coeficiente de correlación aumente, ya que la correlación lineal es más fuerte.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3100" y="2992431"/>
            <a:ext cx="4272479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8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75" name="Google Shape;275;p48"/>
          <p:cNvSpPr txBox="1"/>
          <p:nvPr/>
        </p:nvSpPr>
        <p:spPr>
          <a:xfrm>
            <a:off x="587406" y="1178631"/>
            <a:ext cx="8103900" cy="18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b="1" lang="es" sz="2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datos atípicos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pueden afectar el análisis y la interpretación del valor del coeficiente de correlación lineal: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○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el dato atípico forma parte de la tendencia lineal, es difícil estimar si el coeficiente de correlación aumenta o disminuye al remover el dato atípico.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7875" y="2992431"/>
            <a:ext cx="4248246" cy="1846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9"/>
          <p:cNvSpPr txBox="1"/>
          <p:nvPr/>
        </p:nvSpPr>
        <p:spPr>
          <a:xfrm>
            <a:off x="520429" y="512850"/>
            <a:ext cx="7070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Sistematización</a:t>
            </a:r>
            <a:endParaRPr sz="1100"/>
          </a:p>
        </p:txBody>
      </p:sp>
      <p:sp>
        <p:nvSpPr>
          <p:cNvPr id="282" name="Google Shape;282;p49"/>
          <p:cNvSpPr txBox="1"/>
          <p:nvPr/>
        </p:nvSpPr>
        <p:spPr>
          <a:xfrm>
            <a:off x="587406" y="1178631"/>
            <a:ext cx="8103900" cy="21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importante evaluar los datos en su contexto. Los datos en estadística son </a:t>
            </a:r>
            <a:r>
              <a:rPr b="1" lang="es" sz="21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números en contexto</a:t>
            </a: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no valores sueltos. A veces hay mediciones imprecisas u otros factores que afectan los resultados.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r>
              <a:rPr lang="es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importante que se realicen estas investigaciones, para así promover la conciencia y la protección de los océanos.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3" name="Google Shape;28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028" y="3375575"/>
            <a:ext cx="2509951" cy="151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50"/>
          <p:cNvSpPr txBox="1"/>
          <p:nvPr/>
        </p:nvSpPr>
        <p:spPr>
          <a:xfrm>
            <a:off x="483935" y="2297504"/>
            <a:ext cx="81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</a:pPr>
            <a:r>
              <a:rPr b="1" lang="es" sz="3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Expediciones oceanográficas</a:t>
            </a:r>
            <a:endParaRPr b="1"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Video: Tara Ocean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520425" y="1454850"/>
            <a:ext cx="4710300" cy="19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¿Cuál es la importancia de los océanos?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hace la Fundación Tara Ocean?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qué es importante estudiar el plancton?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3918" y="1613550"/>
            <a:ext cx="2970157" cy="191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/>
        </p:nvSpPr>
        <p:spPr>
          <a:xfrm>
            <a:off x="296804" y="242500"/>
            <a:ext cx="6124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Presentación del problema</a:t>
            </a:r>
            <a:endParaRPr b="1" sz="2700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9"/>
          <p:cNvSpPr/>
          <p:nvPr/>
        </p:nvSpPr>
        <p:spPr>
          <a:xfrm>
            <a:off x="549325" y="980852"/>
            <a:ext cx="7256700" cy="1479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Consideremos las siguientes variables de estudio: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Temperatura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Oxígeno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Archaea, Bacteria y Eukaryota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550" y="2571752"/>
            <a:ext cx="3686894" cy="2378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30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31"/>
          <p:cNvSpPr txBox="1"/>
          <p:nvPr/>
        </p:nvSpPr>
        <p:spPr>
          <a:xfrm>
            <a:off x="520425" y="130245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8949" y="2469799"/>
            <a:ext cx="4586100" cy="14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32"/>
          <p:cNvSpPr txBox="1"/>
          <p:nvPr/>
        </p:nvSpPr>
        <p:spPr>
          <a:xfrm>
            <a:off x="207725" y="923600"/>
            <a:ext cx="7642200" cy="48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¿Cómo se calcula la correlación lineal entre dos variables?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00" y="1524850"/>
            <a:ext cx="6649149" cy="323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 rotWithShape="1">
          <a:blip r:embed="rId4">
            <a:alphaModFix/>
          </a:blip>
          <a:srcRect b="0" l="0" r="4196" t="0"/>
          <a:stretch/>
        </p:blipFill>
        <p:spPr>
          <a:xfrm>
            <a:off x="6984025" y="2703950"/>
            <a:ext cx="2069300" cy="98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3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3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significan los coeficientes de correlación encontrados?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4"/>
          <p:cNvSpPr txBox="1"/>
          <p:nvPr/>
        </p:nvSpPr>
        <p:spPr>
          <a:xfrm>
            <a:off x="430172" y="322350"/>
            <a:ext cx="71973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700">
                <a:solidFill>
                  <a:srgbClr val="423B71"/>
                </a:solidFill>
                <a:latin typeface="Calibri"/>
                <a:ea typeface="Calibri"/>
                <a:cs typeface="Calibri"/>
                <a:sym typeface="Calibri"/>
              </a:rPr>
              <a:t>Hoja de Actividades</a:t>
            </a:r>
            <a:endParaRPr b="1" i="1" sz="2700" u="none" cap="none" strike="noStrike">
              <a:solidFill>
                <a:srgbClr val="423B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520425" y="1302450"/>
            <a:ext cx="7642200" cy="55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2900" lvl="0" marL="457200" rtl="0" algn="just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AutoNum type="arabicPeriod" startAt="2"/>
            </a:pPr>
            <a:r>
              <a:rPr b="1" lang="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a) ¿Qué significan los coeficientes de correlación encontrados? 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1" name="Google Shape;181;p34"/>
          <p:cNvGraphicFramePr/>
          <p:nvPr/>
        </p:nvGraphicFramePr>
        <p:xfrm>
          <a:off x="1842225" y="2268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{CA0734DB-FEF2-48AC-88E7-707A24B71E20}</a:tableStyleId>
              </a:tblPr>
              <a:tblGrid>
                <a:gridCol w="1348025"/>
                <a:gridCol w="1415450"/>
                <a:gridCol w="1348025"/>
                <a:gridCol w="1348025"/>
              </a:tblGrid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/>
                    </a:p>
                  </a:txBody>
                  <a:tcPr marT="91425" marB="91425" marR="28575" marL="28575" anchor="b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Archaea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Bacteria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Eukaryota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Temperatura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-0,16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0,12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-0,33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Oxígeno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2D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0,03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-0,13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0,28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28575" marL="28575" anchor="b">
                    <a:lnL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2B7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2B7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