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778840-0842-481A-AFA1-B02C88EBD15E}">
  <a:tblStyle styleId="{8B778840-0842-481A-AFA1-B02C88EBD15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d660879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b9d2e9d8b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4b9d2e9d8b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b9d2e9d8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4b9d2e9d8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1425a9bba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61425a9bba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52d67fad4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252d67fad4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b9d2e9d8b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4b9d2e9d8b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b9d2e9d8b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4b9d2e9d8b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b9d2e9d8b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4b9d2e9d8b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d1c50845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4d1c50845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ebabe6f9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4ebabe6f9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1425a9bba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61425a9bba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1425a9bb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61425a9bb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1425a9bba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61425a9bba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1425a9bb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261425a9bb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1425a9bba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61425a9bba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b9d2e9d8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4b9d2e9d8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52d67fad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252d67fad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d1c50845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d1c50845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d1c50845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4d1c50845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b9d2e9d8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b9d2e9d8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d66087982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fd66087982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a52a91ef4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9a52a91ef4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1425a9bba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1425a9bb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f1581fa5a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1f1581fa5a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ba81898ca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4ba81898ca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7ff3ce1b1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47ff3ce1b1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Expediciones oceanográficas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observas en relación con los coeficientes de correlación?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5" name="Google Shape;195;p35"/>
          <p:cNvGraphicFramePr/>
          <p:nvPr/>
        </p:nvGraphicFramePr>
        <p:xfrm>
          <a:off x="1842238" y="235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{8B778840-0842-481A-AFA1-B02C88EBD15E}</a:tableStyleId>
              </a:tblPr>
              <a:tblGrid>
                <a:gridCol w="1348025"/>
                <a:gridCol w="1415450"/>
                <a:gridCol w="1348025"/>
                <a:gridCol w="1348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Archaea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0,16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Oxígeno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0,28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nos dicen los signos de los coeficientes?, ¿y su magnitud?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7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nos dicen los signos de los coeficientes?, ¿y su magnitud?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8" name="Google Shape;208;p37"/>
          <p:cNvGraphicFramePr/>
          <p:nvPr/>
        </p:nvGraphicFramePr>
        <p:xfrm>
          <a:off x="1842238" y="235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{8B778840-0842-481A-AFA1-B02C88EBD15E}</a:tableStyleId>
              </a:tblPr>
              <a:tblGrid>
                <a:gridCol w="1348025"/>
                <a:gridCol w="1415450"/>
                <a:gridCol w="1348025"/>
                <a:gridCol w="1348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Archaea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0,16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Oxígeno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</a:t>
                      </a: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0,28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B7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5" y="1983725"/>
            <a:ext cx="8919074" cy="269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0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650"/>
            <a:ext cx="8839202" cy="266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650"/>
            <a:ext cx="8839199" cy="26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520056" y="2183556"/>
            <a:ext cx="81039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Errores de procedimiento: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errores en la toma o registro de los datos.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Variabilidad de los datos: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datos correctos que por alguna razón tienen un valor muy alejado del resto.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520425" y="1302450"/>
            <a:ext cx="7642200" cy="12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Observa que el dato TSC126 es atípico cuando se observa el gráfico de Temperatura versus Eucariota y de Oxígeno versus Eucariota. Quita ese dato y analiza cómo cambia el coeficiente de correlación sin él.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 Cambio climático y biodiversidad marina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763" y="1111350"/>
            <a:ext cx="5988475" cy="336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5"/>
          <p:cNvSpPr txBox="1"/>
          <p:nvPr/>
        </p:nvSpPr>
        <p:spPr>
          <a:xfrm>
            <a:off x="520425" y="1302450"/>
            <a:ext cx="7642200" cy="12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Observa que el dato TSC126 es atípico cuando se observa el gráfico de Temperatura versus Eucariota y de Oxígeno versus Eucariota. Quita ese dato y analiza cómo cambia el coeficiente de correlación sin él.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4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647950"/>
            <a:ext cx="3662943" cy="2266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2" name="Google Shape;262;p4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7350" y="2647944"/>
            <a:ext cx="3662951" cy="226695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3" name="Google Shape;263;p45"/>
          <p:cNvSpPr/>
          <p:nvPr/>
        </p:nvSpPr>
        <p:spPr>
          <a:xfrm>
            <a:off x="3022550" y="2966875"/>
            <a:ext cx="451800" cy="430500"/>
          </a:xfrm>
          <a:prstGeom prst="ellipse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5"/>
          <p:cNvSpPr txBox="1"/>
          <p:nvPr/>
        </p:nvSpPr>
        <p:spPr>
          <a:xfrm>
            <a:off x="3321950" y="2611375"/>
            <a:ext cx="118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 = </a:t>
            </a: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0,42</a:t>
            </a:r>
            <a:endParaRPr b="1" sz="2100">
              <a:solidFill>
                <a:srgbClr val="433B7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5"/>
          <p:cNvSpPr txBox="1"/>
          <p:nvPr/>
        </p:nvSpPr>
        <p:spPr>
          <a:xfrm>
            <a:off x="7129400" y="2611375"/>
            <a:ext cx="118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 = –0,33</a:t>
            </a:r>
            <a:endParaRPr b="1" sz="2100">
              <a:solidFill>
                <a:srgbClr val="433B7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520425" y="1302450"/>
            <a:ext cx="7642200" cy="12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Observa que el dato TSC126 es atípico cuando se observa el gráfico de Temperatura versus Eucariota y de Oxígeno versus Eucariota. Quita ese dato y analiza cómo cambia el coeficiente de correlación sin él.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647950"/>
            <a:ext cx="3662954" cy="2266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3" name="Google Shape;273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354" y="2647950"/>
            <a:ext cx="3662954" cy="2266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4" name="Google Shape;274;p46"/>
          <p:cNvSpPr/>
          <p:nvPr/>
        </p:nvSpPr>
        <p:spPr>
          <a:xfrm>
            <a:off x="1525975" y="2977625"/>
            <a:ext cx="451800" cy="430500"/>
          </a:xfrm>
          <a:prstGeom prst="ellipse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3321950" y="2611375"/>
            <a:ext cx="118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 = 0,28</a:t>
            </a:r>
            <a:endParaRPr b="1" sz="2100">
              <a:solidFill>
                <a:srgbClr val="433B7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6"/>
          <p:cNvSpPr txBox="1"/>
          <p:nvPr/>
        </p:nvSpPr>
        <p:spPr>
          <a:xfrm>
            <a:off x="7129400" y="2611375"/>
            <a:ext cx="118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 = 0,35</a:t>
            </a:r>
            <a:endParaRPr b="1" sz="2100">
              <a:solidFill>
                <a:srgbClr val="433B7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520425" y="1302450"/>
            <a:ext cx="7642200" cy="10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Observa que el dato TSC140 es atípico cuando se observa el gráfico de Oxígeno versus Eucariota. Quita ese dato y analiza cómo cambia el coeficiente de correlación sin él.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520425" y="1302450"/>
            <a:ext cx="7642200" cy="10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Observa que el dato TSC140 es atípico cuando se observa el gráfico de Oxígeno versus Eucariota. Quita ese dato y analiza cómo cambia el coeficiente de correlación sin él.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647950"/>
            <a:ext cx="3662954" cy="2266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p4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7350" y="2647950"/>
            <a:ext cx="3662965" cy="2266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1" name="Google Shape;291;p48"/>
          <p:cNvSpPr txBox="1"/>
          <p:nvPr/>
        </p:nvSpPr>
        <p:spPr>
          <a:xfrm>
            <a:off x="3420600" y="2616850"/>
            <a:ext cx="115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 = 0,28</a:t>
            </a:r>
            <a:endParaRPr b="1" sz="2100">
              <a:solidFill>
                <a:srgbClr val="433B7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8"/>
          <p:cNvSpPr txBox="1"/>
          <p:nvPr/>
        </p:nvSpPr>
        <p:spPr>
          <a:xfrm>
            <a:off x="7211725" y="2616850"/>
            <a:ext cx="115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433B7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 = 0,21</a:t>
            </a:r>
            <a:endParaRPr b="1" sz="2100">
              <a:solidFill>
                <a:srgbClr val="433B7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8"/>
          <p:cNvSpPr/>
          <p:nvPr/>
        </p:nvSpPr>
        <p:spPr>
          <a:xfrm>
            <a:off x="4044775" y="3698175"/>
            <a:ext cx="451800" cy="430500"/>
          </a:xfrm>
          <a:prstGeom prst="ellipse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99" name="Google Shape;299;p49"/>
          <p:cNvSpPr txBox="1"/>
          <p:nvPr/>
        </p:nvSpPr>
        <p:spPr>
          <a:xfrm>
            <a:off x="587406" y="11786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" sz="21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uso de softwares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útil para el cálculo del coeficiente de correlación, ya que facilita y agiliza el proceso de cálculo. Los softwares permiten automatizar los cálculos, evitando errores manuales y proporcionando resultados precisos de manera rápida.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588" y="2724150"/>
            <a:ext cx="1180532" cy="16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333" y="2724150"/>
            <a:ext cx="1744480" cy="16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307" name="Google Shape;307;p50"/>
          <p:cNvSpPr txBox="1"/>
          <p:nvPr/>
        </p:nvSpPr>
        <p:spPr>
          <a:xfrm>
            <a:off x="587406" y="11786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variables analizadas, las que presentan mayor correlación lineal es la Temperatura con el microorganismo Eucariota. Además, se observa que la correlación aumenta cuando se quitan los datos atípicos.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350" y="2540931"/>
            <a:ext cx="3694813" cy="229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314" name="Google Shape;314;p51"/>
          <p:cNvSpPr txBox="1"/>
          <p:nvPr/>
        </p:nvSpPr>
        <p:spPr>
          <a:xfrm>
            <a:off x="587406" y="1178631"/>
            <a:ext cx="81039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datos atípicos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afectar el análisis y la interpretación del valor del coeficiente de correlación lineal: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dato atípico se aleja de la tendencia lineal, es usual que la magnitud del coeficiente de correlación aumente, ya que la correlación lineal es más fuerte.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100" y="2992431"/>
            <a:ext cx="4272479" cy="184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321" name="Google Shape;321;p52"/>
          <p:cNvSpPr txBox="1"/>
          <p:nvPr/>
        </p:nvSpPr>
        <p:spPr>
          <a:xfrm>
            <a:off x="587406" y="1178631"/>
            <a:ext cx="81039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21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datos atípicos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afectar el análisis y la interpretación del valor del coeficiente de correlación lineal: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dato atípico forma parte de la tendencia lineal, es difícil estimar si el coeficiente de correlación aumenta o disminuye al remover el dato atípico.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875" y="2992431"/>
            <a:ext cx="4248246" cy="184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3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328" name="Google Shape;328;p53"/>
          <p:cNvSpPr txBox="1"/>
          <p:nvPr/>
        </p:nvSpPr>
        <p:spPr>
          <a:xfrm>
            <a:off x="587406" y="1178631"/>
            <a:ext cx="81039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evaluar el contexto de los datos. A veces hay mediciones imprecisas u otros factores que afectan los resultados.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que se realicen estas investigaciones, para así promover la conciencia y la protección de los océanos.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028" y="3375575"/>
            <a:ext cx="2509951" cy="15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4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Expediciones oceanográficas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Cambio climático y biodiversidad marina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498625" y="1613550"/>
            <a:ext cx="4782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importancia de los océanos?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es importante estudiar el plancton?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918" y="1613550"/>
            <a:ext cx="2970157" cy="19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925" y="1613550"/>
            <a:ext cx="2970151" cy="1916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470825" y="1057500"/>
            <a:ext cx="47820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Revisemos la base de datos: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tipos de variables se presentan?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representa el valor de la 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celda B9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representa la </a:t>
            </a:r>
            <a:r>
              <a:rPr b="1" lang="es" sz="20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fila 5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470825" y="1057500"/>
            <a:ext cx="4782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Revisemos la base de datos: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500" y="1572825"/>
            <a:ext cx="7578249" cy="29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/>
          <p:nvPr/>
        </p:nvSpPr>
        <p:spPr>
          <a:xfrm>
            <a:off x="2288375" y="4021200"/>
            <a:ext cx="1383900" cy="255600"/>
          </a:xfrm>
          <a:prstGeom prst="rect">
            <a:avLst/>
          </a:prstGeom>
          <a:noFill/>
          <a:ln cap="flat" cmpd="sng" w="28575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870500" y="2977275"/>
            <a:ext cx="7578300" cy="255600"/>
          </a:xfrm>
          <a:prstGeom prst="rect">
            <a:avLst/>
          </a:prstGeom>
          <a:noFill/>
          <a:ln cap="flat" cmpd="sng" w="28575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1732100" y="3542700"/>
            <a:ext cx="129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Temperatura del agua en la muestra</a:t>
            </a:r>
            <a:endParaRPr b="1" sz="16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2947850" y="3542700"/>
            <a:ext cx="143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Concentración oxígeno en la muestra</a:t>
            </a:r>
            <a:endParaRPr b="1" sz="16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5262600" y="3962750"/>
            <a:ext cx="201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Abundancia de </a:t>
            </a:r>
            <a:r>
              <a:rPr b="1" lang="es" sz="16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microorganismos</a:t>
            </a:r>
            <a:endParaRPr b="1" sz="16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00" y="256850"/>
            <a:ext cx="7578249" cy="29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3003050" y="755525"/>
            <a:ext cx="1077000" cy="2486700"/>
          </a:xfrm>
          <a:prstGeom prst="rect">
            <a:avLst/>
          </a:prstGeom>
          <a:noFill/>
          <a:ln cap="flat" cmpd="sng" w="28575">
            <a:solidFill>
              <a:srgbClr val="62B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1649150" y="755525"/>
            <a:ext cx="1298700" cy="2486700"/>
          </a:xfrm>
          <a:prstGeom prst="rect">
            <a:avLst/>
          </a:prstGeom>
          <a:noFill/>
          <a:ln cap="flat" cmpd="sng" w="28575">
            <a:solidFill>
              <a:srgbClr val="D65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4572000" y="755500"/>
            <a:ext cx="3218700" cy="2486700"/>
          </a:xfrm>
          <a:prstGeom prst="rect">
            <a:avLst/>
          </a:prstGeom>
          <a:noFill/>
          <a:ln cap="flat" cmpd="sng" w="28575">
            <a:solidFill>
              <a:srgbClr val="433B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/>
          <p:nvPr/>
        </p:nvSpPr>
        <p:spPr>
          <a:xfrm rot="-5397913">
            <a:off x="5934300" y="2033848"/>
            <a:ext cx="494100" cy="3215700"/>
          </a:xfrm>
          <a:prstGeom prst="leftBrace">
            <a:avLst>
              <a:gd fmla="val 50000" name="adj1"/>
              <a:gd fmla="val 5057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75" y="3457688"/>
            <a:ext cx="986025" cy="10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520425" y="1302450"/>
            <a:ext cx="7642200" cy="66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correlaciones para las variables de la Base de datos “Datos Tara Ocean”.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75" y="1244125"/>
            <a:ext cx="6649149" cy="32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4">
            <a:alphaModFix/>
          </a:blip>
          <a:srcRect b="0" l="0" r="4196" t="0"/>
          <a:stretch/>
        </p:blipFill>
        <p:spPr>
          <a:xfrm>
            <a:off x="6984025" y="2368675"/>
            <a:ext cx="2069300" cy="9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observas en relación con los coeficientes de correlación?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