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B801DF-E8DF-4D7F-8493-1E29373A6D97}">
  <a:tblStyle styleId="{97B801DF-E8DF-4D7F-8493-1E29373A6D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d66087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f1581fa5a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21f1581fa5a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f1581fa5a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21f1581fa5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16cee4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2216cee4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f1581fa5a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1f1581fa5a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f1581fa5a_1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1f1581fa5a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f1581fa5a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21f1581fa5a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13d0ba2d4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2213d0ba2d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f1581fa5a_1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1f1581fa5a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13fb881ce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2213fb881c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e2bd43a77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2e2bd43a7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f1581fa5a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f1581fa5a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f1581fa5a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f1581fa5a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f1581fa5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1f1581fa5a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13d0ba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13d0ba2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f1581fa5a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f1581fa5a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13fb881c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13fb881c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1f1581fa5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1f1581fa5a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f1581fa5a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1f1581fa5a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f1581fa5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1f1581fa5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f1581fa5a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1f1581fa5a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161f2c31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161f2c31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13d0ba2d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13d0ba2d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d66087982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fd6608798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f1581fa5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21f1581fa5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f1581fa5a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21f1581fa5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f1581fa5a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21f1581fa5a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f1581fa5a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1f1581fa5a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f1581fa5a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1f1581fa5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sz="3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/>
        </p:nvSpPr>
        <p:spPr>
          <a:xfrm>
            <a:off x="357600" y="1050000"/>
            <a:ext cx="31542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se puede decir de la ubicación de los puntos en los cuadrantes?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con el producto de las diferencias respecto a las medias?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650" y="1243300"/>
            <a:ext cx="4773049" cy="33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/>
        </p:nvSpPr>
        <p:spPr>
          <a:xfrm>
            <a:off x="430172" y="1128875"/>
            <a:ext cx="3979803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x, la diferencia de cada variable con respecto a su media será: positiva en el I y IV cuadrante y negativa en el II y III cuadrante.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 variable y, la diferencia de cada variable con respecto a su media será: positiva en el I y II cuadrante y negativa en el III y IV cuadrante.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3555125" y="364650"/>
            <a:ext cx="383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976" y="1128875"/>
            <a:ext cx="4734024" cy="317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/>
        </p:nvSpPr>
        <p:spPr>
          <a:xfrm>
            <a:off x="430175" y="1128875"/>
            <a:ext cx="36750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lo tanto, el producto de estas diferencias es siempre positivo para los puntos ubicados en los cuadrantes I y III, mientras que es negativo para los puntos ubicados en los cuadrantes II y IV.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125" y="1302450"/>
            <a:ext cx="4734026" cy="292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430175" y="1128875"/>
            <a:ext cx="36750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producto de estas diferencias es siempre positivo para los puntos ubicados en los cuadrantes I y III, mientras que es  negativo para los puntos ubicados en los cuadrantes II y IV.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975" y="1243300"/>
            <a:ext cx="4734026" cy="332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/>
        </p:nvSpPr>
        <p:spPr>
          <a:xfrm>
            <a:off x="319025" y="888275"/>
            <a:ext cx="74196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 mirando el gráfico, ¿hay más puntos cuyos productos de sus diferencias respecto a las medias muestrales son positivos o negativos?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t="5034" b="3766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288725" y="858600"/>
            <a:ext cx="74802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podría encontrar una </a:t>
            </a:r>
            <a:r>
              <a:rPr lang="es" sz="20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medida cuantitativa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permita dar cuenta de qué tipo de puntos son los que predominan en el gráfico?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 t="5034" b="3766"/>
          <a:stretch/>
        </p:blipFill>
        <p:spPr>
          <a:xfrm>
            <a:off x="1730300" y="1511675"/>
            <a:ext cx="6033679" cy="34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1"/>
          <p:cNvSpPr txBox="1"/>
          <p:nvPr/>
        </p:nvSpPr>
        <p:spPr>
          <a:xfrm>
            <a:off x="536474" y="1441850"/>
            <a:ext cx="398212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representa esta suma?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3">
            <a:alphaModFix/>
          </a:blip>
          <a:srcRect r="23768"/>
          <a:stretch/>
        </p:blipFill>
        <p:spPr>
          <a:xfrm>
            <a:off x="3061600" y="1924850"/>
            <a:ext cx="3207774" cy="15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206950" y="1254300"/>
            <a:ext cx="8571300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tomaría la suma cuando hay muchos más puntos azules? ¿Y cuándo hay muchos más puntos rojos?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correcto afirmar que siempre que hay más puntos azules que rojos, esta suma será positiva? ¿Qué puede afectar al valor de la suma?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75" y="2785201"/>
            <a:ext cx="6055574" cy="22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75" y="3699212"/>
            <a:ext cx="3407500" cy="803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430175" y="1302000"/>
            <a:ext cx="3143700" cy="210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340" y="1190837"/>
            <a:ext cx="4824434" cy="30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296800" y="1316300"/>
            <a:ext cx="3143700" cy="210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este gráfico, ¿la suma de los productos de las diferencias respecto a la media debería ser positiva o negativa?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300" y="1188400"/>
            <a:ext cx="5398702" cy="326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398" y="336350"/>
            <a:ext cx="6965452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2;p27">
            <a:extLst>
              <a:ext uri="{FF2B5EF4-FFF2-40B4-BE49-F238E27FC236}">
                <a16:creationId xmlns:a16="http://schemas.microsoft.com/office/drawing/2014/main" id="{9565055C-1806-E816-1A58-1D13CE9A35C3}"/>
              </a:ext>
            </a:extLst>
          </p:cNvPr>
          <p:cNvSpPr txBox="1"/>
          <p:nvPr/>
        </p:nvSpPr>
        <p:spPr>
          <a:xfrm>
            <a:off x="542611" y="1028008"/>
            <a:ext cx="71609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recurso: “Contaminación Intradomiciliaria”</a:t>
            </a:r>
            <a:endParaRPr sz="24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901CA7-7392-6309-3F8B-3B5BB877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45" y="1627333"/>
            <a:ext cx="4286419" cy="31203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45"/>
          <p:cNvGraphicFramePr/>
          <p:nvPr>
            <p:extLst>
              <p:ext uri="{D42A27DB-BD31-4B8C-83A1-F6EECF244321}">
                <p14:modId xmlns:p14="http://schemas.microsoft.com/office/powerpoint/2010/main" val="178723059"/>
              </p:ext>
            </p:extLst>
          </p:nvPr>
        </p:nvGraphicFramePr>
        <p:xfrm>
          <a:off x="841891" y="1335061"/>
          <a:ext cx="7258800" cy="2494675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42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Suma de productos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2801,2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377,74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345,77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1" name="Google Shape;261;p45"/>
          <p:cNvSpPr txBox="1"/>
          <p:nvPr/>
        </p:nvSpPr>
        <p:spPr>
          <a:xfrm>
            <a:off x="520429" y="665250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426987" y="545296"/>
            <a:ext cx="6753000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los gráficos y la suma de productos para los tres casos: ¿En cuál de ellos pareciera que los puntos se ven más alineados?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1419275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Calibri"/>
                <a:ea typeface="Calibri"/>
                <a:cs typeface="Calibri"/>
                <a:sym typeface="Calibri"/>
              </a:rPr>
              <a:t>2801,2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4249950" y="3743450"/>
            <a:ext cx="10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s" sz="1600" b="1">
                <a:latin typeface="Calibri"/>
                <a:ea typeface="Calibri"/>
                <a:cs typeface="Calibri"/>
                <a:sym typeface="Calibri"/>
              </a:rPr>
              <a:t>377,74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7248000" y="3743450"/>
            <a:ext cx="852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libri"/>
                <a:ea typeface="Calibri"/>
                <a:cs typeface="Calibri"/>
                <a:sym typeface="Calibri"/>
              </a:rPr>
              <a:t>345,77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807269"/>
            <a:ext cx="8991601" cy="19361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1;p45">
            <a:extLst>
              <a:ext uri="{FF2B5EF4-FFF2-40B4-BE49-F238E27FC236}">
                <a16:creationId xmlns:a16="http://schemas.microsoft.com/office/drawing/2014/main" id="{CFAA8DCB-3C3C-B91B-C53A-0BD75811C2A8}"/>
              </a:ext>
            </a:extLst>
          </p:cNvPr>
          <p:cNvSpPr txBox="1"/>
          <p:nvPr/>
        </p:nvSpPr>
        <p:spPr>
          <a:xfrm>
            <a:off x="426987" y="279854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/>
        </p:nvSpPr>
        <p:spPr>
          <a:xfrm>
            <a:off x="560405" y="715625"/>
            <a:ext cx="72054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850" y="1814525"/>
            <a:ext cx="6529595" cy="30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1;p45">
            <a:extLst>
              <a:ext uri="{FF2B5EF4-FFF2-40B4-BE49-F238E27FC236}">
                <a16:creationId xmlns:a16="http://schemas.microsoft.com/office/drawing/2014/main" id="{53C81929-7B6B-1A5A-C1CF-89C0D99482B2}"/>
              </a:ext>
            </a:extLst>
          </p:cNvPr>
          <p:cNvSpPr txBox="1"/>
          <p:nvPr/>
        </p:nvSpPr>
        <p:spPr>
          <a:xfrm>
            <a:off x="560405" y="184741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/>
        </p:nvSpPr>
        <p:spPr>
          <a:xfrm>
            <a:off x="650725" y="715625"/>
            <a:ext cx="72054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las variables consumo de parafina y temperatura. Si la temperatura se calcula en grados Fahrenheit en vez de Celsius, ¿la suma de los productos de las diferencias será mayor, menor o igual?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6" y="2182477"/>
            <a:ext cx="8839204" cy="28787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1;p45">
            <a:extLst>
              <a:ext uri="{FF2B5EF4-FFF2-40B4-BE49-F238E27FC236}">
                <a16:creationId xmlns:a16="http://schemas.microsoft.com/office/drawing/2014/main" id="{36056BC9-9935-AF38-82BF-B5E3F51B5ED8}"/>
              </a:ext>
            </a:extLst>
          </p:cNvPr>
          <p:cNvSpPr txBox="1"/>
          <p:nvPr/>
        </p:nvSpPr>
        <p:spPr>
          <a:xfrm>
            <a:off x="650725" y="258108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/>
        </p:nvSpPr>
        <p:spPr>
          <a:xfrm>
            <a:off x="493732" y="415808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3000" dirty="0"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25" y="1150050"/>
            <a:ext cx="7986760" cy="32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9"/>
          <p:cNvSpPr txBox="1"/>
          <p:nvPr/>
        </p:nvSpPr>
        <p:spPr>
          <a:xfrm>
            <a:off x="5710800" y="43565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No afecta la suma</a:t>
            </a:r>
            <a:endParaRPr b="1" dirty="0">
              <a:solidFill>
                <a:srgbClr val="60B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1661450" y="4380700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Sí afecta la suma</a:t>
            </a:r>
            <a:endParaRPr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49"/>
          <p:cNvGrpSpPr/>
          <p:nvPr/>
        </p:nvGrpSpPr>
        <p:grpSpPr>
          <a:xfrm>
            <a:off x="3046589" y="4293065"/>
            <a:ext cx="656448" cy="290993"/>
            <a:chOff x="3046775" y="4336483"/>
            <a:chExt cx="631504" cy="282600"/>
          </a:xfrm>
        </p:grpSpPr>
        <p:cxnSp>
          <p:nvCxnSpPr>
            <p:cNvPr id="292" name="Google Shape;292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93" name="Google Shape;293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94" name="Google Shape;294;p49"/>
          <p:cNvGrpSpPr/>
          <p:nvPr/>
        </p:nvGrpSpPr>
        <p:grpSpPr>
          <a:xfrm flipH="1">
            <a:off x="4810867" y="4212495"/>
            <a:ext cx="899893" cy="400190"/>
            <a:chOff x="3046775" y="4336483"/>
            <a:chExt cx="631504" cy="282600"/>
          </a:xfrm>
        </p:grpSpPr>
        <p:cxnSp>
          <p:nvCxnSpPr>
            <p:cNvPr id="295" name="Google Shape;295;p49"/>
            <p:cNvCxnSpPr/>
            <p:nvPr/>
          </p:nvCxnSpPr>
          <p:spPr>
            <a:xfrm>
              <a:off x="3046775" y="4618552"/>
              <a:ext cx="631500" cy="0"/>
            </a:xfrm>
            <a:prstGeom prst="straightConnector1">
              <a:avLst/>
            </a:prstGeom>
            <a:noFill/>
            <a:ln w="19050" cap="flat" cmpd="sng">
              <a:solidFill>
                <a:srgbClr val="60B698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96" name="Google Shape;296;p49"/>
            <p:cNvCxnSpPr/>
            <p:nvPr/>
          </p:nvCxnSpPr>
          <p:spPr>
            <a:xfrm>
              <a:off x="3678279" y="4336483"/>
              <a:ext cx="0" cy="282600"/>
            </a:xfrm>
            <a:prstGeom prst="straightConnector1">
              <a:avLst/>
            </a:prstGeom>
            <a:noFill/>
            <a:ln w="19050" cap="flat" cmpd="sng">
              <a:solidFill>
                <a:srgbClr val="60B698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/>
        </p:nvSpPr>
        <p:spPr>
          <a:xfrm>
            <a:off x="520429" y="665250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Cambio de escala de medición</a:t>
            </a:r>
            <a:endParaRPr sz="3000" dirty="0"/>
          </a:p>
        </p:txBody>
      </p:sp>
      <p:sp>
        <p:nvSpPr>
          <p:cNvPr id="302" name="Google Shape;302;p50"/>
          <p:cNvSpPr txBox="1"/>
          <p:nvPr/>
        </p:nvSpPr>
        <p:spPr>
          <a:xfrm>
            <a:off x="529800" y="1598675"/>
            <a:ext cx="8084400" cy="262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efecto tiene?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usar la suma de productos para </a:t>
            </a:r>
            <a:r>
              <a:rPr lang="es" sz="20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evaluar el grado de asociación</a:t>
            </a: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dada la dependencia en la escala.</a:t>
            </a:r>
            <a:endParaRPr sz="20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No permite </a:t>
            </a:r>
            <a:r>
              <a:rPr lang="es" sz="2000" b="1" dirty="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comparar el grado de asociación</a:t>
            </a: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entre pares distintos de variables, dado que éstas posiblemente están medidas en escalas distintas.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/>
        </p:nvSpPr>
        <p:spPr>
          <a:xfrm>
            <a:off x="520425" y="2927475"/>
            <a:ext cx="80844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Siempre es una cantidad entre 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y 1.</a:t>
            </a:r>
            <a:endParaRPr sz="20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Calibri"/>
              <a:buChar char="●"/>
            </a:pP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000" i="1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es muy cercano a 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s" sz="20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 o 1, se interpreta que hay una fuerte relación lineal entre las variables.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1"/>
          <p:cNvSpPr txBox="1"/>
          <p:nvPr/>
        </p:nvSpPr>
        <p:spPr>
          <a:xfrm>
            <a:off x="520429" y="665250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Coeficiente de correlación</a:t>
            </a:r>
            <a:endParaRPr sz="3000" dirty="0"/>
          </a:p>
        </p:txBody>
      </p:sp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524" y="137664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52"/>
          <p:cNvGraphicFramePr/>
          <p:nvPr>
            <p:extLst>
              <p:ext uri="{D42A27DB-BD31-4B8C-83A1-F6EECF244321}">
                <p14:modId xmlns:p14="http://schemas.microsoft.com/office/powerpoint/2010/main" val="3188740812"/>
              </p:ext>
            </p:extLst>
          </p:nvPr>
        </p:nvGraphicFramePr>
        <p:xfrm>
          <a:off x="1466566" y="1773236"/>
          <a:ext cx="6210850" cy="2494675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356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Coeficiente de correlación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superficie del hogar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0,782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temperatura promedio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0,915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 = ocupación de la vivienda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= consumo semanal de parafina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0,644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Google Shape;315;p52"/>
          <p:cNvSpPr txBox="1"/>
          <p:nvPr/>
        </p:nvSpPr>
        <p:spPr>
          <a:xfrm>
            <a:off x="465425" y="444650"/>
            <a:ext cx="71595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Calibri"/>
                <a:ea typeface="Calibri"/>
                <a:cs typeface="Calibri"/>
                <a:sym typeface="Calibri"/>
              </a:rPr>
              <a:t>En base a estos valores y lo revisado durante la clase…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¿cuál es la variable más relacionada con el consumo semanal de parafina?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/>
        </p:nvSpPr>
        <p:spPr>
          <a:xfrm>
            <a:off x="1000032" y="3719677"/>
            <a:ext cx="7611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Esta medida es una versión “estandarizada” de la suma de productos, que no se ve afectada por los cambios de escala.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3"/>
          <p:cNvSpPr txBox="1"/>
          <p:nvPr/>
        </p:nvSpPr>
        <p:spPr>
          <a:xfrm>
            <a:off x="587406" y="384923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dirty="0"/>
          </a:p>
        </p:txBody>
      </p:sp>
      <p:sp>
        <p:nvSpPr>
          <p:cNvPr id="322" name="Google Shape;322;p53"/>
          <p:cNvSpPr txBox="1"/>
          <p:nvPr/>
        </p:nvSpPr>
        <p:spPr>
          <a:xfrm>
            <a:off x="607355" y="1124123"/>
            <a:ext cx="8103900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es una medida estadística que nos indica la </a:t>
            </a:r>
            <a:r>
              <a:rPr lang="es" sz="24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fuerza de la relación lineal entre dos variables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conjuntos de datos. Se calcula mediante la siguiente fórmula: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649" y="241109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/>
        </p:nvSpPr>
        <p:spPr>
          <a:xfrm>
            <a:off x="587406" y="424970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dirty="0"/>
          </a:p>
        </p:txBody>
      </p:sp>
      <p:sp>
        <p:nvSpPr>
          <p:cNvPr id="329" name="Google Shape;329;p54"/>
          <p:cNvSpPr txBox="1"/>
          <p:nvPr/>
        </p:nvSpPr>
        <p:spPr>
          <a:xfrm>
            <a:off x="587406" y="1331031"/>
            <a:ext cx="8103900" cy="18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</a:t>
            </a:r>
            <a:r>
              <a:rPr lang="e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siempre una cantidad </a:t>
            </a:r>
            <a:r>
              <a:rPr lang="es" sz="24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entre –1 y 1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es igual a –1 o 1 cuando entre las variables hay una relación lineal de la forma y = mx + 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465951" y="456671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Contaminación intradomiciliaria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20425" y="1454850"/>
            <a:ext cx="4842600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combustible genera mayores concentraciones promedios de materiales particulados en el aire?</a:t>
            </a:r>
          </a:p>
          <a:p>
            <a:pPr marL="457200" indent="-342900" algn="just"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CL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gas genera menores concentraciones de promedios de materiales particulados en el aire, ¿por qué la parafina o la leña se usan con mayor frecuencia?</a:t>
            </a:r>
          </a:p>
          <a:p>
            <a:pPr marL="1143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t="7629" r="67557"/>
          <a:stretch/>
        </p:blipFill>
        <p:spPr>
          <a:xfrm>
            <a:off x="5924675" y="173375"/>
            <a:ext cx="1738576" cy="22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l="35910" r="24562"/>
          <a:stretch/>
        </p:blipFill>
        <p:spPr>
          <a:xfrm>
            <a:off x="6973675" y="1270850"/>
            <a:ext cx="2118324" cy="23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l="78866" t="64792" r="1038" b="5141"/>
          <a:stretch/>
        </p:blipFill>
        <p:spPr>
          <a:xfrm>
            <a:off x="5872650" y="3585500"/>
            <a:ext cx="1992451" cy="13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/>
        </p:nvSpPr>
        <p:spPr>
          <a:xfrm>
            <a:off x="587406" y="1331031"/>
            <a:ext cx="8103900" cy="303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coeficiente de correlación </a:t>
            </a:r>
            <a:r>
              <a:rPr lang="e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variables </a:t>
            </a: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crecen o decrecen conjuntamente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" sz="2400" b="1" dirty="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negativo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</a:t>
            </a:r>
            <a:r>
              <a:rPr lang="es" sz="2400" b="1" dirty="0">
                <a:solidFill>
                  <a:srgbClr val="F5AF2F"/>
                </a:solidFill>
                <a:latin typeface="Calibri"/>
                <a:ea typeface="Calibri"/>
                <a:cs typeface="Calibri"/>
                <a:sym typeface="Calibri"/>
              </a:rPr>
              <a:t>variable decrece a medida que la otra crece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" sz="24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muy cercano a –1 o 1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interpreta que hay una </a:t>
            </a:r>
            <a:r>
              <a:rPr lang="es" sz="2400" b="1" dirty="0">
                <a:solidFill>
                  <a:srgbClr val="60B698"/>
                </a:solidFill>
                <a:latin typeface="Calibri"/>
                <a:ea typeface="Calibri"/>
                <a:cs typeface="Calibri"/>
                <a:sym typeface="Calibri"/>
              </a:rPr>
              <a:t>fuerte relación lineal </a:t>
            </a:r>
            <a:r>
              <a:rPr lang="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las variables.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5"/>
          <p:cNvSpPr txBox="1"/>
          <p:nvPr/>
        </p:nvSpPr>
        <p:spPr>
          <a:xfrm>
            <a:off x="587406" y="394299"/>
            <a:ext cx="7070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6"/>
          <p:cNvPicPr preferRelativeResize="0"/>
          <p:nvPr/>
        </p:nvPicPr>
        <p:blipFill rotWithShape="1">
          <a:blip r:embed="rId3">
            <a:alphaModFix/>
          </a:blip>
          <a:srcRect t="25638" r="872" b="26970"/>
          <a:stretch/>
        </p:blipFill>
        <p:spPr>
          <a:xfrm>
            <a:off x="352425" y="1364450"/>
            <a:ext cx="8527251" cy="22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7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Calefaccionando el hogar</a:t>
            </a:r>
            <a:endParaRPr sz="3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296804" y="242500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549325" y="773384"/>
            <a:ext cx="7256700" cy="419746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encargó un estudio para evaluar el consumo de parafina en los meses de invierno en una ciudad del sur de Chile. Para ello, se eligió una muestra de 30 hogares, y se recopilaron datos de las siguientes variables: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p29"/>
          <p:cNvGraphicFramePr/>
          <p:nvPr>
            <p:extLst>
              <p:ext uri="{D42A27DB-BD31-4B8C-83A1-F6EECF244321}">
                <p14:modId xmlns:p14="http://schemas.microsoft.com/office/powerpoint/2010/main" val="362391183"/>
              </p:ext>
            </p:extLst>
          </p:nvPr>
        </p:nvGraphicFramePr>
        <p:xfrm>
          <a:off x="1414391" y="2198474"/>
          <a:ext cx="5355700" cy="2687210"/>
        </p:xfrm>
        <a:graphic>
          <a:graphicData uri="http://schemas.openxmlformats.org/drawingml/2006/table">
            <a:tbl>
              <a:tblPr firstRow="1" bandRow="1">
                <a:noFill/>
                <a:tableStyleId>{97B801DF-E8DF-4D7F-8493-1E29373A6D97}</a:tableStyleId>
              </a:tblPr>
              <a:tblGrid>
                <a:gridCol w="267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Consumo semanal de parafina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litros de parafina consumidos durante la semana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Superficie de la vivienda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metros cuadrados construidos de la vivienda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 promedio semanal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las temperaturas medias diarias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Ocupación promedio de la vivienda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Promedio semanal de horas en la que hubo al menos una persona en la vivienda durante el día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70666" y="1309570"/>
            <a:ext cx="5799000" cy="186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crees que se relaciona la superficie de la vivienda con el consumo de parafina? ¿Y la ocupación?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¿Crees que la temperatura ambiental influye en el consumo de parafina?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102" y="1454838"/>
            <a:ext cx="5589826" cy="34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327300" y="616967"/>
            <a:ext cx="71307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tipo de gráfico es el más adecuado para analizar la relación entre dos variables cuantitativas?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50" y="1424850"/>
            <a:ext cx="7406321" cy="341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35" y="2131660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430175" y="1107625"/>
            <a:ext cx="71973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Considerando los gráficos, ¿se puede establecer cuál de las variables está más relacionada con el consumo semanal de parafina? ¿Por qué?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2100174"/>
            <a:ext cx="8991601" cy="193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430172" y="322350"/>
            <a:ext cx="7197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25" y="807150"/>
            <a:ext cx="6378351" cy="403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Presentación en pantalla (16:9)</PresentationFormat>
  <Paragraphs>115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Matias Neto</cp:lastModifiedBy>
  <cp:revision>1</cp:revision>
  <dcterms:modified xsi:type="dcterms:W3CDTF">2023-08-23T20:49:27Z</dcterms:modified>
</cp:coreProperties>
</file>