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EbYQ39SK9WtJ+QoQRh2A+MqFt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AF12D0-31C4-4CDC-ABF8-1569C7275A53}">
  <a:tblStyle styleId="{ADAF12D0-31C4-4CDC-ABF8-1569C7275A5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d92513f8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a78a51c8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5a78a51c8e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25a78a51c8e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a78a51c8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5a78a51c8e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25a78a51c8e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a78a51c8e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25a78a51c8e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25a78a51c8e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a78a51c8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25a78a51c8e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25a78a51c8e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a78a51c8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5a78a51c8e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25a78a51c8e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419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f9b8d224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1f9b8d224b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1f9b8d224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a78a51c8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25a78a51c8e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25a78a51c8e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a78a51c8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25a78a51c8e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5a78a51c8e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9ec1d3b0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g259ec1d3b0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bc59a8f8a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bc59a8f8a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Se recomienda mostrar directamente la infografía en formato pdf</a:t>
            </a:r>
            <a:endParaRPr/>
          </a:p>
        </p:txBody>
      </p:sp>
      <p:sp>
        <p:nvSpPr>
          <p:cNvPr id="171" name="Google Shape;171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86b0b3f7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086b0b3f7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086b0b3f79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a78a51c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5a78a51c8e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25a78a51c8e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d6b99dac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1d6b99dacf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21d6b99dacf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3ca215c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1e3ca215c0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1e3ca215c0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a78a51c8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5a78a51c8e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5a78a51c8e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a78a51c8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5a78a51c8e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25a78a51c8e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92513f8b_0_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fd92513f8b_0_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d92513f8b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92513f8b_0_1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d92513f8b_0_1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92513f8b_0_1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g1fd92513f8b_0_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fd92513f8b_0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fd92513f8b_0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92513f8b_0_142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d92513f8b_0_14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1fd92513f8b_0_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fd92513f8b_0_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fd92513f8b_0_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92513f8b_0_1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fd92513f8b_0_1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fd92513f8b_0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fd92513f8b_0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d92513f8b_0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fd92513f8b_0_9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d92513f8b_0_93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92513f8b_0_95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fd92513f8b_0_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fd92513f8b_0_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d92513f8b_0_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d92513f8b_0_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92513f8b_0_10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fd92513f8b_0_10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1fd92513f8b_0_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d92513f8b_0_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fd92513f8b_0_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92513f8b_0_10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d92513f8b_0_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fd92513f8b_0_10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1fd92513f8b_0_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fd92513f8b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fd92513f8b_0_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92513f8b_0_1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fd92513f8b_0_1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1fd92513f8b_0_1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fd92513f8b_0_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1fd92513f8b_0_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fd92513f8b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fd92513f8b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fd92513f8b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92513f8b_0_12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fd92513f8b_0_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fd92513f8b_0_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d92513f8b_0_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92513f8b_0_1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1fd92513f8b_0_1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g1fd92513f8b_0_1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g1fd92513f8b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fd92513f8b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fd92513f8b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92513f8b_0_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1fd92513f8b_0_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d92513f8b_0_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d92513f8b_0_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Estudio del peso de recién nacidos en Chile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a78a51c8e_0_30"/>
          <p:cNvSpPr txBox="1"/>
          <p:nvPr/>
        </p:nvSpPr>
        <p:spPr>
          <a:xfrm>
            <a:off x="457475" y="3846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5a78a51c8e_0_30"/>
          <p:cNvSpPr txBox="1"/>
          <p:nvPr/>
        </p:nvSpPr>
        <p:spPr>
          <a:xfrm>
            <a:off x="543200" y="1245500"/>
            <a:ext cx="9691800" cy="978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Para cada intervalo, completa con el porcentaje de datos aproximado que se encuentra en cada intervalo.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12" y="2764771"/>
            <a:ext cx="8919988" cy="23047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5a78a51c8e_0_59"/>
          <p:cNvSpPr txBox="1"/>
          <p:nvPr/>
        </p:nvSpPr>
        <p:spPr>
          <a:xfrm>
            <a:off x="457475" y="3846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5a78a51c8e_0_59"/>
          <p:cNvSpPr txBox="1"/>
          <p:nvPr/>
        </p:nvSpPr>
        <p:spPr>
          <a:xfrm>
            <a:off x="543200" y="1111141"/>
            <a:ext cx="9691800" cy="12476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4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238" name="Google Shape;238;g25a78a51c8e_0_59"/>
          <p:cNvGraphicFramePr/>
          <p:nvPr>
            <p:extLst>
              <p:ext uri="{D42A27DB-BD31-4B8C-83A1-F6EECF244321}">
                <p14:modId xmlns:p14="http://schemas.microsoft.com/office/powerpoint/2010/main" val="2604385548"/>
              </p:ext>
            </p:extLst>
          </p:nvPr>
        </p:nvGraphicFramePr>
        <p:xfrm>
          <a:off x="3110950" y="2648675"/>
          <a:ext cx="6246075" cy="3188050"/>
        </p:xfrm>
        <a:graphic>
          <a:graphicData uri="http://schemas.openxmlformats.org/drawingml/2006/table">
            <a:tbl>
              <a:tblPr bandRow="1">
                <a:noFill/>
                <a:tableStyleId>{ADAF12D0-31C4-4CDC-ABF8-1569C7275A53}</a:tableStyleId>
              </a:tblPr>
              <a:tblGrid>
                <a:gridCol w="270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X gramos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Z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419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00" marR="139700" marT="139700" marB="1397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419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00" marR="139700" marT="139700" marB="1397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419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3357,4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00" marR="139700" marT="139700" marB="1397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419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9700" marR="139700" marT="139700" marB="13970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a78a51c8e_0_79"/>
          <p:cNvSpPr txBox="1"/>
          <p:nvPr/>
        </p:nvSpPr>
        <p:spPr>
          <a:xfrm>
            <a:off x="457475" y="3846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5a78a51c8e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863" y="259938"/>
            <a:ext cx="3686275" cy="154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5a78a51c8e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7300" y="1727075"/>
            <a:ext cx="8462648" cy="488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a78a51c8e_0_72"/>
          <p:cNvSpPr txBox="1"/>
          <p:nvPr/>
        </p:nvSpPr>
        <p:spPr>
          <a:xfrm>
            <a:off x="457475" y="3846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5a78a51c8e_0_72"/>
          <p:cNvSpPr txBox="1"/>
          <p:nvPr/>
        </p:nvSpPr>
        <p:spPr>
          <a:xfrm>
            <a:off x="721625" y="1695275"/>
            <a:ext cx="10602600" cy="4377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Utilizando la tabla de áreas de la normal estandarizada, responde las siguientes preguntas: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probabilidad de que al escoger un recién nacido al azar su peso se encuentre entre 2500 y 4000 gramos?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probabilidad de que al escoger un recién nacido al azar su peso sea menor a 2500 gramos?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eriod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te parecen los valores obtenidos?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a78a51c8e_0_103"/>
          <p:cNvSpPr txBox="1"/>
          <p:nvPr/>
        </p:nvSpPr>
        <p:spPr>
          <a:xfrm>
            <a:off x="794700" y="2200400"/>
            <a:ext cx="10602600" cy="1828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los bebés que nacen actualmente, ¿es más probable que nazcan con el peso recomendado o fuera de ese rango?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¿La probabilidad de que nazca un bebé bajo peso es grande o pequeña?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f9b8d224b3_0_25"/>
          <p:cNvSpPr txBox="1"/>
          <p:nvPr/>
        </p:nvSpPr>
        <p:spPr>
          <a:xfrm>
            <a:off x="274650" y="1680875"/>
            <a:ext cx="1149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f9b8d224b3_0_25"/>
          <p:cNvSpPr txBox="1"/>
          <p:nvPr/>
        </p:nvSpPr>
        <p:spPr>
          <a:xfrm>
            <a:off x="548550" y="1866137"/>
            <a:ext cx="11294100" cy="27330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" b="-22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7" name="Google Shape;267;g1f9b8d224b3_0_25"/>
          <p:cNvSpPr txBox="1"/>
          <p:nvPr/>
        </p:nvSpPr>
        <p:spPr>
          <a:xfrm>
            <a:off x="603575" y="4828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a78a51c8e_0_42"/>
          <p:cNvSpPr txBox="1"/>
          <p:nvPr/>
        </p:nvSpPr>
        <p:spPr>
          <a:xfrm>
            <a:off x="429150" y="465400"/>
            <a:ext cx="1094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0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5a78a51c8e_0_42"/>
          <p:cNvSpPr txBox="1"/>
          <p:nvPr/>
        </p:nvSpPr>
        <p:spPr>
          <a:xfrm>
            <a:off x="429150" y="1428402"/>
            <a:ext cx="11491500" cy="51618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58" r="-582" b="-58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5a78a51c8e_0_51"/>
          <p:cNvSpPr txBox="1"/>
          <p:nvPr/>
        </p:nvSpPr>
        <p:spPr>
          <a:xfrm>
            <a:off x="274650" y="1680875"/>
            <a:ext cx="1149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5a78a51c8e_0_51"/>
          <p:cNvSpPr txBox="1"/>
          <p:nvPr/>
        </p:nvSpPr>
        <p:spPr>
          <a:xfrm>
            <a:off x="988950" y="1904175"/>
            <a:ext cx="10578300" cy="1403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contexto particular se concluyó que la probabilidad de nacer con un peso en el rango 2500 g y 4000 g es de 0,843 y el de nacer bajo este rango es de 0,049.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5a78a51c8e_0_51"/>
          <p:cNvSpPr txBox="1"/>
          <p:nvPr/>
        </p:nvSpPr>
        <p:spPr>
          <a:xfrm>
            <a:off x="494925" y="6639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g259ec1d3b01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59ec1d3b01_0_1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Estudio del peso de recién nacidos en Chile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447525" y="7832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bc59a8f8a2_1_1"/>
          <p:cNvSpPr/>
          <p:nvPr/>
        </p:nvSpPr>
        <p:spPr>
          <a:xfrm>
            <a:off x="1688100" y="2115900"/>
            <a:ext cx="9573900" cy="258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¿Sabes cuál fue tu peso al nacer?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crees que son los pesos considerados normales al nacer?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consecuencias crees que puede tener nacer con peso bajo?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24867a50f_0_3"/>
          <p:cNvSpPr txBox="1"/>
          <p:nvPr/>
        </p:nvSpPr>
        <p:spPr>
          <a:xfrm>
            <a:off x="864550" y="713650"/>
            <a:ext cx="6320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0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0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c24867a50f_0_3"/>
          <p:cNvSpPr txBox="1"/>
          <p:nvPr/>
        </p:nvSpPr>
        <p:spPr>
          <a:xfrm>
            <a:off x="1617525" y="1436350"/>
            <a:ext cx="864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 “Estudio del peso de recién nacidos en Chile”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75" name="Google Shape;175;g1c24867a50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425" y="2239425"/>
            <a:ext cx="4519201" cy="328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1c24867a50f_0_3"/>
          <p:cNvSpPr txBox="1"/>
          <p:nvPr/>
        </p:nvSpPr>
        <p:spPr>
          <a:xfrm>
            <a:off x="3679425" y="5529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i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Imagen referencial de la situación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86b0b3f79_0_4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086b0b3f79_0_4"/>
          <p:cNvSpPr txBox="1"/>
          <p:nvPr/>
        </p:nvSpPr>
        <p:spPr>
          <a:xfrm>
            <a:off x="858775" y="1684400"/>
            <a:ext cx="10908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419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base a la infografía anterior, responde las siguientes preguntas:</a:t>
            </a:r>
            <a:endParaRPr sz="2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086b0b3f79_0_4"/>
          <p:cNvSpPr/>
          <p:nvPr/>
        </p:nvSpPr>
        <p:spPr>
          <a:xfrm>
            <a:off x="1421775" y="2362200"/>
            <a:ext cx="9751800" cy="3459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nacer, ¿cuáles son los pesos que se consideran dentro de un rango normal?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problemas puede tener un recién nacido que pesa menos de 2500 gramos?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a78a51c8e_0_12"/>
          <p:cNvSpPr txBox="1"/>
          <p:nvPr/>
        </p:nvSpPr>
        <p:spPr>
          <a:xfrm>
            <a:off x="624750" y="68570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Nacimientos en Chile entre los años 1993 y 2000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25a78a51c8e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213" y="1424600"/>
            <a:ext cx="7057577" cy="515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d6b99dacf_0_4"/>
          <p:cNvSpPr txBox="1"/>
          <p:nvPr/>
        </p:nvSpPr>
        <p:spPr>
          <a:xfrm>
            <a:off x="624750" y="685700"/>
            <a:ext cx="1094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0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1d6b99dacf_0_4"/>
          <p:cNvSpPr txBox="1"/>
          <p:nvPr/>
        </p:nvSpPr>
        <p:spPr>
          <a:xfrm>
            <a:off x="903150" y="2302350"/>
            <a:ext cx="10664100" cy="2253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probabilidad de que al escoger un recién nacido al azar este pese entre 2500 y 4000 gramos, es decir, se encuentre en un rango normal de peso?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probabilidad de que al escoger un recién nacido al azar este pese menos de 2500 gramos?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1e3ca215c0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575" y="1603650"/>
            <a:ext cx="6763699" cy="494397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e3ca215c0c_0_0"/>
          <p:cNvSpPr txBox="1"/>
          <p:nvPr/>
        </p:nvSpPr>
        <p:spPr>
          <a:xfrm>
            <a:off x="200700" y="1508100"/>
            <a:ext cx="5715000" cy="48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rango de pesos que más se repite? 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rangos de pesos hay la menor cantidad de recién nacidos?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rango crees que se ubica el promedio de los pesos al nacer?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representarías la distribución de los datos del histograma con una línea continua? ¿Por qué?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e3ca215c0c_0_0"/>
          <p:cNvSpPr txBox="1"/>
          <p:nvPr/>
        </p:nvSpPr>
        <p:spPr>
          <a:xfrm>
            <a:off x="300525" y="725400"/>
            <a:ext cx="982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419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 las siguientes preguntas en relación con el histograma.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a78a51c8e_0_89"/>
          <p:cNvSpPr txBox="1"/>
          <p:nvPr/>
        </p:nvSpPr>
        <p:spPr>
          <a:xfrm>
            <a:off x="457475" y="3846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5a78a51c8e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047" y="1647271"/>
            <a:ext cx="7046259" cy="49955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98;g21d6b99dacf_0_4"/>
              <p:cNvSpPr txBox="1"/>
              <p:nvPr/>
            </p:nvSpPr>
            <p:spPr>
              <a:xfrm>
                <a:off x="336177" y="2172362"/>
                <a:ext cx="4289612" cy="273302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spAutoFit/>
              </a:bodyPr>
              <a:lstStyle/>
              <a:p>
                <a:pPr marL="762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s-419" sz="24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Para esta distribución:</a:t>
                </a:r>
              </a:p>
              <a:p>
                <a:pPr marL="762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s-419" sz="24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El </a:t>
                </a:r>
                <a:r>
                  <a:rPr lang="es-419" sz="2400" b="1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promedio</a:t>
                </a:r>
                <a:r>
                  <a:rPr lang="es-419" sz="24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es </a:t>
                </a:r>
                <a:endParaRPr lang="es-ES" sz="2400" b="0" i="1" u="none" strike="noStrike" cap="none" dirty="0" smtClean="0">
                  <a:solidFill>
                    <a:schemeClr val="dk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/>
                  <a:sym typeface="Calibri"/>
                </a:endParaRPr>
              </a:p>
              <a:p>
                <a:pPr marL="762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s-419" sz="2400" b="0" u="none" strike="noStrike" cap="none" dirty="0" smtClean="0">
                    <a:solidFill>
                      <a:schemeClr val="dk1"/>
                    </a:solidFill>
                    <a:ea typeface="Cambria Math" panose="02040503050406030204" pitchFamily="18" charset="0"/>
                    <a:cs typeface="Calibri"/>
                    <a:sym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s-419" sz="2400" b="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𝜇</m:t>
                    </m:r>
                    <m:r>
                      <a:rPr lang="es-ES" sz="2400" b="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=3357,4</m:t>
                    </m:r>
                  </m:oMath>
                </a14:m>
                <a:r>
                  <a:rPr lang="es-ES" sz="24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gramos.</a:t>
                </a:r>
              </a:p>
              <a:p>
                <a:pPr marL="762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lang="es-ES" sz="24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762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s-ES" sz="24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La </a:t>
                </a:r>
                <a:r>
                  <a:rPr lang="es-ES" sz="24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desviación estándar </a:t>
                </a:r>
                <a:r>
                  <a:rPr lang="es-ES" sz="24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</a:t>
                </a:r>
              </a:p>
              <a:p>
                <a:pPr marL="76200" marR="0" lvl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s-ES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</a:t>
                </a:r>
                <a:r>
                  <a:rPr lang="es-ES" sz="24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𝜎</m:t>
                    </m:r>
                    <m:r>
                      <a:rPr lang="es-ES" sz="24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=518,4</m:t>
                    </m:r>
                  </m:oMath>
                </a14:m>
                <a:r>
                  <a:rPr lang="es-ES" sz="2400" b="0" i="0" u="none" strike="noStrike" cap="none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gramos.</a:t>
                </a:r>
                <a:endParaRPr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5" name="Google Shape;198;g21d6b99dacf_0_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7" y="2172362"/>
                <a:ext cx="4289612" cy="2733026"/>
              </a:xfrm>
              <a:prstGeom prst="rect">
                <a:avLst/>
              </a:prstGeom>
              <a:blipFill>
                <a:blip r:embed="rId4"/>
                <a:stretch>
                  <a:fillRect l="-284" b="-20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a78a51c8e_0_23"/>
          <p:cNvSpPr txBox="1"/>
          <p:nvPr/>
        </p:nvSpPr>
        <p:spPr>
          <a:xfrm>
            <a:off x="457475" y="38462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5a78a51c8e_0_23"/>
          <p:cNvSpPr txBox="1"/>
          <p:nvPr/>
        </p:nvSpPr>
        <p:spPr>
          <a:xfrm>
            <a:off x="989250" y="1801612"/>
            <a:ext cx="10318200" cy="27330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84" b="-200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Panorámica</PresentationFormat>
  <Paragraphs>83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Aldo Ramirez</cp:lastModifiedBy>
  <cp:revision>1</cp:revision>
  <dcterms:created xsi:type="dcterms:W3CDTF">2022-11-30T14:02:43Z</dcterms:created>
  <dcterms:modified xsi:type="dcterms:W3CDTF">2023-08-04T16:41:10Z</dcterms:modified>
</cp:coreProperties>
</file>