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83" r:id="rId9"/>
    <p:sldId id="262" r:id="rId10"/>
    <p:sldId id="264" r:id="rId11"/>
    <p:sldId id="284" r:id="rId12"/>
    <p:sldId id="285" r:id="rId13"/>
    <p:sldId id="286" r:id="rId14"/>
    <p:sldId id="268" r:id="rId15"/>
    <p:sldId id="269" r:id="rId16"/>
    <p:sldId id="270" r:id="rId17"/>
    <p:sldId id="271" r:id="rId18"/>
    <p:sldId id="287" r:id="rId19"/>
    <p:sldId id="273" r:id="rId20"/>
    <p:sldId id="288" r:id="rId21"/>
    <p:sldId id="275" r:id="rId22"/>
    <p:sldId id="289" r:id="rId23"/>
    <p:sldId id="277" r:id="rId24"/>
    <p:sldId id="278" r:id="rId25"/>
    <p:sldId id="279" r:id="rId26"/>
    <p:sldId id="280" r:id="rId27"/>
    <p:sldId id="281" r:id="rId28"/>
    <p:sldId id="290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664"/>
    <a:srgbClr val="43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47" autoAdjust="0"/>
  </p:normalViewPr>
  <p:slideViewPr>
    <p:cSldViewPr snapToGrid="0">
      <p:cViewPr varScale="1">
        <p:scale>
          <a:sx n="101" d="100"/>
          <a:sy n="101" d="100"/>
        </p:scale>
        <p:origin x="92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592bc7497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7592bc74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125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592bc7497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27592bc749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292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592bc7497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27592bc749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672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46a10d9fd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2746a10d9f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592bc7497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27592bc749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592bc7497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27592bc749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592bc7497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7592bc749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592bc7497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7592bc749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0180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46a10d9fd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2746a10d9f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46a10d9fd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2746a10d9f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891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 dirty="0">
                <a:latin typeface="Arial"/>
                <a:ea typeface="Arial"/>
                <a:cs typeface="Arial"/>
                <a:sym typeface="Arial"/>
              </a:rPr>
              <a:t>Note : 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If you have downloaded the infographic to your computer, you can edit the presentation to generate a hyperlink to the video from this slide.</a:t>
            </a:r>
            <a:endParaRPr dirty="0"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592bc7497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7592bc749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592bc7497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7592bc749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5268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373a2dd14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24373a2dd1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592bc7497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27592bc749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7592bc749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7592bc749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592bc7497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27592bc749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592bc7497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27592bc749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43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592bc7497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27592bc749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592bc7497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7592bc749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ee0e8b21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2ee0e8b2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3983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ee0e8b21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2ee0e8b2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592bc7497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7592bc74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50" y="2096592"/>
            <a:ext cx="8175900" cy="6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Pool Testing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399900" y="1251150"/>
            <a:ext cx="8344200" cy="13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 the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=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“number of positive individual samples in a combined sample” and answer: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en-US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lphaLcParenR" startAt="2"/>
            </a:pPr>
            <a:r>
              <a:rPr lang="e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is a random variable?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BEB2FC1E-F724-9CE1-19E9-0546028376DF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7;p35">
            <a:extLst>
              <a:ext uri="{FF2B5EF4-FFF2-40B4-BE49-F238E27FC236}">
                <a16:creationId xmlns:a16="http://schemas.microsoft.com/office/drawing/2014/main" id="{7FBD1C76-BE03-DD58-9423-3EAE4234046A}"/>
              </a:ext>
            </a:extLst>
          </p:cNvPr>
          <p:cNvSpPr txBox="1"/>
          <p:nvPr/>
        </p:nvSpPr>
        <p:spPr>
          <a:xfrm>
            <a:off x="1112550" y="2751622"/>
            <a:ext cx="69189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 it is impossible to know a priori the number of positive individual samples each group will have, 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 variable.</a:t>
            </a:r>
            <a:endParaRPr sz="2000" b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" name="Google Shape;188;p35">
            <a:extLst>
              <a:ext uri="{FF2B5EF4-FFF2-40B4-BE49-F238E27FC236}">
                <a16:creationId xmlns:a16="http://schemas.microsoft.com/office/drawing/2014/main" id="{ED810609-0885-8BB8-F38E-7BB40D80BB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640" y="3480727"/>
            <a:ext cx="5530720" cy="1029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01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/>
          <p:nvPr/>
        </p:nvSpPr>
        <p:spPr>
          <a:xfrm>
            <a:off x="399904" y="1304532"/>
            <a:ext cx="8411591" cy="159453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indent="-342900" algn="just">
              <a:buClr>
                <a:schemeClr val="dk1"/>
              </a:buClr>
              <a:buSzPts val="1800"/>
              <a:buAutoNum type="arabicPeriod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 the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=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“number of positive individual samples in a combined sample” and answer:</a:t>
            </a:r>
          </a:p>
          <a:p>
            <a:pPr marL="114300" algn="just">
              <a:buClr>
                <a:schemeClr val="dk1"/>
              </a:buClr>
              <a:buSzPts val="1800"/>
            </a:pPr>
            <a:endParaRPr lang="en-US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 algn="just">
              <a:buClr>
                <a:schemeClr val="dk1"/>
              </a:buClr>
              <a:buSzPts val="1800"/>
              <a:buFont typeface="+mj-lt"/>
              <a:buAutoNum type="alphaLcParenR" startAt="3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 in mathematical terms the probability corresponding to the problem question.</a:t>
            </a:r>
          </a:p>
        </p:txBody>
      </p:sp>
      <p:sp>
        <p:nvSpPr>
          <p:cNvPr id="4" name="Google Shape;166;p32">
            <a:extLst>
              <a:ext uri="{FF2B5EF4-FFF2-40B4-BE49-F238E27FC236}">
                <a16:creationId xmlns:a16="http://schemas.microsoft.com/office/drawing/2014/main" id="{D23AD1AC-B7F4-2FB2-09AD-B60C6FFDCB87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72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/>
          <p:nvPr/>
        </p:nvSpPr>
        <p:spPr>
          <a:xfrm>
            <a:off x="399904" y="1304532"/>
            <a:ext cx="8411591" cy="159453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indent="-342900" algn="just">
              <a:buClr>
                <a:schemeClr val="dk1"/>
              </a:buClr>
              <a:buSzPts val="1800"/>
              <a:buAutoNum type="arabicPeriod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 the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=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“number of positive individual samples in a combined sample” and answer:</a:t>
            </a:r>
          </a:p>
          <a:p>
            <a:pPr marL="114300" algn="just">
              <a:buClr>
                <a:schemeClr val="dk1"/>
              </a:buClr>
              <a:buSzPts val="1800"/>
            </a:pPr>
            <a:endParaRPr lang="en-US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 algn="just">
              <a:buClr>
                <a:schemeClr val="dk1"/>
              </a:buClr>
              <a:buSzPts val="1800"/>
              <a:buFont typeface="+mj-lt"/>
              <a:buAutoNum type="alphaLcParenR" startAt="3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 in mathematical terms the probability corresponding to the problem question.</a:t>
            </a:r>
          </a:p>
        </p:txBody>
      </p:sp>
      <p:sp>
        <p:nvSpPr>
          <p:cNvPr id="3" name="Google Shape;201;p37">
            <a:extLst>
              <a:ext uri="{FF2B5EF4-FFF2-40B4-BE49-F238E27FC236}">
                <a16:creationId xmlns:a16="http://schemas.microsoft.com/office/drawing/2014/main" id="{1845B563-A75E-D33E-8BF4-F82B78CD6AF6}"/>
              </a:ext>
            </a:extLst>
          </p:cNvPr>
          <p:cNvSpPr txBox="1"/>
          <p:nvPr/>
        </p:nvSpPr>
        <p:spPr>
          <a:xfrm>
            <a:off x="1163949" y="3060503"/>
            <a:ext cx="6883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1111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What is the </a:t>
            </a:r>
            <a:r>
              <a:rPr lang="en-US" sz="2000" b="1" dirty="0">
                <a:solidFill>
                  <a:srgbClr val="433B7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probability</a:t>
            </a:r>
            <a:r>
              <a:rPr lang="en-US" sz="2000" dirty="0">
                <a:solidFill>
                  <a:srgbClr val="11111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 that in a pooled sample, </a:t>
            </a:r>
            <a:r>
              <a:rPr lang="en-US" sz="2000" b="1" dirty="0">
                <a:solidFill>
                  <a:srgbClr val="D65664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at least one </a:t>
            </a:r>
            <a:r>
              <a:rPr lang="en-US" sz="2000" dirty="0">
                <a:solidFill>
                  <a:srgbClr val="11111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athlete tests positive for steroid use?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66;p32">
            <a:extLst>
              <a:ext uri="{FF2B5EF4-FFF2-40B4-BE49-F238E27FC236}">
                <a16:creationId xmlns:a16="http://schemas.microsoft.com/office/drawing/2014/main" id="{D23AD1AC-B7F4-2FB2-09AD-B60C6FFDCB87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BFF3C3-AB05-6C27-7317-EF7ECF122FDE}"/>
                  </a:ext>
                </a:extLst>
              </p:cNvPr>
              <p:cNvSpPr txBox="1"/>
              <p:nvPr/>
            </p:nvSpPr>
            <p:spPr>
              <a:xfrm>
                <a:off x="3297542" y="4022130"/>
                <a:ext cx="254891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solidFill>
                            <a:srgbClr val="433B7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3600" b="0" i="1" smtClean="0">
                          <a:solidFill>
                            <a:srgbClr val="D65664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3600" b="0" i="1" smtClean="0">
                          <a:solidFill>
                            <a:srgbClr val="D656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419" sz="36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BFF3C3-AB05-6C27-7317-EF7ECF122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542" y="4022130"/>
                <a:ext cx="254891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0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/>
        </p:nvSpPr>
        <p:spPr>
          <a:xfrm>
            <a:off x="399903" y="409125"/>
            <a:ext cx="6877511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Assumption 1: Each experiment is modeled as a Bernoulli</a:t>
            </a:r>
            <a:endParaRPr sz="2800" b="1" i="0" u="none" strike="noStrike" cap="none" dirty="0">
              <a:solidFill>
                <a:srgbClr val="433B7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332229" y="1440966"/>
            <a:ext cx="5637819" cy="304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000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do we mean by a repeated experiment in this situation?</a:t>
            </a:r>
          </a:p>
          <a:p>
            <a:pPr marL="4000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many outcomes are possible in each experiment, and what are these?</a:t>
            </a:r>
          </a:p>
          <a:p>
            <a:pPr marL="4000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would you represent as success and failure in this experiment?</a:t>
            </a:r>
          </a:p>
          <a:p>
            <a:pPr marL="4000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are the probabilities of success and failure in this experiment?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861" y="1981866"/>
            <a:ext cx="2576873" cy="189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/>
        </p:nvSpPr>
        <p:spPr>
          <a:xfrm>
            <a:off x="399904" y="409125"/>
            <a:ext cx="6124500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Assumption 2: The experiments must be independent of each other</a:t>
            </a:r>
            <a:endParaRPr sz="2800" b="1" i="0" u="none" strike="noStrike" cap="none" dirty="0">
              <a:solidFill>
                <a:srgbClr val="433B7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5" name="Google Shape;215;p39"/>
          <p:cNvSpPr txBox="1"/>
          <p:nvPr/>
        </p:nvSpPr>
        <p:spPr>
          <a:xfrm>
            <a:off x="513738" y="1340119"/>
            <a:ext cx="8116524" cy="131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does it mean for experiments to be independent of each other?</a:t>
            </a:r>
          </a:p>
          <a:p>
            <a:pPr marL="457200" marR="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it reasonable to assume that an athlete's use or non-use of steroids is not affected by the use of other athletes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Google Sans"/>
              </a:rPr>
              <a:t>?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821" y="2917012"/>
            <a:ext cx="4102358" cy="196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/>
        </p:nvSpPr>
        <p:spPr>
          <a:xfrm>
            <a:off x="399903" y="409125"/>
            <a:ext cx="7217577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Assumption 3: The probability of success is the same for each experiment.</a:t>
            </a:r>
            <a:endParaRPr sz="2800" b="1" i="0" u="none" strike="noStrike" cap="none" dirty="0">
              <a:solidFill>
                <a:srgbClr val="433B7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2" name="Google Shape;222;p40"/>
          <p:cNvSpPr txBox="1"/>
          <p:nvPr/>
        </p:nvSpPr>
        <p:spPr>
          <a:xfrm>
            <a:off x="453141" y="1654008"/>
            <a:ext cx="77613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it reasonable to assume that the probability of a sample testing positive for steroids is the same for each athlete?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23" name="Google Shape;223;p40"/>
          <p:cNvPicPr preferRelativeResize="0"/>
          <p:nvPr/>
        </p:nvPicPr>
        <p:blipFill rotWithShape="1">
          <a:blip r:embed="rId3">
            <a:alphaModFix/>
          </a:blip>
          <a:srcRect r="24698"/>
          <a:stretch/>
        </p:blipFill>
        <p:spPr>
          <a:xfrm>
            <a:off x="1175948" y="2701838"/>
            <a:ext cx="6792104" cy="1267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5715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the probability that a combined sample will test positive?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2D69A641-FADD-7DB4-CAE2-96599023AF5D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5715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the probability that a combined sample will test positive?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2D69A641-FADD-7DB4-CAE2-96599023AF5D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88F3C1F-DF2C-8D57-B753-9C31C3583BFC}"/>
                  </a:ext>
                </a:extLst>
              </p:cNvPr>
              <p:cNvSpPr txBox="1"/>
              <p:nvPr/>
            </p:nvSpPr>
            <p:spPr>
              <a:xfrm>
                <a:off x="2437141" y="2357792"/>
                <a:ext cx="5247462" cy="1937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s-E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0,006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0,994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s-E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≈1−0,94</m:t>
                      </m:r>
                    </m:oMath>
                    <m:oMath xmlns:m="http://schemas.openxmlformats.org/officeDocument/2006/math">
                      <m:r>
                        <a:rPr lang="es-E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≈6 %</m:t>
                      </m:r>
                    </m:oMath>
                  </m:oMathPara>
                </a14:m>
                <a:endParaRPr lang="es-E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88F3C1F-DF2C-8D57-B753-9C31C358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141" y="2357792"/>
                <a:ext cx="5247462" cy="1937838"/>
              </a:xfrm>
              <a:prstGeom prst="rect">
                <a:avLst/>
              </a:prstGeom>
              <a:blipFill>
                <a:blip r:embed="rId3"/>
                <a:stretch>
                  <a:fillRect l="-813" b="-157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6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5715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2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the probability that there will be more than one person who used steroids in a combined sample who tested positive?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AF5D8307-AFAC-9546-7FD5-EAB6C2BD9519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5715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2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the probability that there will be more than one person who used steroids in a combined sample who tested positive?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AF5D8307-AFAC-9546-7FD5-EAB6C2BD9519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641DFD0-22EE-F70F-978F-BC61CA71606F}"/>
                  </a:ext>
                </a:extLst>
              </p:cNvPr>
              <p:cNvSpPr txBox="1"/>
              <p:nvPr/>
            </p:nvSpPr>
            <p:spPr>
              <a:xfrm>
                <a:off x="1568083" y="2475073"/>
                <a:ext cx="6469207" cy="1568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  <m:oMath xmlns:m="http://schemas.openxmlformats.org/officeDocument/2006/math">
                      <m:r>
                        <a:rPr lang="es-E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0,994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0,006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0,994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s-E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≈0,16 %</m:t>
                      </m:r>
                    </m:oMath>
                  </m:oMathPara>
                </a14:m>
                <a:br>
                  <a:rPr lang="es-ES" sz="2400" b="0" dirty="0">
                    <a:ea typeface="Cambria Math" panose="02040503050406030204" pitchFamily="18" charset="0"/>
                  </a:rPr>
                </a:br>
                <a:endParaRPr lang="es-E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641DFD0-22EE-F70F-978F-BC61CA716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083" y="2475073"/>
                <a:ext cx="6469207" cy="1568571"/>
              </a:xfrm>
              <a:prstGeom prst="rect">
                <a:avLst/>
              </a:prstGeom>
              <a:blipFill>
                <a:blip r:embed="rId3"/>
                <a:stretch>
                  <a:fillRect b="-2724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91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93717" y="359373"/>
            <a:ext cx="72141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32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Pool </a:t>
            </a:r>
            <a:r>
              <a:rPr lang="es-ES" sz="3200" b="1" dirty="0" err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32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391" y="1786054"/>
            <a:ext cx="3511743" cy="26423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2;p27">
            <a:extLst>
              <a:ext uri="{FF2B5EF4-FFF2-40B4-BE49-F238E27FC236}">
                <a16:creationId xmlns:a16="http://schemas.microsoft.com/office/drawing/2014/main" id="{14112E08-B20B-4015-7B20-8377CAE29974}"/>
              </a:ext>
            </a:extLst>
          </p:cNvPr>
          <p:cNvSpPr txBox="1"/>
          <p:nvPr/>
        </p:nvSpPr>
        <p:spPr>
          <a:xfrm>
            <a:off x="393717" y="958391"/>
            <a:ext cx="72141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Let’s review the infographic “Pool Testing”</a:t>
            </a:r>
            <a:endParaRPr lang="en-US" sz="2800" i="0" u="none" strike="noStrike" cap="none" dirty="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5715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3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20 samples combined, how many are expected to be positive? Interpret the result.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54D9F0F4-9F7B-45D3-58DB-55E3F6953E29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5715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 startAt="3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20 samples combined, how many are expected to be positive? Interpret the result.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54D9F0F4-9F7B-45D3-58DB-55E3F6953E29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B14DA33-25F3-B30A-1E65-4E94D775BEE5}"/>
                  </a:ext>
                </a:extLst>
              </p:cNvPr>
              <p:cNvSpPr txBox="1"/>
              <p:nvPr/>
            </p:nvSpPr>
            <p:spPr>
              <a:xfrm>
                <a:off x="1919485" y="2599625"/>
                <a:ext cx="5120278" cy="1292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s-E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=20⋅0,006</m:t>
                      </m:r>
                    </m:oMath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=0,12</m:t>
                      </m:r>
                    </m:oMath>
                  </m:oMathPara>
                </a14:m>
                <a:br>
                  <a:rPr lang="es-ES" sz="2400" b="0" dirty="0">
                    <a:ea typeface="Cambria Math" panose="02040503050406030204" pitchFamily="18" charset="0"/>
                  </a:rPr>
                </a:br>
                <a:endParaRPr lang="es-E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B14DA33-25F3-B30A-1E65-4E94D775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85" y="2599625"/>
                <a:ext cx="5120278" cy="12927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27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/>
        </p:nvSpPr>
        <p:spPr>
          <a:xfrm>
            <a:off x="551383" y="1388067"/>
            <a:ext cx="77613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Pool testing is a strategy that allows samples to be analyzed in groups, thus reducing the number of tests. It is beneficial when a large volume of samples needs to be analyzed quickly.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8" name="Google Shape;268;p4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196" y="2571750"/>
            <a:ext cx="4868751" cy="198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/>
        </p:nvSpPr>
        <p:spPr>
          <a:xfrm>
            <a:off x="551383" y="1388067"/>
            <a:ext cx="7761300" cy="2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model a situation using the binomial distribution, it must be verified that certain assumptions are met. These are: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Calibri"/>
              <a:buChar char="○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each experiment only has </a:t>
            </a:r>
            <a:r>
              <a:rPr lang="en-US" sz="20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two possible complementary results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</a:p>
          <a:p>
            <a:pPr marL="914400" marR="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the experiments </a:t>
            </a:r>
            <a:r>
              <a:rPr lang="en-US" sz="20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independent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each other, and</a:t>
            </a:r>
            <a:r>
              <a:rPr lang="es" sz="2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14400" marR="0" lvl="1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the </a:t>
            </a:r>
            <a:r>
              <a:rPr lang="en-US" sz="20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probability of success is the same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each experiment.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268;p47">
            <a:extLst>
              <a:ext uri="{FF2B5EF4-FFF2-40B4-BE49-F238E27FC236}">
                <a16:creationId xmlns:a16="http://schemas.microsoft.com/office/drawing/2014/main" id="{CA9173A9-B525-7D92-962F-F250A749AB10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/>
        </p:nvSpPr>
        <p:spPr>
          <a:xfrm>
            <a:off x="551383" y="1236563"/>
            <a:ext cx="77613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Analyzing the assumptions behind using a mathematical model allows us to understand the situation better and interpret the solution to the problem.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82" name="Google Shape;28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882" y="2467426"/>
            <a:ext cx="4624236" cy="2266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8;p47">
            <a:extLst>
              <a:ext uri="{FF2B5EF4-FFF2-40B4-BE49-F238E27FC236}">
                <a16:creationId xmlns:a16="http://schemas.microsoft.com/office/drawing/2014/main" id="{87EDB0AD-3EAB-7852-E6E5-582BA5827337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/>
        </p:nvSpPr>
        <p:spPr>
          <a:xfrm>
            <a:off x="551383" y="1388067"/>
            <a:ext cx="776130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random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defined as “the number of successes obtained in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experiments”, where each experiment is independent of the others and has a probability of success equal to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is distributed as a </a:t>
            </a:r>
            <a:r>
              <a:rPr lang="en-US" sz="2000" b="1" i="0" dirty="0">
                <a:solidFill>
                  <a:srgbClr val="D6566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binomial of parameters </a:t>
            </a:r>
            <a:r>
              <a:rPr lang="en-US" sz="2000" b="1" i="1" dirty="0">
                <a:solidFill>
                  <a:srgbClr val="D6566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="1" i="0" dirty="0">
                <a:solidFill>
                  <a:srgbClr val="D6566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i="1" dirty="0">
                <a:solidFill>
                  <a:srgbClr val="D6566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usually denoted as: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68;p47">
            <a:extLst>
              <a:ext uri="{FF2B5EF4-FFF2-40B4-BE49-F238E27FC236}">
                <a16:creationId xmlns:a16="http://schemas.microsoft.com/office/drawing/2014/main" id="{0B0E10A8-B164-07B1-16E0-3FA69B337F4D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8B98E92-A2CA-B770-B97D-FC8FB7B7DDE0}"/>
                  </a:ext>
                </a:extLst>
              </p:cNvPr>
              <p:cNvSpPr txBox="1"/>
              <p:nvPr/>
            </p:nvSpPr>
            <p:spPr>
              <a:xfrm>
                <a:off x="3041645" y="3551866"/>
                <a:ext cx="3060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Binomial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419" sz="28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8B98E92-A2CA-B770-B97D-FC8FB7B7D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645" y="3551866"/>
                <a:ext cx="306071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/>
          <p:nvPr/>
        </p:nvSpPr>
        <p:spPr>
          <a:xfrm>
            <a:off x="551383" y="1388067"/>
            <a:ext cx="8169424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corresponds to a binomial of parameters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it can take the integer values between 0 and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probability of obtaining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= k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successes is calculated by the formula: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268;p47">
            <a:extLst>
              <a:ext uri="{FF2B5EF4-FFF2-40B4-BE49-F238E27FC236}">
                <a16:creationId xmlns:a16="http://schemas.microsoft.com/office/drawing/2014/main" id="{DC9D265F-E1BA-58E8-3917-A164EAC7BB4F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0F0C6AC-9867-D493-B07B-49283B4FCB63}"/>
                  </a:ext>
                </a:extLst>
              </p:cNvPr>
              <p:cNvSpPr txBox="1"/>
              <p:nvPr/>
            </p:nvSpPr>
            <p:spPr>
              <a:xfrm>
                <a:off x="2053048" y="2874758"/>
                <a:ext cx="5166094" cy="762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br>
                  <a:rPr lang="es-ES" sz="2800" b="0" dirty="0">
                    <a:ea typeface="Cambria Math" panose="02040503050406030204" pitchFamily="18" charset="0"/>
                  </a:rPr>
                </a:br>
                <a:endParaRPr lang="es-E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0F0C6AC-9867-D493-B07B-49283B4F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48" y="2874758"/>
                <a:ext cx="5166094" cy="762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50" y="2096592"/>
            <a:ext cx="8175900" cy="6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Pool Testing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7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ADAC610-3D97-8E13-8EDB-18E514ED7738}"/>
              </a:ext>
            </a:extLst>
          </p:cNvPr>
          <p:cNvSpPr/>
          <p:nvPr/>
        </p:nvSpPr>
        <p:spPr>
          <a:xfrm>
            <a:off x="393717" y="1262930"/>
            <a:ext cx="5115354" cy="2793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404375" y="1324474"/>
            <a:ext cx="4943304" cy="266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445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74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pool testing?</a:t>
            </a:r>
          </a:p>
          <a:p>
            <a:pPr marL="4445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74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is it necessary to divide each individual sample into two?</a:t>
            </a:r>
          </a:p>
          <a:p>
            <a:pPr marL="4445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74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advantage does pool testing have over individual sample analysis?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l="3979"/>
          <a:stretch/>
        </p:blipFill>
        <p:spPr>
          <a:xfrm>
            <a:off x="5569526" y="1087550"/>
            <a:ext cx="3464893" cy="34086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2;p27">
            <a:extLst>
              <a:ext uri="{FF2B5EF4-FFF2-40B4-BE49-F238E27FC236}">
                <a16:creationId xmlns:a16="http://schemas.microsoft.com/office/drawing/2014/main" id="{335FA80D-FE78-A938-FA6B-43AC6AC1061F}"/>
              </a:ext>
            </a:extLst>
          </p:cNvPr>
          <p:cNvSpPr txBox="1"/>
          <p:nvPr/>
        </p:nvSpPr>
        <p:spPr>
          <a:xfrm>
            <a:off x="393717" y="359373"/>
            <a:ext cx="72141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32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Pool </a:t>
            </a:r>
            <a:r>
              <a:rPr lang="es-ES" sz="3200" b="1" dirty="0" err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32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399904" y="409125"/>
            <a:ext cx="61245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 err="1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419" sz="3200" b="1" i="0" dirty="0" err="1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nderstanding</a:t>
            </a:r>
            <a:r>
              <a:rPr lang="es-419" sz="32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3200" b="1" i="0" dirty="0" err="1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419" sz="32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3200" b="1" i="0" dirty="0" err="1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endParaRPr sz="3200" b="1" i="0" u="none" strike="noStrike" cap="none" dirty="0">
              <a:solidFill>
                <a:srgbClr val="433B7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551383" y="1159467"/>
            <a:ext cx="77613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figure depicts 60 blood samples that were pooled into six groups of 10 and then analyzed for the presence of a certain antibody. The groups that tested positive are marked in red: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Imagen 2" descr="Interfaz de usuario gráfica, Diagrama, Aplicación&#10;&#10;Descripción generada automáticamente">
            <a:extLst>
              <a:ext uri="{FF2B5EF4-FFF2-40B4-BE49-F238E27FC236}">
                <a16:creationId xmlns:a16="http://schemas.microsoft.com/office/drawing/2014/main" id="{0560351D-3DDC-B29E-76E5-3C934F713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877" y="2073466"/>
            <a:ext cx="3956312" cy="26609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6A24D80-CA36-F50F-B7E8-8549493FF1DA}"/>
              </a:ext>
            </a:extLst>
          </p:cNvPr>
          <p:cNvSpPr/>
          <p:nvPr/>
        </p:nvSpPr>
        <p:spPr>
          <a:xfrm>
            <a:off x="399904" y="1302773"/>
            <a:ext cx="4172096" cy="2787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4" name="Google Shape;154;p30"/>
          <p:cNvSpPr txBox="1"/>
          <p:nvPr/>
        </p:nvSpPr>
        <p:spPr>
          <a:xfrm>
            <a:off x="399904" y="1302773"/>
            <a:ext cx="3931393" cy="278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many individual tests must be performed to detect samples with the presence of the antibody?</a:t>
            </a:r>
          </a:p>
          <a:p>
            <a:pPr marL="4572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many tests in total should be performed in this situation to identify those that are positive?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46;p29">
            <a:extLst>
              <a:ext uri="{FF2B5EF4-FFF2-40B4-BE49-F238E27FC236}">
                <a16:creationId xmlns:a16="http://schemas.microsoft.com/office/drawing/2014/main" id="{0DC2A0E8-0D8D-1FC5-386E-6D14A90CAEDA}"/>
              </a:ext>
            </a:extLst>
          </p:cNvPr>
          <p:cNvSpPr txBox="1"/>
          <p:nvPr/>
        </p:nvSpPr>
        <p:spPr>
          <a:xfrm>
            <a:off x="399904" y="409125"/>
            <a:ext cx="61245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 err="1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419" sz="3200" b="1" i="0" dirty="0" err="1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nderstanding</a:t>
            </a:r>
            <a:r>
              <a:rPr lang="es-419" sz="32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3200" b="1" i="0" dirty="0" err="1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419" sz="3200" b="1" i="0" dirty="0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3200" b="1" i="0" dirty="0" err="1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endParaRPr sz="3200" b="1" i="0" u="none" strike="noStrike" cap="none" dirty="0">
              <a:solidFill>
                <a:srgbClr val="433B7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Imagen 3" descr="Interfaz de usuario gráfica, Diagrama, Aplicación&#10;&#10;Descripción generada automáticamente">
            <a:extLst>
              <a:ext uri="{FF2B5EF4-FFF2-40B4-BE49-F238E27FC236}">
                <a16:creationId xmlns:a16="http://schemas.microsoft.com/office/drawing/2014/main" id="{57E71D5E-3F43-871B-38EB-07FA10079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125" y="1429776"/>
            <a:ext cx="3956312" cy="26609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EBE7F15-8239-95DD-8C99-EEBACFAD43AD}"/>
              </a:ext>
            </a:extLst>
          </p:cNvPr>
          <p:cNvSpPr/>
          <p:nvPr/>
        </p:nvSpPr>
        <p:spPr>
          <a:xfrm>
            <a:off x="945662" y="3579449"/>
            <a:ext cx="7502769" cy="875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399904" y="409125"/>
            <a:ext cx="612450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i="0" dirty="0" err="1">
                <a:solidFill>
                  <a:srgbClr val="433B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endParaRPr sz="3200" b="1" i="0" u="none" strike="noStrike" cap="none" dirty="0">
              <a:solidFill>
                <a:srgbClr val="433B7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858812" y="1317178"/>
            <a:ext cx="7669627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44474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detect steroid use in 200 athletes participating in a sports competition, their urine samples will be analyzed using the pool testing strategy. The samples will be combined in groups of 10 athletes.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solidFill>
                  <a:srgbClr val="44474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is known that the prevalence of steroid use in athletes in similar competitions, such as the 2018 Olympic Games, is 0,6%.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8212D4-690E-8BD4-9F54-DE7DBAB88B19}"/>
              </a:ext>
            </a:extLst>
          </p:cNvPr>
          <p:cNvSpPr txBox="1"/>
          <p:nvPr/>
        </p:nvSpPr>
        <p:spPr>
          <a:xfrm>
            <a:off x="1097241" y="3688866"/>
            <a:ext cx="7192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the probability that in a combined sample, at least one athlete will test positive for steroid use?</a:t>
            </a:r>
            <a:endParaRPr lang="es-419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67;p32">
            <a:extLst>
              <a:ext uri="{FF2B5EF4-FFF2-40B4-BE49-F238E27FC236}">
                <a16:creationId xmlns:a16="http://schemas.microsoft.com/office/drawing/2014/main" id="{5BD3A42F-0DDA-0B35-E044-0117F8674E57}"/>
              </a:ext>
            </a:extLst>
          </p:cNvPr>
          <p:cNvSpPr/>
          <p:nvPr/>
        </p:nvSpPr>
        <p:spPr>
          <a:xfrm>
            <a:off x="399904" y="1249819"/>
            <a:ext cx="8344200" cy="126667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Consider the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=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“number of positive individual samples in a combined sample” and answer: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arenR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values can the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take?</a:t>
            </a:r>
            <a:endParaRPr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20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4;p33">
            <a:extLst>
              <a:ext uri="{FF2B5EF4-FFF2-40B4-BE49-F238E27FC236}">
                <a16:creationId xmlns:a16="http://schemas.microsoft.com/office/drawing/2014/main" id="{C59BF435-2A1F-0AF7-0DD8-281300ECDB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183" b="4874"/>
          <a:stretch/>
        </p:blipFill>
        <p:spPr>
          <a:xfrm>
            <a:off x="2259551" y="2717696"/>
            <a:ext cx="5026290" cy="2107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7;p32">
            <a:extLst>
              <a:ext uri="{FF2B5EF4-FFF2-40B4-BE49-F238E27FC236}">
                <a16:creationId xmlns:a16="http://schemas.microsoft.com/office/drawing/2014/main" id="{A12E631C-BEEB-4414-7DC5-A6E05CF49A23}"/>
              </a:ext>
            </a:extLst>
          </p:cNvPr>
          <p:cNvSpPr/>
          <p:nvPr/>
        </p:nvSpPr>
        <p:spPr>
          <a:xfrm>
            <a:off x="399904" y="1249819"/>
            <a:ext cx="8344200" cy="126667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Consider the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=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“number of positive individual samples in a combined sample” and answer: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LcParenR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values can the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take?</a:t>
            </a:r>
            <a:endParaRPr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BEB2FC1E-F724-9CE1-19E9-0546028376DF}"/>
              </a:ext>
            </a:extLst>
          </p:cNvPr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0;p34">
            <a:extLst>
              <a:ext uri="{FF2B5EF4-FFF2-40B4-BE49-F238E27FC236}">
                <a16:creationId xmlns:a16="http://schemas.microsoft.com/office/drawing/2014/main" id="{7F160848-829C-E517-7755-016AA5E6F542}"/>
              </a:ext>
            </a:extLst>
          </p:cNvPr>
          <p:cNvSpPr/>
          <p:nvPr/>
        </p:nvSpPr>
        <p:spPr>
          <a:xfrm>
            <a:off x="399900" y="1251150"/>
            <a:ext cx="8344200" cy="13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 the variable 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 =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“number of positive individual samples in a combined sample” and answer:</a:t>
            </a: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en-US" sz="20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lphaLcParenR" startAt="2"/>
            </a:pPr>
            <a:r>
              <a:rPr lang="e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is a random variable?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1033</Words>
  <Application>Microsoft Office PowerPoint</Application>
  <PresentationFormat>Presentación en pantalla (16:9)</PresentationFormat>
  <Paragraphs>86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Calibri</vt:lpstr>
      <vt:lpstr>Arial</vt:lpstr>
      <vt:lpstr>Cambria Math</vt:lpstr>
      <vt:lpstr>Google Sans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Ricardo Felipe Fredes Silva (ricardo.fredes)</cp:lastModifiedBy>
  <cp:revision>6</cp:revision>
  <dcterms:modified xsi:type="dcterms:W3CDTF">2023-10-10T21:58:23Z</dcterms:modified>
</cp:coreProperties>
</file>