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21cdeddc61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21cdeddc61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f27e5ae785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1f27e5ae785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1cdeddc61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21cdeddc61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1cdeddc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21cdeddc61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21cdeddc61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21cdeddc61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1cdeddc61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21cdeddc61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1cdeddc61_1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221cdeddc61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1cdeddc61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21cdeddc61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1cdeddc61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21cdeddc61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1cdeddc61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21cdeddc61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adjuntar el video </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1cdeddc61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221cdeddc61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f27e5ae785_0_5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f27e5ae785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27e5ae785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1f27e5ae785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1cdeddc61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21cdeddc61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1cdeddc61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21cdeddc61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1cdeddc61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21cdeddc61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888917c8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2888917c8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Tamaño de la pupila </a:t>
            </a:r>
            <a:endParaRPr b="1" sz="33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ante distintos niveles de iluminación</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Analizando el gráfico</a:t>
            </a:r>
            <a:endParaRPr b="1" i="0" sz="2700" u="none" cap="none" strike="noStrike">
              <a:solidFill>
                <a:srgbClr val="423B71"/>
              </a:solidFill>
              <a:latin typeface="Calibri"/>
              <a:ea typeface="Calibri"/>
              <a:cs typeface="Calibri"/>
              <a:sym typeface="Calibri"/>
            </a:endParaRPr>
          </a:p>
        </p:txBody>
      </p:sp>
      <p:sp>
        <p:nvSpPr>
          <p:cNvPr id="187" name="Google Shape;187;p35"/>
          <p:cNvSpPr/>
          <p:nvPr/>
        </p:nvSpPr>
        <p:spPr>
          <a:xfrm>
            <a:off x="306625" y="1351750"/>
            <a:ext cx="3600000" cy="2343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3. ¿Cuál es aproximadamente el diámetro de la pupila cuando la iluminancia es de 4 lx?</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Entre 4,2 y 4,4 mm.</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88" name="Google Shape;188;p35"/>
          <p:cNvPicPr preferRelativeResize="0"/>
          <p:nvPr/>
        </p:nvPicPr>
        <p:blipFill>
          <a:blip r:embed="rId3">
            <a:alphaModFix/>
          </a:blip>
          <a:stretch>
            <a:fillRect/>
          </a:stretch>
        </p:blipFill>
        <p:spPr>
          <a:xfrm>
            <a:off x="4259575" y="1351750"/>
            <a:ext cx="4549299" cy="2439999"/>
          </a:xfrm>
          <a:prstGeom prst="rect">
            <a:avLst/>
          </a:prstGeom>
          <a:noFill/>
          <a:ln>
            <a:noFill/>
          </a:ln>
        </p:spPr>
      </p:pic>
      <p:pic>
        <p:nvPicPr>
          <p:cNvPr id="189" name="Google Shape;189;p35"/>
          <p:cNvPicPr preferRelativeResize="0"/>
          <p:nvPr/>
        </p:nvPicPr>
        <p:blipFill>
          <a:blip r:embed="rId4">
            <a:alphaModFix/>
          </a:blip>
          <a:stretch>
            <a:fillRect/>
          </a:stretch>
        </p:blipFill>
        <p:spPr>
          <a:xfrm>
            <a:off x="1026163" y="3269775"/>
            <a:ext cx="2160926" cy="1618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nvSpPr>
        <p:spPr>
          <a:xfrm>
            <a:off x="1560744" y="393388"/>
            <a:ext cx="6022500" cy="1085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1" lang="es" sz="2200">
                <a:solidFill>
                  <a:srgbClr val="423B71"/>
                </a:solidFill>
                <a:latin typeface="Calibri"/>
                <a:ea typeface="Calibri"/>
                <a:cs typeface="Calibri"/>
                <a:sym typeface="Calibri"/>
              </a:rPr>
              <a:t>¿Cómo se comporta el diámetro de la pupila cuando la iluminancia aumenta significativamente?</a:t>
            </a:r>
            <a:endParaRPr b="1" i="0" sz="2200" u="none" cap="none" strike="noStrike">
              <a:solidFill>
                <a:srgbClr val="423B71"/>
              </a:solidFill>
              <a:latin typeface="Calibri"/>
              <a:ea typeface="Calibri"/>
              <a:cs typeface="Calibri"/>
              <a:sym typeface="Calibri"/>
            </a:endParaRPr>
          </a:p>
        </p:txBody>
      </p:sp>
      <p:pic>
        <p:nvPicPr>
          <p:cNvPr id="195" name="Google Shape;195;p36"/>
          <p:cNvPicPr preferRelativeResize="0"/>
          <p:nvPr/>
        </p:nvPicPr>
        <p:blipFill>
          <a:blip r:embed="rId3">
            <a:alphaModFix/>
          </a:blip>
          <a:stretch>
            <a:fillRect/>
          </a:stretch>
        </p:blipFill>
        <p:spPr>
          <a:xfrm>
            <a:off x="2187513" y="1555975"/>
            <a:ext cx="4768976" cy="317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nvSpPr>
        <p:spPr>
          <a:xfrm>
            <a:off x="1560744" y="671913"/>
            <a:ext cx="6022500" cy="7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lang="es" sz="2100">
                <a:solidFill>
                  <a:srgbClr val="423B71"/>
                </a:solidFill>
                <a:latin typeface="Calibri"/>
                <a:ea typeface="Calibri"/>
                <a:cs typeface="Calibri"/>
                <a:sym typeface="Calibri"/>
              </a:rPr>
              <a:t>¿Cómo podemos analizar el comportamiento de D(x) cuando x crece de forma indefinida?</a:t>
            </a:r>
            <a:endParaRPr b="0" i="0" sz="2100" u="none" cap="none" strike="noStrike">
              <a:solidFill>
                <a:srgbClr val="423B71"/>
              </a:solidFill>
              <a:latin typeface="Calibri"/>
              <a:ea typeface="Calibri"/>
              <a:cs typeface="Calibri"/>
              <a:sym typeface="Calibri"/>
            </a:endParaRPr>
          </a:p>
        </p:txBody>
      </p:sp>
      <p:pic>
        <p:nvPicPr>
          <p:cNvPr id="201" name="Google Shape;201;p37"/>
          <p:cNvPicPr preferRelativeResize="0"/>
          <p:nvPr/>
        </p:nvPicPr>
        <p:blipFill>
          <a:blip r:embed="rId3">
            <a:alphaModFix/>
          </a:blip>
          <a:stretch>
            <a:fillRect/>
          </a:stretch>
        </p:blipFill>
        <p:spPr>
          <a:xfrm>
            <a:off x="1250375" y="1535625"/>
            <a:ext cx="6728673" cy="3339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1" i="0" sz="2700" u="none" cap="none" strike="noStrike">
              <a:solidFill>
                <a:srgbClr val="423B71"/>
              </a:solidFill>
              <a:latin typeface="Calibri"/>
              <a:ea typeface="Calibri"/>
              <a:cs typeface="Calibri"/>
              <a:sym typeface="Calibri"/>
            </a:endParaRPr>
          </a:p>
        </p:txBody>
      </p:sp>
      <p:pic>
        <p:nvPicPr>
          <p:cNvPr id="207" name="Google Shape;207;p38"/>
          <p:cNvPicPr preferRelativeResize="0"/>
          <p:nvPr/>
        </p:nvPicPr>
        <p:blipFill>
          <a:blip r:embed="rId3">
            <a:alphaModFix/>
          </a:blip>
          <a:stretch>
            <a:fillRect/>
          </a:stretch>
        </p:blipFill>
        <p:spPr>
          <a:xfrm>
            <a:off x="393913" y="1485448"/>
            <a:ext cx="8356175" cy="2670125"/>
          </a:xfrm>
          <a:prstGeom prst="rect">
            <a:avLst/>
          </a:prstGeom>
          <a:noFill/>
          <a:ln>
            <a:noFill/>
          </a:ln>
        </p:spPr>
      </p:pic>
      <p:sp>
        <p:nvSpPr>
          <p:cNvPr id="208" name="Google Shape;208;p38"/>
          <p:cNvSpPr txBox="1"/>
          <p:nvPr/>
        </p:nvSpPr>
        <p:spPr>
          <a:xfrm>
            <a:off x="520429" y="3495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Diámetro de la pupila</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0" sz="2700" u="none" cap="none" strike="noStrike">
              <a:solidFill>
                <a:srgbClr val="423B71"/>
              </a:solidFill>
              <a:latin typeface="Calibri"/>
              <a:ea typeface="Calibri"/>
              <a:cs typeface="Calibri"/>
              <a:sym typeface="Calibri"/>
            </a:endParaRPr>
          </a:p>
        </p:txBody>
      </p:sp>
      <p:sp>
        <p:nvSpPr>
          <p:cNvPr id="214" name="Google Shape;214;p39"/>
          <p:cNvSpPr/>
          <p:nvPr/>
        </p:nvSpPr>
        <p:spPr>
          <a:xfrm>
            <a:off x="380900" y="1258900"/>
            <a:ext cx="7239600" cy="326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lang="es" sz="1800">
                <a:solidFill>
                  <a:schemeClr val="dk1"/>
                </a:solidFill>
                <a:latin typeface="Calibri"/>
                <a:ea typeface="Calibri"/>
                <a:cs typeface="Calibri"/>
                <a:sym typeface="Calibri"/>
              </a:rPr>
              <a:t>1. ¿Qué sucede con el valor de D(x) a medida que x aumenta? ¿Qué sucede cuando x toma valores muy grandes? Interprete el valor considerando el contexto.</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800"/>
              <a:buFont typeface="Arial"/>
              <a:buNone/>
            </a:pPr>
            <a:r>
              <a:rPr b="1" lang="es" sz="1800">
                <a:solidFill>
                  <a:schemeClr val="dk1"/>
                </a:solidFill>
                <a:latin typeface="Calibri"/>
                <a:ea typeface="Calibri"/>
                <a:cs typeface="Calibri"/>
                <a:sym typeface="Calibri"/>
              </a:rPr>
              <a:t>2. ¿A qué recta se aproxima la función D cuando x toma valores muy grandes?</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0" sz="2700" u="none" cap="none" strike="noStrike">
              <a:solidFill>
                <a:srgbClr val="423B71"/>
              </a:solidFill>
              <a:latin typeface="Calibri"/>
              <a:ea typeface="Calibri"/>
              <a:cs typeface="Calibri"/>
              <a:sym typeface="Calibri"/>
            </a:endParaRPr>
          </a:p>
        </p:txBody>
      </p:sp>
      <p:sp>
        <p:nvSpPr>
          <p:cNvPr id="220" name="Google Shape;220;p40"/>
          <p:cNvSpPr/>
          <p:nvPr/>
        </p:nvSpPr>
        <p:spPr>
          <a:xfrm>
            <a:off x="520425" y="1575025"/>
            <a:ext cx="7891800" cy="23763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2000">
                <a:solidFill>
                  <a:schemeClr val="dk1"/>
                </a:solidFill>
                <a:latin typeface="Calibri"/>
                <a:ea typeface="Calibri"/>
                <a:cs typeface="Calibri"/>
                <a:sym typeface="Calibri"/>
              </a:rPr>
              <a:t>Cuando x aumenta la función tiende a 2, así, D(x) se aproxima tanto como uno quiera a 2 cuando x se hace suficientement</a:t>
            </a:r>
            <a:r>
              <a:rPr lang="es" sz="2000">
                <a:solidFill>
                  <a:schemeClr val="dk1"/>
                </a:solidFill>
                <a:latin typeface="Calibri"/>
                <a:ea typeface="Calibri"/>
                <a:cs typeface="Calibri"/>
                <a:sym typeface="Calibri"/>
              </a:rPr>
              <a:t>e grande. Esto quiere decir que a medida que la iluminancia aumenta de forma indefinida el diámetro de la pupila tiende a medir 2 mm. Entonces podemos observar que  se aproxima a la recta horizontal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2000">
                <a:solidFill>
                  <a:schemeClr val="dk1"/>
                </a:solidFill>
                <a:latin typeface="Calibri"/>
                <a:ea typeface="Calibri"/>
                <a:cs typeface="Calibri"/>
                <a:sym typeface="Calibri"/>
              </a:rPr>
              <a:t>y = 2, como se ve en la siguiente imagen: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41"/>
          <p:cNvPicPr preferRelativeResize="0"/>
          <p:nvPr/>
        </p:nvPicPr>
        <p:blipFill>
          <a:blip r:embed="rId3">
            <a:alphaModFix/>
          </a:blip>
          <a:stretch>
            <a:fillRect/>
          </a:stretch>
        </p:blipFill>
        <p:spPr>
          <a:xfrm>
            <a:off x="378700" y="478375"/>
            <a:ext cx="7501727" cy="4186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2"/>
          <p:cNvSpPr txBox="1"/>
          <p:nvPr/>
        </p:nvSpPr>
        <p:spPr>
          <a:xfrm>
            <a:off x="390479" y="163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31" name="Google Shape;231;p42"/>
          <p:cNvSpPr/>
          <p:nvPr/>
        </p:nvSpPr>
        <p:spPr>
          <a:xfrm>
            <a:off x="198075" y="648700"/>
            <a:ext cx="7552500" cy="14238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Analizamos un tipo de comportamiento que consiste en que la función se acerca cada vez más a un valor numérico específico a medida que la variable toma valores más y más grandes. En este caso, la función se aproxima a alguna recta horizontal cuando x toma valores muy grandes.</a:t>
            </a:r>
            <a:endParaRPr sz="1800">
              <a:solidFill>
                <a:schemeClr val="dk1"/>
              </a:solidFill>
              <a:latin typeface="Calibri"/>
              <a:ea typeface="Calibri"/>
              <a:cs typeface="Calibri"/>
              <a:sym typeface="Calibri"/>
            </a:endParaRPr>
          </a:p>
        </p:txBody>
      </p:sp>
      <p:pic>
        <p:nvPicPr>
          <p:cNvPr id="232" name="Google Shape;232;p42"/>
          <p:cNvPicPr preferRelativeResize="0"/>
          <p:nvPr/>
        </p:nvPicPr>
        <p:blipFill>
          <a:blip r:embed="rId3">
            <a:alphaModFix/>
          </a:blip>
          <a:stretch>
            <a:fillRect/>
          </a:stretch>
        </p:blipFill>
        <p:spPr>
          <a:xfrm>
            <a:off x="1977900" y="2239600"/>
            <a:ext cx="4969924" cy="2576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38" name="Google Shape;238;p43"/>
          <p:cNvSpPr/>
          <p:nvPr/>
        </p:nvSpPr>
        <p:spPr>
          <a:xfrm>
            <a:off x="622300" y="1308100"/>
            <a:ext cx="8018700" cy="1263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Usamos recursos computacionales para generar tablas de valores, y así llevar a cabo un estudio del comportamiento de una función al infinito.</a:t>
            </a:r>
            <a:endParaRPr sz="1800">
              <a:solidFill>
                <a:schemeClr val="dk1"/>
              </a:solidFill>
              <a:latin typeface="Calibri"/>
              <a:ea typeface="Calibri"/>
              <a:cs typeface="Calibri"/>
              <a:sym typeface="Calibri"/>
            </a:endParaRPr>
          </a:p>
        </p:txBody>
      </p:sp>
      <p:pic>
        <p:nvPicPr>
          <p:cNvPr id="239" name="Google Shape;239;p43"/>
          <p:cNvPicPr preferRelativeResize="0"/>
          <p:nvPr/>
        </p:nvPicPr>
        <p:blipFill>
          <a:blip r:embed="rId3">
            <a:alphaModFix/>
          </a:blip>
          <a:stretch>
            <a:fillRect/>
          </a:stretch>
        </p:blipFill>
        <p:spPr>
          <a:xfrm>
            <a:off x="1313100" y="2441775"/>
            <a:ext cx="6822756" cy="226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nvSpPr>
        <p:spPr>
          <a:xfrm>
            <a:off x="464704" y="2567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45" name="Google Shape;245;p44"/>
          <p:cNvSpPr/>
          <p:nvPr/>
        </p:nvSpPr>
        <p:spPr>
          <a:xfrm>
            <a:off x="574300" y="1308100"/>
            <a:ext cx="8018700" cy="31632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None/>
            </a:pPr>
            <a:r>
              <a:rPr lang="es" sz="1800">
                <a:solidFill>
                  <a:schemeClr val="dk1"/>
                </a:solidFill>
                <a:latin typeface="Calibri"/>
                <a:ea typeface="Calibri"/>
                <a:cs typeface="Calibri"/>
                <a:sym typeface="Calibri"/>
              </a:rPr>
              <a:t>Par</a:t>
            </a:r>
            <a:r>
              <a:rPr lang="es" sz="1800">
                <a:solidFill>
                  <a:schemeClr val="dk1"/>
                </a:solidFill>
                <a:latin typeface="Calibri"/>
                <a:ea typeface="Calibri"/>
                <a:cs typeface="Calibri"/>
                <a:sym typeface="Calibri"/>
              </a:rPr>
              <a:t>a decir que los valores f(x) de una función se acercan a un número fijo L, a medida que x crece indefinidamente, usaremos la siguiente notación:</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 sz="1800">
                <a:solidFill>
                  <a:schemeClr val="dk1"/>
                </a:solidFill>
                <a:latin typeface="Calibri"/>
                <a:ea typeface="Calibri"/>
                <a:cs typeface="Calibri"/>
                <a:sym typeface="Calibri"/>
              </a:rPr>
              <a:t>Esto se lee como “f(x) tiende a L cuando x tiende a infinito”. La expresión anterior dice que L es el límite de f(x) cuando x tiende a infinito.</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id="246" name="Google Shape;246;p44"/>
          <p:cNvPicPr preferRelativeResize="0"/>
          <p:nvPr/>
        </p:nvPicPr>
        <p:blipFill>
          <a:blip r:embed="rId3">
            <a:alphaModFix/>
          </a:blip>
          <a:stretch>
            <a:fillRect/>
          </a:stretch>
        </p:blipFill>
        <p:spPr>
          <a:xfrm>
            <a:off x="3888700" y="2484400"/>
            <a:ext cx="1485900" cy="34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Tamaño de la pupila</a:t>
            </a:r>
            <a:endParaRPr b="1" i="0" sz="2700" u="none" cap="none" strike="noStrike">
              <a:solidFill>
                <a:srgbClr val="423B71"/>
              </a:solidFill>
              <a:latin typeface="Calibri"/>
              <a:ea typeface="Calibri"/>
              <a:cs typeface="Calibri"/>
              <a:sym typeface="Calibri"/>
            </a:endParaRPr>
          </a:p>
        </p:txBody>
      </p:sp>
      <p:pic>
        <p:nvPicPr>
          <p:cNvPr id="133" name="Google Shape;133;p27"/>
          <p:cNvPicPr preferRelativeResize="0"/>
          <p:nvPr/>
        </p:nvPicPr>
        <p:blipFill>
          <a:blip r:embed="rId3">
            <a:alphaModFix/>
          </a:blip>
          <a:stretch>
            <a:fillRect/>
          </a:stretch>
        </p:blipFill>
        <p:spPr>
          <a:xfrm>
            <a:off x="1021350" y="961825"/>
            <a:ext cx="6569149" cy="3695149"/>
          </a:xfrm>
          <a:prstGeom prst="rect">
            <a:avLst/>
          </a:prstGeom>
          <a:noFill/>
          <a:ln>
            <a:noFill/>
          </a:ln>
        </p:spPr>
      </p:pic>
      <p:pic>
        <p:nvPicPr>
          <p:cNvPr id="134" name="Google Shape;134;p27"/>
          <p:cNvPicPr preferRelativeResize="0"/>
          <p:nvPr/>
        </p:nvPicPr>
        <p:blipFill rotWithShape="1">
          <a:blip r:embed="rId4">
            <a:alphaModFix amt="49000"/>
          </a:blip>
          <a:srcRect b="38428" l="41464" r="41919" t="30495"/>
          <a:stretch/>
        </p:blipFill>
        <p:spPr>
          <a:xfrm>
            <a:off x="3533100" y="2097017"/>
            <a:ext cx="1153525" cy="1209425"/>
          </a:xfrm>
          <a:prstGeom prst="rect">
            <a:avLst/>
          </a:prstGeom>
          <a:noFill/>
          <a:ln>
            <a:noFill/>
          </a:ln>
          <a:effectLst>
            <a:outerShdw blurRad="1157288" rotWithShape="0" algn="bl">
              <a:srgbClr val="000000">
                <a:alpha val="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5"/>
          <p:cNvPicPr preferRelativeResize="0"/>
          <p:nvPr/>
        </p:nvPicPr>
        <p:blipFill>
          <a:blip r:embed="rId3">
            <a:alphaModFix/>
          </a:blip>
          <a:stretch>
            <a:fillRect/>
          </a:stretch>
        </p:blipFill>
        <p:spPr>
          <a:xfrm>
            <a:off x="867600" y="722975"/>
            <a:ext cx="6722688" cy="4096626"/>
          </a:xfrm>
          <a:prstGeom prst="rect">
            <a:avLst/>
          </a:prstGeom>
          <a:noFill/>
          <a:ln>
            <a:noFill/>
          </a:ln>
        </p:spPr>
      </p:pic>
      <p:sp>
        <p:nvSpPr>
          <p:cNvPr id="252" name="Google Shape;252;p45"/>
          <p:cNvSpPr txBox="1"/>
          <p:nvPr/>
        </p:nvSpPr>
        <p:spPr>
          <a:xfrm>
            <a:off x="486604" y="163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6"/>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258" name="Google Shape;258;p46"/>
          <p:cNvSpPr txBox="1"/>
          <p:nvPr/>
        </p:nvSpPr>
        <p:spPr>
          <a:xfrm>
            <a:off x="483935" y="2297504"/>
            <a:ext cx="8175900" cy="1154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Tamaño de la pupila </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ante distintos niveles de iluminación</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427804" y="897900"/>
            <a:ext cx="4144200" cy="484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s" sz="2700">
                <a:solidFill>
                  <a:srgbClr val="423B71"/>
                </a:solidFill>
                <a:latin typeface="Calibri"/>
                <a:ea typeface="Calibri"/>
                <a:cs typeface="Calibri"/>
                <a:sym typeface="Calibri"/>
              </a:rPr>
              <a:t>Tamaño de la pupila</a:t>
            </a:r>
            <a:endParaRPr b="1" i="0" sz="2700" u="none" cap="none" strike="noStrike">
              <a:solidFill>
                <a:srgbClr val="423B71"/>
              </a:solidFill>
              <a:latin typeface="Calibri"/>
              <a:ea typeface="Calibri"/>
              <a:cs typeface="Calibri"/>
              <a:sym typeface="Calibri"/>
            </a:endParaRPr>
          </a:p>
        </p:txBody>
      </p:sp>
      <p:sp>
        <p:nvSpPr>
          <p:cNvPr id="140" name="Google Shape;140;p28"/>
          <p:cNvSpPr txBox="1"/>
          <p:nvPr/>
        </p:nvSpPr>
        <p:spPr>
          <a:xfrm>
            <a:off x="254300" y="1707025"/>
            <a:ext cx="5104200" cy="2685900"/>
          </a:xfrm>
          <a:prstGeom prst="rect">
            <a:avLst/>
          </a:prstGeom>
          <a:noFill/>
          <a:ln>
            <a:noFill/>
          </a:ln>
        </p:spPr>
        <p:txBody>
          <a:bodyPr anchorCtr="0" anchor="t" bIns="34275" lIns="68575" spcFirstLastPara="1" rIns="68575" wrap="square" tIns="34275">
            <a:spAutoFit/>
          </a:bodyPr>
          <a:lstStyle/>
          <a:p>
            <a:pPr indent="-349250" lvl="0" marL="457200" rtl="0" algn="just">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Si estás en un cuarto oscuro y alguien prende una luz intensa, ¿qué debería pasar con tu pupila?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457200" rtl="0" algn="just">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¿Cuál es la función de la pupila?</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900">
              <a:solidFill>
                <a:schemeClr val="dk1"/>
              </a:solidFill>
              <a:latin typeface="Calibri"/>
              <a:ea typeface="Calibri"/>
              <a:cs typeface="Calibri"/>
              <a:sym typeface="Calibri"/>
            </a:endParaRPr>
          </a:p>
          <a:p>
            <a:pPr indent="-349250" lvl="0" marL="457200" rtl="0" algn="just">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¿Cuándo la pupila tiene menor tamaño? ¿Por qué?</a:t>
            </a:r>
            <a:r>
              <a:rPr lang="es" sz="1900">
                <a:solidFill>
                  <a:srgbClr val="11111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41" name="Google Shape;141;p28"/>
          <p:cNvSpPr txBox="1"/>
          <p:nvPr/>
        </p:nvSpPr>
        <p:spPr>
          <a:xfrm>
            <a:off x="5957162" y="3747287"/>
            <a:ext cx="2530800" cy="3540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FF"/>
              </a:solidFill>
              <a:latin typeface="Calibri"/>
              <a:ea typeface="Calibri"/>
              <a:cs typeface="Calibri"/>
              <a:sym typeface="Calibri"/>
            </a:endParaRPr>
          </a:p>
        </p:txBody>
      </p:sp>
      <p:pic>
        <p:nvPicPr>
          <p:cNvPr id="142" name="Google Shape;142;p28"/>
          <p:cNvPicPr preferRelativeResize="0"/>
          <p:nvPr/>
        </p:nvPicPr>
        <p:blipFill>
          <a:blip r:embed="rId3">
            <a:alphaModFix/>
          </a:blip>
          <a:stretch>
            <a:fillRect/>
          </a:stretch>
        </p:blipFill>
        <p:spPr>
          <a:xfrm>
            <a:off x="5828463" y="1707025"/>
            <a:ext cx="2788174" cy="2088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nvSpPr>
        <p:spPr>
          <a:xfrm>
            <a:off x="324004" y="231075"/>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Presentación del problema </a:t>
            </a:r>
            <a:endParaRPr b="1" i="0" sz="2700" u="none" cap="none" strike="noStrike">
              <a:solidFill>
                <a:srgbClr val="423B71"/>
              </a:solidFill>
              <a:latin typeface="Calibri"/>
              <a:ea typeface="Calibri"/>
              <a:cs typeface="Calibri"/>
              <a:sym typeface="Calibri"/>
            </a:endParaRPr>
          </a:p>
        </p:txBody>
      </p:sp>
      <p:sp>
        <p:nvSpPr>
          <p:cNvPr id="148" name="Google Shape;148;p29"/>
          <p:cNvSpPr txBox="1"/>
          <p:nvPr/>
        </p:nvSpPr>
        <p:spPr>
          <a:xfrm>
            <a:off x="324000" y="715875"/>
            <a:ext cx="7457700" cy="2342700"/>
          </a:xfrm>
          <a:prstGeom prst="rect">
            <a:avLst/>
          </a:prstGeom>
          <a:noFill/>
          <a:ln>
            <a:noFill/>
          </a:ln>
        </p:spPr>
        <p:txBody>
          <a:bodyPr anchorCtr="0" anchor="b" bIns="34275" lIns="68575" spcFirstLastPara="1" rIns="68575" wrap="square" tIns="34275">
            <a:noAutofit/>
          </a:bodyPr>
          <a:lstStyle/>
          <a:p>
            <a:pPr indent="0" lvl="0" marL="0" rtl="0" algn="just">
              <a:spcBef>
                <a:spcPts val="0"/>
              </a:spcBef>
              <a:spcAft>
                <a:spcPts val="0"/>
              </a:spcAft>
              <a:buClr>
                <a:schemeClr val="dk1"/>
              </a:buClr>
              <a:buSzPts val="1100"/>
              <a:buFont typeface="Arial"/>
              <a:buNone/>
            </a:pPr>
            <a:r>
              <a:rPr i="1" lang="es" sz="1800">
                <a:solidFill>
                  <a:schemeClr val="dk1"/>
                </a:solidFill>
                <a:latin typeface="Calibri"/>
                <a:ea typeface="Calibri"/>
                <a:cs typeface="Calibri"/>
                <a:sym typeface="Calibri"/>
              </a:rPr>
              <a:t>En el año 2019, en España, </a:t>
            </a:r>
            <a:r>
              <a:rPr lang="es" sz="1800">
                <a:solidFill>
                  <a:schemeClr val="dk1"/>
                </a:solidFill>
                <a:latin typeface="Calibri"/>
                <a:ea typeface="Calibri"/>
                <a:cs typeface="Calibri"/>
                <a:sym typeface="Calibri"/>
              </a:rPr>
              <a:t>se realizó un estudio que desarrolló un sistema de medida del diámetro pupilar, con el que, posteriormente, se analizó el comportamiento de la pupila, y, en general, del ojo humano, ante distintos niveles de iluminación. El estudio consideró como base varias investigaciones científicas desarrolladas hasta la fecha. Además, contempló a personas entre los 20 y los 30 años.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pic>
        <p:nvPicPr>
          <p:cNvPr id="149" name="Google Shape;149;p29"/>
          <p:cNvPicPr preferRelativeResize="0"/>
          <p:nvPr/>
        </p:nvPicPr>
        <p:blipFill>
          <a:blip r:embed="rId3">
            <a:alphaModFix/>
          </a:blip>
          <a:stretch>
            <a:fillRect/>
          </a:stretch>
        </p:blipFill>
        <p:spPr>
          <a:xfrm>
            <a:off x="2781712" y="2571750"/>
            <a:ext cx="3468676" cy="221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nvSpPr>
        <p:spPr>
          <a:xfrm>
            <a:off x="334729" y="256725"/>
            <a:ext cx="6124500" cy="808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Analizando los datos</a:t>
            </a:r>
            <a:endParaRPr b="1"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100">
              <a:solidFill>
                <a:srgbClr val="423B71"/>
              </a:solidFill>
              <a:latin typeface="Calibri"/>
              <a:ea typeface="Calibri"/>
              <a:cs typeface="Calibri"/>
              <a:sym typeface="Calibri"/>
            </a:endParaRPr>
          </a:p>
        </p:txBody>
      </p:sp>
      <p:pic>
        <p:nvPicPr>
          <p:cNvPr id="155" name="Google Shape;155;p30"/>
          <p:cNvPicPr preferRelativeResize="0"/>
          <p:nvPr/>
        </p:nvPicPr>
        <p:blipFill>
          <a:blip r:embed="rId3">
            <a:alphaModFix/>
          </a:blip>
          <a:stretch>
            <a:fillRect/>
          </a:stretch>
        </p:blipFill>
        <p:spPr>
          <a:xfrm>
            <a:off x="1212750" y="845950"/>
            <a:ext cx="6558198" cy="388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31"/>
          <p:cNvPicPr preferRelativeResize="0"/>
          <p:nvPr/>
        </p:nvPicPr>
        <p:blipFill>
          <a:blip r:embed="rId3">
            <a:alphaModFix/>
          </a:blip>
          <a:stretch>
            <a:fillRect/>
          </a:stretch>
        </p:blipFill>
        <p:spPr>
          <a:xfrm>
            <a:off x="545825" y="540550"/>
            <a:ext cx="7278899" cy="4062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nvSpPr>
        <p:spPr>
          <a:xfrm>
            <a:off x="446154" y="3681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Analizando el gráfico</a:t>
            </a:r>
            <a:endParaRPr b="1" i="0" sz="2700" u="none" cap="none" strike="noStrike">
              <a:solidFill>
                <a:srgbClr val="423B71"/>
              </a:solidFill>
              <a:latin typeface="Calibri"/>
              <a:ea typeface="Calibri"/>
              <a:cs typeface="Calibri"/>
              <a:sym typeface="Calibri"/>
            </a:endParaRPr>
          </a:p>
        </p:txBody>
      </p:sp>
      <p:sp>
        <p:nvSpPr>
          <p:cNvPr id="166" name="Google Shape;166;p32"/>
          <p:cNvSpPr/>
          <p:nvPr/>
        </p:nvSpPr>
        <p:spPr>
          <a:xfrm>
            <a:off x="362350" y="980375"/>
            <a:ext cx="2894400" cy="34722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None/>
            </a:pPr>
            <a:r>
              <a:rPr b="1" lang="es" sz="1800">
                <a:solidFill>
                  <a:schemeClr val="dk1"/>
                </a:solidFill>
                <a:latin typeface="Calibri"/>
                <a:ea typeface="Calibri"/>
                <a:cs typeface="Calibri"/>
                <a:sym typeface="Calibri"/>
              </a:rPr>
              <a:t>1. ¿Qué variable se representa en el eje de las abscisas?, ¿y en el de las ordenadas?</a:t>
            </a:r>
            <a:endParaRPr b="1"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b="1"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800"/>
              <a:buFont typeface="Arial"/>
              <a:buNone/>
            </a:pPr>
            <a:r>
              <a:rPr b="1" lang="es" sz="1800">
                <a:solidFill>
                  <a:schemeClr val="dk1"/>
                </a:solidFill>
                <a:latin typeface="Calibri"/>
                <a:ea typeface="Calibri"/>
                <a:cs typeface="Calibri"/>
                <a:sym typeface="Calibri"/>
              </a:rPr>
              <a:t>2. ¿Cuál es la unidad de medida del diámetro de la pupila?</a:t>
            </a:r>
            <a:endParaRPr b="1" sz="1800">
              <a:solidFill>
                <a:schemeClr val="dk1"/>
              </a:solidFill>
              <a:latin typeface="Calibri"/>
              <a:ea typeface="Calibri"/>
              <a:cs typeface="Calibri"/>
              <a:sym typeface="Calibri"/>
            </a:endParaRPr>
          </a:p>
        </p:txBody>
      </p:sp>
      <p:pic>
        <p:nvPicPr>
          <p:cNvPr id="167" name="Google Shape;167;p32"/>
          <p:cNvPicPr preferRelativeResize="0"/>
          <p:nvPr/>
        </p:nvPicPr>
        <p:blipFill>
          <a:blip r:embed="rId3">
            <a:alphaModFix/>
          </a:blip>
          <a:stretch>
            <a:fillRect/>
          </a:stretch>
        </p:blipFill>
        <p:spPr>
          <a:xfrm>
            <a:off x="3584225" y="1294225"/>
            <a:ext cx="5168952" cy="3158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Analizando el gráfico</a:t>
            </a:r>
            <a:endParaRPr b="1" i="0" sz="2700" u="none" cap="none" strike="noStrike">
              <a:solidFill>
                <a:srgbClr val="423B71"/>
              </a:solidFill>
              <a:latin typeface="Calibri"/>
              <a:ea typeface="Calibri"/>
              <a:cs typeface="Calibri"/>
              <a:sym typeface="Calibri"/>
            </a:endParaRPr>
          </a:p>
        </p:txBody>
      </p:sp>
      <p:sp>
        <p:nvSpPr>
          <p:cNvPr id="173" name="Google Shape;173;p33"/>
          <p:cNvSpPr/>
          <p:nvPr/>
        </p:nvSpPr>
        <p:spPr>
          <a:xfrm>
            <a:off x="4841625" y="1702925"/>
            <a:ext cx="4004400" cy="21927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marR="0" rtl="0" algn="just">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Eje de las </a:t>
            </a:r>
            <a:r>
              <a:rPr b="1" lang="es" sz="2000">
                <a:solidFill>
                  <a:schemeClr val="dk1"/>
                </a:solidFill>
                <a:latin typeface="Calibri"/>
                <a:ea typeface="Calibri"/>
                <a:cs typeface="Calibri"/>
                <a:sym typeface="Calibri"/>
              </a:rPr>
              <a:t>abscisas</a:t>
            </a:r>
            <a:r>
              <a:rPr lang="es" sz="2000">
                <a:solidFill>
                  <a:schemeClr val="dk1"/>
                </a:solidFill>
                <a:latin typeface="Calibri"/>
                <a:ea typeface="Calibri"/>
                <a:cs typeface="Calibri"/>
                <a:sym typeface="Calibri"/>
              </a:rPr>
              <a:t>: iluminancia</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Eje de las </a:t>
            </a:r>
            <a:r>
              <a:rPr b="1" lang="es" sz="2000">
                <a:solidFill>
                  <a:schemeClr val="dk1"/>
                </a:solidFill>
                <a:latin typeface="Calibri"/>
                <a:ea typeface="Calibri"/>
                <a:cs typeface="Calibri"/>
                <a:sym typeface="Calibri"/>
              </a:rPr>
              <a:t>ordenadas</a:t>
            </a:r>
            <a:r>
              <a:rPr lang="es" sz="2000">
                <a:solidFill>
                  <a:schemeClr val="dk1"/>
                </a:solidFill>
                <a:latin typeface="Calibri"/>
                <a:ea typeface="Calibri"/>
                <a:cs typeface="Calibri"/>
                <a:sym typeface="Calibri"/>
              </a:rPr>
              <a:t>: diámetro de la pupila que está medido en milímetros.</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74" name="Google Shape;174;p33"/>
          <p:cNvPicPr preferRelativeResize="0"/>
          <p:nvPr/>
        </p:nvPicPr>
        <p:blipFill>
          <a:blip r:embed="rId3">
            <a:alphaModFix/>
          </a:blip>
          <a:stretch>
            <a:fillRect/>
          </a:stretch>
        </p:blipFill>
        <p:spPr>
          <a:xfrm>
            <a:off x="281900" y="1376352"/>
            <a:ext cx="4290099" cy="3094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nvSpPr>
        <p:spPr>
          <a:xfrm>
            <a:off x="446154" y="3681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Analizando el gráfico</a:t>
            </a:r>
            <a:endParaRPr b="1" i="0" sz="2700" u="none" cap="none" strike="noStrike">
              <a:solidFill>
                <a:srgbClr val="423B71"/>
              </a:solidFill>
              <a:latin typeface="Calibri"/>
              <a:ea typeface="Calibri"/>
              <a:cs typeface="Calibri"/>
              <a:sym typeface="Calibri"/>
            </a:endParaRPr>
          </a:p>
        </p:txBody>
      </p:sp>
      <p:sp>
        <p:nvSpPr>
          <p:cNvPr id="180" name="Google Shape;180;p34"/>
          <p:cNvSpPr/>
          <p:nvPr/>
        </p:nvSpPr>
        <p:spPr>
          <a:xfrm>
            <a:off x="343775" y="1294225"/>
            <a:ext cx="3432900" cy="32328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None/>
            </a:pPr>
            <a:r>
              <a:rPr b="1" lang="es" sz="1800">
                <a:solidFill>
                  <a:schemeClr val="dk1"/>
                </a:solidFill>
                <a:latin typeface="Calibri"/>
                <a:ea typeface="Calibri"/>
                <a:cs typeface="Calibri"/>
                <a:sym typeface="Calibri"/>
              </a:rPr>
              <a:t>3. ¿Cuál es aproximadamente el diámetro de la pupila cuando la iluminancia es de 4 lx?</a:t>
            </a:r>
            <a:endParaRPr b="1" sz="1800">
              <a:solidFill>
                <a:schemeClr val="dk1"/>
              </a:solidFill>
              <a:latin typeface="Calibri"/>
              <a:ea typeface="Calibri"/>
              <a:cs typeface="Calibri"/>
              <a:sym typeface="Calibri"/>
            </a:endParaRPr>
          </a:p>
        </p:txBody>
      </p:sp>
      <p:pic>
        <p:nvPicPr>
          <p:cNvPr id="181" name="Google Shape;181;p34"/>
          <p:cNvPicPr preferRelativeResize="0"/>
          <p:nvPr/>
        </p:nvPicPr>
        <p:blipFill>
          <a:blip r:embed="rId3">
            <a:alphaModFix/>
          </a:blip>
          <a:stretch>
            <a:fillRect/>
          </a:stretch>
        </p:blipFill>
        <p:spPr>
          <a:xfrm>
            <a:off x="3888175" y="1294225"/>
            <a:ext cx="5143501" cy="3158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