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58" r:id="rId4"/>
    <p:sldId id="259" r:id="rId5"/>
    <p:sldId id="260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8" r:id="rId16"/>
    <p:sldId id="269" r:id="rId17"/>
    <p:sldId id="270" r:id="rId18"/>
    <p:sldId id="271" r:id="rId19"/>
    <p:sldId id="279" r:id="rId20"/>
    <p:sldId id="280" r:id="rId21"/>
    <p:sldId id="281" r:id="rId22"/>
    <p:sldId id="272" r:id="rId23"/>
    <p:sldId id="273" r:id="rId24"/>
    <p:sldId id="274" r:id="rId25"/>
    <p:sldId id="275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Nunito" panose="000005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0nF0SO0613Dc2UPXCMkAfSD/R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B71"/>
    <a:srgbClr val="351C75"/>
    <a:srgbClr val="62B7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86" autoAdjust="0"/>
  </p:normalViewPr>
  <p:slideViewPr>
    <p:cSldViewPr snapToGrid="0">
      <p:cViewPr varScale="1">
        <p:scale>
          <a:sx n="93" d="100"/>
          <a:sy n="93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7a4e656e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fd7a4e656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cb550714c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24cb550714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4cb550714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cb550714c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24cb550714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4cb550714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8448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4cb550714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6362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cb550714c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24cb550714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4cb550714c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24cb550714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cb550714c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24cb550714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4cb550714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8242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4cb550714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485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a318903b5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 dirty="0">
                <a:latin typeface="Arial"/>
                <a:ea typeface="Arial"/>
                <a:cs typeface="Arial"/>
                <a:sym typeface="Arial"/>
              </a:rPr>
              <a:t>*Note : 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If you have downloaded the video to your computer, you can edit the presentation to generate a hyperlink to the video from this slide.</a:t>
            </a:r>
            <a:endParaRPr dirty="0"/>
          </a:p>
        </p:txBody>
      </p:sp>
      <p:sp>
        <p:nvSpPr>
          <p:cNvPr id="170" name="Google Shape;170;g24a318903b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4cb550714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029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cb550714c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6" name="Google Shape;276;g24cb550714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cb550714c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g24cb550714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cb550714c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24cb550714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4a318903b5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24a318903b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a318903b5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76" name="Google Shape;176;g24a318903b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cc9bfb2bd8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1cc9bfb2bd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cb550714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4cb55071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5780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cb550714c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24cb550714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cb550714c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24cb550714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cb550714c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24cb550714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cb550714c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24cb55071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fd7a4e656e_0_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fd7a4e656e_0_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fd7a4e656e_0_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d7a4e656e_0_1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g1fd7a4e656e_0_1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g1fd7a4e656e_0_1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g1fd7a4e656e_0_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fd7a4e656e_0_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fd7a4e656e_0_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d7a4e656e_0_14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1fd7a4e656e_0_14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g1fd7a4e656e_0_1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fd7a4e656e_0_1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fd7a4e656e_0_1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d7a4e656e_0_14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1fd7a4e656e_0_14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1fd7a4e656e_0_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fd7a4e656e_0_1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fd7a4e656e_0_1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1fd7a4e656e_0_92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1fd7a4e656e_0_94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fd7a4e656e_0_96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g1fd7a4e656e_0_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g1fd7a4e656e_0_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fd7a4e656e_0_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fd7a4e656e_0_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fd7a4e656e_0_10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1fd7a4e656e_0_10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g1fd7a4e656e_0_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fd7a4e656e_0_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fd7a4e656e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fd7a4e656e_0_108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d7a4e656e_0_1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1fd7a4e656e_0_10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g1fd7a4e656e_0_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fd7a4e656e_0_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fd7a4e656e_0_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d7a4e656e_0_1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1fd7a4e656e_0_1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g1fd7a4e656e_0_1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g1fd7a4e656e_0_1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g1fd7a4e656e_0_1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g1fd7a4e656e_0_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fd7a4e656e_0_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fd7a4e656e_0_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d7a4e656e_0_124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1fd7a4e656e_0_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fd7a4e656e_0_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fd7a4e656e_0_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d7a4e656e_0_1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1fd7a4e656e_0_1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g1fd7a4e656e_0_1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g1fd7a4e656e_0_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fd7a4e656e_0_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fd7a4e656e_0_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d7a4e656e_0_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g1fd7a4e656e_0_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1fd7a4e656e_0_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fd7a4e656e_0_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7a4e656e_0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7a4e656e_0_78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4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r>
              <a:rPr lang="es-419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4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419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4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Sand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cb550714c_0_47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Google Shape;230;g24cb550714c_0_47"/>
              <p:cNvSpPr txBox="1"/>
              <p:nvPr/>
            </p:nvSpPr>
            <p:spPr>
              <a:xfrm>
                <a:off x="655275" y="1754849"/>
                <a:ext cx="11027700" cy="4147442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now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think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of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imaginary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book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in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which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all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its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pages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can be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labeled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in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following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way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 </a:t>
                </a: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open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book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any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page, and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assign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1,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previous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number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before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that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number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and so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With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procedure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label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only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sheet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chose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and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previous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ones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Later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will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how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label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subsequent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sheets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30" name="Google Shape;230;g24cb550714c_0_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75" y="1754849"/>
                <a:ext cx="11027700" cy="4147442"/>
              </a:xfrm>
              <a:prstGeom prst="rect">
                <a:avLst/>
              </a:prstGeom>
              <a:blipFill>
                <a:blip r:embed="rId3"/>
                <a:stretch>
                  <a:fillRect l="-829" r="-8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b550714c_0_58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24cb550714c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849" y="1894850"/>
            <a:ext cx="7076874" cy="44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cb550714c_0_66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Google Shape;244;g24cb550714c_0_66"/>
              <p:cNvSpPr txBox="1"/>
              <p:nvPr/>
            </p:nvSpPr>
            <p:spPr>
              <a:xfrm>
                <a:off x="831738" y="1676786"/>
                <a:ext cx="10807200" cy="4708621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lvl="0" indent="-381000" algn="just">
                  <a:lnSpc>
                    <a:spcPct val="150000"/>
                  </a:lnSpc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How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many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sheets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are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there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between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sheeet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labeled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with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number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10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and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sheet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labeled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with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number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both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included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?</a:t>
                </a:r>
              </a:p>
              <a:p>
                <a:pPr marL="457200" lvl="0" indent="-381000" algn="just">
                  <a:lnSpc>
                    <a:spcPct val="150000"/>
                  </a:lnSpc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If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m &gt; n,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both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natural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numbers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which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sheet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comes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before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labeled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or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labeled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𝑚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 </a:t>
                </a: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Does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book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have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first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sheet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If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label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cover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what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number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would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be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appropiate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assign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44" name="Google Shape;244;g24cb550714c_0_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38" y="1676786"/>
                <a:ext cx="10807200" cy="4708621"/>
              </a:xfrm>
              <a:prstGeom prst="rect">
                <a:avLst/>
              </a:prstGeom>
              <a:blipFill>
                <a:blip r:embed="rId3"/>
                <a:stretch>
                  <a:fillRect l="-169" r="-9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b550714c_0_58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69B3D2D-7508-5A39-AE3C-5AD3ACA41FBB}"/>
              </a:ext>
            </a:extLst>
          </p:cNvPr>
          <p:cNvGrpSpPr/>
          <p:nvPr/>
        </p:nvGrpSpPr>
        <p:grpSpPr>
          <a:xfrm>
            <a:off x="693900" y="2069432"/>
            <a:ext cx="11215881" cy="3737810"/>
            <a:chOff x="655276" y="1796716"/>
            <a:chExt cx="11215881" cy="37378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/>
                <p:nvPr/>
              </p:nvSpPr>
              <p:spPr>
                <a:xfrm>
                  <a:off x="859616" y="2203831"/>
                  <a:ext cx="10807200" cy="29235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457200" lvl="0" indent="-381000" algn="just">
                    <a:buClr>
                      <a:schemeClr val="dk1"/>
                    </a:buClr>
                    <a:buSzPts val="2400"/>
                    <a:buFont typeface="Calibri"/>
                    <a:buAutoNum type="arabicPeriod"/>
                  </a:pP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Between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labeled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with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number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 </m:t>
                          </m:r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and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labeled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with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number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 </m:t>
                          </m:r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,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there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exactly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9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,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including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both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.</a:t>
                  </a:r>
                </a:p>
                <a:p>
                  <a:pPr marL="457200" lvl="0" indent="-381000" algn="just">
                    <a:buClr>
                      <a:schemeClr val="dk1"/>
                    </a:buClr>
                    <a:buSzPts val="2400"/>
                    <a:buFont typeface="Calibri"/>
                    <a:buAutoNum type="arabicPeriod"/>
                  </a:pPr>
                  <a:endPara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endParaRPr>
                </a:p>
                <a:p>
                  <a:pPr marL="457200" lvl="0" indent="-381000" algn="just">
                    <a:buClr>
                      <a:schemeClr val="dk1"/>
                    </a:buClr>
                    <a:buSzPts val="2400"/>
                    <a:buFont typeface="Calibri"/>
                    <a:buAutoNum type="arabicPeriod"/>
                  </a:pPr>
                  <a:endPara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endParaRPr>
                </a:p>
                <a:p>
                  <a:pPr marL="457200" lvl="0" indent="-381000" algn="just">
                    <a:buClr>
                      <a:schemeClr val="dk1"/>
                    </a:buClr>
                    <a:buSzPts val="2400"/>
                    <a:buFont typeface="Calibri"/>
                    <a:buAutoNum type="arabicPeriod"/>
                  </a:pP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We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know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that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if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s-MX" sz="2400" i="1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 &gt; n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,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both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natural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numbers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,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then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 </m:t>
                          </m:r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&lt;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4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 </m:t>
                          </m:r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.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This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means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that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sheet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labeled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 </m:t>
                          </m:r>
                          <m:r>
                            <a:rPr lang="es-E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will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be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before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one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labeled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 </m:t>
                          </m:r>
                          <m:r>
                            <a:rPr lang="es-E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.</a:t>
                  </a:r>
                </a:p>
              </p:txBody>
            </p:sp>
          </mc:Choice>
          <mc:Fallback xmlns=""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16" y="2203831"/>
                  <a:ext cx="10807200" cy="2923580"/>
                </a:xfrm>
                <a:prstGeom prst="rect">
                  <a:avLst/>
                </a:prstGeom>
                <a:blipFill>
                  <a:blip r:embed="rId3"/>
                  <a:stretch>
                    <a:fillRect l="-169" r="-902" b="-10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419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Google Shape;214;g24cb550714c_0_26">
              <a:extLst>
                <a:ext uri="{FF2B5EF4-FFF2-40B4-BE49-F238E27FC236}">
                  <a16:creationId xmlns:a16="http://schemas.microsoft.com/office/drawing/2014/main" id="{9E97C82D-FA00-0683-2FA4-1C0E0E5E8A3D}"/>
                </a:ext>
              </a:extLst>
            </p:cNvPr>
            <p:cNvSpPr/>
            <p:nvPr/>
          </p:nvSpPr>
          <p:spPr>
            <a:xfrm>
              <a:off x="655276" y="1796716"/>
              <a:ext cx="11215881" cy="373781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433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1594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b550714c_0_58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244;g24cb550714c_0_66">
                <a:extLst>
                  <a:ext uri="{FF2B5EF4-FFF2-40B4-BE49-F238E27FC236}">
                    <a16:creationId xmlns:a16="http://schemas.microsoft.com/office/drawing/2014/main" id="{A3F6C557-19C0-F48A-841E-B90A844212EC}"/>
                  </a:ext>
                </a:extLst>
              </p:cNvPr>
              <p:cNvSpPr txBox="1"/>
              <p:nvPr/>
            </p:nvSpPr>
            <p:spPr>
              <a:xfrm>
                <a:off x="692399" y="2127285"/>
                <a:ext cx="10807200" cy="4032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533400" lvl="0" indent="-457200" algn="just">
                  <a:buClr>
                    <a:schemeClr val="dk1"/>
                  </a:buClr>
                  <a:buSzPts val="2400"/>
                  <a:buFont typeface="+mj-lt"/>
                  <a:buAutoNum type="arabicPeriod" startAt="3"/>
                </a:pP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Given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number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ES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den>
                    </m:f>
                    <m:r>
                      <a:rPr lang="es-ES" sz="2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, where </a:t>
                </a:r>
                <a:r>
                  <a:rPr lang="es-MX" sz="2400" i="1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n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is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a natural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number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it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is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always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posible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to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find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another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natural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number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i="1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m &gt; n 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so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that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E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𝑚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E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.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This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implies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that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by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locating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ourselves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on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a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sheet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labeled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E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we</a:t>
                </a:r>
                <a:r>
                  <a:rPr lang="es-MX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can </a:t>
                </a:r>
                <a:r>
                  <a:rPr lang="es-MX" sz="24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always</a:t>
                </a:r>
                <a:r>
                  <a:rPr lang="es-MX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find</a:t>
                </a:r>
                <a:r>
                  <a:rPr lang="es-MX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one</a:t>
                </a:r>
                <a:r>
                  <a:rPr lang="es-MX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labeled</a:t>
                </a:r>
                <a:r>
                  <a:rPr lang="es-MX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E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𝑚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that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is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b="1" dirty="0" err="1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located</a:t>
                </a:r>
                <a:r>
                  <a:rPr lang="es-MX" sz="2400" b="1" dirty="0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b="1" dirty="0" err="1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before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Consequently</a:t>
                </a:r>
                <a:r>
                  <a:rPr lang="es-MX" sz="2400" b="1" dirty="0">
                    <a:solidFill>
                      <a:srgbClr val="351C75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, </a:t>
                </a:r>
                <a:r>
                  <a:rPr lang="es-MX" sz="2400" b="1" dirty="0" err="1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MX" sz="2400" b="1" dirty="0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b="1" dirty="0" err="1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book</a:t>
                </a:r>
                <a:r>
                  <a:rPr lang="es-MX" sz="2400" b="1" dirty="0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b="1" dirty="0" err="1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cannot</a:t>
                </a:r>
                <a:r>
                  <a:rPr lang="es-MX" sz="2400" b="1" dirty="0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b="1" dirty="0" err="1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have</a:t>
                </a:r>
                <a:r>
                  <a:rPr lang="es-MX" sz="2400" b="1" dirty="0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a </a:t>
                </a:r>
                <a:r>
                  <a:rPr lang="es-MX" sz="2400" b="1" dirty="0" err="1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first</a:t>
                </a:r>
                <a:r>
                  <a:rPr lang="es-MX" sz="2400" b="1" dirty="0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page</a:t>
                </a:r>
                <a:r>
                  <a:rPr lang="es-MX" sz="2400" b="1" dirty="0">
                    <a:solidFill>
                      <a:srgbClr val="351C75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 </a:t>
                </a:r>
              </a:p>
              <a:p>
                <a:pPr marL="457200" lvl="0" indent="-381000" algn="just">
                  <a:buClr>
                    <a:schemeClr val="dk1"/>
                  </a:buClr>
                  <a:buSzPts val="2400"/>
                  <a:buFont typeface="Calibri"/>
                  <a:buAutoNum type="arabicPeriod" startAt="3"/>
                </a:pPr>
                <a:endParaRPr lang="es-MX" sz="2400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  <a:p>
                <a:pPr marL="457200" lvl="0" indent="-381000" algn="just">
                  <a:buClr>
                    <a:schemeClr val="dk1"/>
                  </a:buClr>
                  <a:buSzPts val="2400"/>
                  <a:buFont typeface="Calibri"/>
                  <a:buAutoNum type="arabicPeriod" startAt="3"/>
                </a:pP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sequence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of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numbers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s-ES" sz="24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 </m:t>
                    </m:r>
                    <m:f>
                      <m:f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den>
                    </m:f>
                    <m:r>
                      <a:rPr lang="es-E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</m:t>
                    </m:r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E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3</m:t>
                        </m:r>
                      </m:den>
                    </m:f>
                    <m:r>
                      <a:rPr lang="es-E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</m:t>
                    </m:r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E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4</m:t>
                        </m:r>
                      </m:den>
                    </m:f>
                    <m:r>
                      <a:rPr lang="es-E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 …</m:t>
                    </m:r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is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getting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closer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and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closer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to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0 </a:t>
                </a:r>
                <a:r>
                  <a:rPr lang="es-MX" sz="2400" b="1" dirty="0" err="1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without</a:t>
                </a:r>
                <a:r>
                  <a:rPr lang="es-MX" sz="2400" b="1" dirty="0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b="1" dirty="0" err="1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reaching</a:t>
                </a:r>
                <a:r>
                  <a:rPr lang="es-MX" sz="2400" b="1" dirty="0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b="1" dirty="0" err="1">
                    <a:solidFill>
                      <a:srgbClr val="433B7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it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By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associating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number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0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to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book’s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cover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sheets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labeled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with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this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sequence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of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numbers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will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get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as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close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as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want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to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cover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but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they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will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never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reacht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it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2" name="Google Shape;244;g24cb550714c_0_66">
                <a:extLst>
                  <a:ext uri="{FF2B5EF4-FFF2-40B4-BE49-F238E27FC236}">
                    <a16:creationId xmlns:a16="http://schemas.microsoft.com/office/drawing/2014/main" id="{A3F6C557-19C0-F48A-841E-B90A84421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99" y="2127285"/>
                <a:ext cx="10807200" cy="4032987"/>
              </a:xfrm>
              <a:prstGeom prst="rect">
                <a:avLst/>
              </a:prstGeom>
              <a:blipFill>
                <a:blip r:embed="rId3"/>
                <a:stretch>
                  <a:fillRect l="-169" r="-903" b="-24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14;g24cb550714c_0_26">
            <a:extLst>
              <a:ext uri="{FF2B5EF4-FFF2-40B4-BE49-F238E27FC236}">
                <a16:creationId xmlns:a16="http://schemas.microsoft.com/office/drawing/2014/main" id="{C61B25F3-2C4A-43BB-1DBB-4A7EF71C85AC}"/>
              </a:ext>
            </a:extLst>
          </p:cNvPr>
          <p:cNvSpPr/>
          <p:nvPr/>
        </p:nvSpPr>
        <p:spPr>
          <a:xfrm>
            <a:off x="486559" y="1748590"/>
            <a:ext cx="11218881" cy="463616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61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cb550714c_0_79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Google Shape;254;g24cb550714c_0_79"/>
              <p:cNvSpPr txBox="1"/>
              <p:nvPr/>
            </p:nvSpPr>
            <p:spPr>
              <a:xfrm>
                <a:off x="767175" y="1641475"/>
                <a:ext cx="11027700" cy="4463104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continue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labeling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sheets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of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book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from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previous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activity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as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follows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</a:t>
                </a: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sheet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following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that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labeled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with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1,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give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number</a:t>
                </a: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MX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MX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  <m:r>
                        <a:rPr lang="es-MX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f>
                        <m:fPr>
                          <m:ctrlPr>
                            <a:rPr lang="es-MX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num>
                        <m:den>
                          <m:r>
                            <a:rPr lang="es-MX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MX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81000" algn="just">
                  <a:lnSpc>
                    <a:spcPct val="150000"/>
                  </a:lnSpc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Which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followed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by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  <m:r>
                      <a:rPr lang="es-MX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−</m:t>
                    </m:r>
                    <m:f>
                      <m:f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that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num>
                      <m:den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which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followed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by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s-MX" sz="2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  <m:r>
                      <a:rPr lang="es-MX" sz="2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−</m:t>
                    </m:r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4</m:t>
                        </m:r>
                      </m:den>
                    </m:f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that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is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7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4</m:t>
                        </m:r>
                      </m:den>
                    </m:f>
                    <m:r>
                      <a:rPr lang="es-MX" sz="2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and so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</a:t>
                </a:r>
                <a:r>
                  <a:rPr lang="es-MX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254" name="Google Shape;254;g24cb550714c_0_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5" y="1641475"/>
                <a:ext cx="11027700" cy="4463104"/>
              </a:xfrm>
              <a:prstGeom prst="rect">
                <a:avLst/>
              </a:prstGeom>
              <a:blipFill>
                <a:blip r:embed="rId3"/>
                <a:stretch>
                  <a:fillRect l="-884" r="-829" b="-9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cb550714c_0_92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24cb550714c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225" y="1821025"/>
            <a:ext cx="7955548" cy="415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cb550714c_0_98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Google Shape;271;g24cb550714c_0_98"/>
              <p:cNvSpPr txBox="1"/>
              <p:nvPr/>
            </p:nvSpPr>
            <p:spPr>
              <a:xfrm>
                <a:off x="655275" y="1861775"/>
                <a:ext cx="11176800" cy="420322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2400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  <a:p>
                <a:pPr marL="457200" lvl="0" indent="-38100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If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we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count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10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sheets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starting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from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one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labeled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with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number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1,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what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label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does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that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sheet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have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?</a:t>
                </a:r>
              </a:p>
              <a:p>
                <a:pPr marL="457200" indent="-381000" algn="just">
                  <a:lnSpc>
                    <a:spcPct val="150000"/>
                  </a:lnSpc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MX" sz="2400" b="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How</a:t>
                </a:r>
                <a:r>
                  <a:rPr lang="es-MX" sz="2400" b="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b="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many</a:t>
                </a:r>
                <a:r>
                  <a:rPr lang="es-MX" sz="2400" b="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b="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sheets</a:t>
                </a:r>
                <a:r>
                  <a:rPr lang="es-MX" sz="2400" b="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are </a:t>
                </a:r>
                <a:r>
                  <a:rPr lang="es-MX" sz="2400" b="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ther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between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sheet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MX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labeled</a:t>
                </a:r>
                <a:r>
                  <a: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ar-AE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ar-AE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s-MX" sz="2400" dirty="0"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</a:rPr>
                  <a:t> 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and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sheet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labeled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9</m:t>
                        </m:r>
                      </m:num>
                      <m:den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,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including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both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?</a:t>
                </a:r>
              </a:p>
              <a:p>
                <a:pPr marL="457200" lvl="0" indent="-38100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Does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this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book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have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a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last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sheet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?</a:t>
                </a:r>
              </a:p>
              <a:p>
                <a:pPr marL="457200" lvl="0" indent="-3810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AutoNum type="arabicPeriod"/>
                </a:pP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If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we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label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the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back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cover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,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what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number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would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be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appropiate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to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assign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CL" sz="2400" dirty="0" err="1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it</a:t>
                </a:r>
                <a:r>
                  <a:rPr lang="es-CL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?</a:t>
                </a: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71" name="Google Shape;271;g24cb550714c_0_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75" y="1861775"/>
                <a:ext cx="11176800" cy="4203226"/>
              </a:xfrm>
              <a:prstGeom prst="rect">
                <a:avLst/>
              </a:prstGeom>
              <a:blipFill>
                <a:blip r:embed="rId3"/>
                <a:stretch>
                  <a:fillRect l="-164" r="-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b550714c_0_58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69B3D2D-7508-5A39-AE3C-5AD3ACA41FBB}"/>
              </a:ext>
            </a:extLst>
          </p:cNvPr>
          <p:cNvGrpSpPr/>
          <p:nvPr/>
        </p:nvGrpSpPr>
        <p:grpSpPr>
          <a:xfrm>
            <a:off x="693900" y="2582779"/>
            <a:ext cx="11215881" cy="2261938"/>
            <a:chOff x="655275" y="1363578"/>
            <a:chExt cx="11215881" cy="4475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/>
                <p:nvPr/>
              </p:nvSpPr>
              <p:spPr>
                <a:xfrm>
                  <a:off x="859615" y="1692582"/>
                  <a:ext cx="10807200" cy="37182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457200" lvl="0" indent="-381000" algn="just">
                    <a:buClr>
                      <a:schemeClr val="dk1"/>
                    </a:buClr>
                    <a:buSzPts val="2400"/>
                    <a:buFont typeface="Calibri"/>
                    <a:buAutoNum type="arabicPeriod"/>
                  </a:pP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book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labeling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rule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stablishes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that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in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i="1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n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-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position,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counted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from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one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with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number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1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onwards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,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is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assigned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label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ES" sz="24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2−</m:t>
                      </m:r>
                      <m:f>
                        <m:fPr>
                          <m:ctrlP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.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Consequently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,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when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counting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10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,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from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labeled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with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number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1,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resulting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is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labeled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ES" sz="24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2−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10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19</m:t>
                          </m:r>
                        </m:num>
                        <m:den>
                          <m:r>
                            <a:rPr lang="es-E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.</a:t>
                  </a:r>
                </a:p>
              </p:txBody>
            </p:sp>
          </mc:Choice>
          <mc:Fallback xmlns=""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15" y="1692582"/>
                  <a:ext cx="10807200" cy="3718272"/>
                </a:xfrm>
                <a:prstGeom prst="rect">
                  <a:avLst/>
                </a:prstGeom>
                <a:blipFill>
                  <a:blip r:embed="rId3"/>
                  <a:stretch>
                    <a:fillRect l="-169" t="-2922" r="-902" b="-25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419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Google Shape;214;g24cb550714c_0_26">
              <a:extLst>
                <a:ext uri="{FF2B5EF4-FFF2-40B4-BE49-F238E27FC236}">
                  <a16:creationId xmlns:a16="http://schemas.microsoft.com/office/drawing/2014/main" id="{9E97C82D-FA00-0683-2FA4-1C0E0E5E8A3D}"/>
                </a:ext>
              </a:extLst>
            </p:cNvPr>
            <p:cNvSpPr/>
            <p:nvPr/>
          </p:nvSpPr>
          <p:spPr>
            <a:xfrm>
              <a:off x="655275" y="1363578"/>
              <a:ext cx="11215881" cy="447574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433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5829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b550714c_0_58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69B3D2D-7508-5A39-AE3C-5AD3ACA41FBB}"/>
              </a:ext>
            </a:extLst>
          </p:cNvPr>
          <p:cNvGrpSpPr/>
          <p:nvPr/>
        </p:nvGrpSpPr>
        <p:grpSpPr>
          <a:xfrm>
            <a:off x="693899" y="1636294"/>
            <a:ext cx="11215881" cy="2383462"/>
            <a:chOff x="655275" y="1363578"/>
            <a:chExt cx="11215881" cy="4475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/>
                <p:nvPr/>
              </p:nvSpPr>
              <p:spPr>
                <a:xfrm>
                  <a:off x="859615" y="1692584"/>
                  <a:ext cx="10807200" cy="37749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533400" lvl="0" indent="-457200" algn="just">
                    <a:buClr>
                      <a:schemeClr val="dk1"/>
                    </a:buClr>
                    <a:buSzPts val="2400"/>
                    <a:buFont typeface="+mj-lt"/>
                    <a:buAutoNum type="arabicPeriod" startAt="2"/>
                  </a:pP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labeled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  <m:r>
                        <a:rPr lang="es-ES" sz="22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a:rPr lang="es-ES" sz="22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1</m:t>
                      </m:r>
                      <m:r>
                        <a:rPr lang="es-ES" sz="220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corresponds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to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second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counted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from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1 </a:t>
                  </a:r>
                  <a:r>
                    <a:rPr lang="es-MX" sz="2200" b="1" dirty="0" err="1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backwards</a:t>
                  </a:r>
                  <a:r>
                    <a:rPr lang="es-MX" sz="2200" b="1" dirty="0">
                      <a:solidFill>
                        <a:srgbClr val="351C75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.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On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other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hand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,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labeled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9</m:t>
                          </m:r>
                        </m:num>
                        <m:den>
                          <m:r>
                            <a:rPr lang="es-E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5</m:t>
                          </m:r>
                        </m:den>
                      </m:f>
                      <m:r>
                        <a:rPr lang="es-ES" sz="22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a:rPr lang="es-ES" sz="22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2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is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fifth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counted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from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1 </a:t>
                  </a:r>
                  <a:r>
                    <a:rPr lang="es-MX" sz="2200" b="1" dirty="0" err="1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onwards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.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Therefore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,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between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with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label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and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with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label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MX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9</m:t>
                          </m:r>
                        </m:num>
                        <m:den>
                          <m:r>
                            <a:rPr lang="es-ES" sz="2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,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there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are a total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of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6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sheets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,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including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2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both</a:t>
                  </a:r>
                  <a:r>
                    <a:rPr lang="es-MX" sz="22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15" y="1692584"/>
                  <a:ext cx="10807200" cy="3774924"/>
                </a:xfrm>
                <a:prstGeom prst="rect">
                  <a:avLst/>
                </a:prstGeom>
                <a:blipFill>
                  <a:blip r:embed="rId3"/>
                  <a:stretch>
                    <a:fillRect l="-169" t="-303" r="-733" b="-1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419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Google Shape;214;g24cb550714c_0_26">
              <a:extLst>
                <a:ext uri="{FF2B5EF4-FFF2-40B4-BE49-F238E27FC236}">
                  <a16:creationId xmlns:a16="http://schemas.microsoft.com/office/drawing/2014/main" id="{9E97C82D-FA00-0683-2FA4-1C0E0E5E8A3D}"/>
                </a:ext>
              </a:extLst>
            </p:cNvPr>
            <p:cNvSpPr/>
            <p:nvPr/>
          </p:nvSpPr>
          <p:spPr>
            <a:xfrm>
              <a:off x="655275" y="1363578"/>
              <a:ext cx="11215881" cy="447574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433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 descr="Diagrama, Esquemático&#10;&#10;Descripción generada automáticamente">
            <a:extLst>
              <a:ext uri="{FF2B5EF4-FFF2-40B4-BE49-F238E27FC236}">
                <a16:creationId xmlns:a16="http://schemas.microsoft.com/office/drawing/2014/main" id="{986986D3-F7B7-A4AC-38A5-121A25FB7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462" y="4194961"/>
            <a:ext cx="7812754" cy="238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0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a318903b5_0_2"/>
          <p:cNvSpPr txBox="1"/>
          <p:nvPr/>
        </p:nvSpPr>
        <p:spPr>
          <a:xfrm>
            <a:off x="693900" y="414799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Sand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72;g24a318903b5_0_2">
            <a:extLst>
              <a:ext uri="{FF2B5EF4-FFF2-40B4-BE49-F238E27FC236}">
                <a16:creationId xmlns:a16="http://schemas.microsoft.com/office/drawing/2014/main" id="{5EC3C69D-BE69-DE6C-242C-7FAAB50E6949}"/>
              </a:ext>
            </a:extLst>
          </p:cNvPr>
          <p:cNvSpPr txBox="1"/>
          <p:nvPr/>
        </p:nvSpPr>
        <p:spPr>
          <a:xfrm>
            <a:off x="693900" y="1041358"/>
            <a:ext cx="9618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Let’s</a:t>
            </a:r>
            <a:r>
              <a:rPr lang="es-419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r>
              <a:rPr lang="es-419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video “</a:t>
            </a:r>
            <a:r>
              <a:rPr lang="es-419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r>
              <a:rPr lang="es-419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419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Sand</a:t>
            </a:r>
            <a:r>
              <a:rPr lang="es-419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24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98027-8832-0DEA-0495-E81786301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991" y="1670508"/>
            <a:ext cx="6578018" cy="47885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b550714c_0_58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69B3D2D-7508-5A39-AE3C-5AD3ACA41FBB}"/>
              </a:ext>
            </a:extLst>
          </p:cNvPr>
          <p:cNvGrpSpPr/>
          <p:nvPr/>
        </p:nvGrpSpPr>
        <p:grpSpPr>
          <a:xfrm>
            <a:off x="693900" y="1786646"/>
            <a:ext cx="11215881" cy="4525963"/>
            <a:chOff x="655275" y="1363578"/>
            <a:chExt cx="11215881" cy="4475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/>
                <p:nvPr/>
              </p:nvSpPr>
              <p:spPr>
                <a:xfrm>
                  <a:off x="859615" y="1749993"/>
                  <a:ext cx="10807200" cy="3628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533400" lvl="0" indent="-457200" algn="just">
                    <a:buClr>
                      <a:schemeClr val="dk1"/>
                    </a:buClr>
                    <a:buSzPts val="2400"/>
                    <a:buFont typeface="+mj-lt"/>
                    <a:buAutoNum type="arabicPeriod" startAt="3"/>
                  </a:pP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When placed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on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labeled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ES" sz="24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4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,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there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always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exists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a natural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number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i="1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m &gt; n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such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that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ES" sz="24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4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&lt;</m:t>
                      </m:r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,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which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causes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labeled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ES" sz="2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to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be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found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b="1" dirty="0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after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ES" sz="2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.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Consequently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, </a:t>
                  </a:r>
                  <a:r>
                    <a:rPr lang="es-MX" sz="2400" b="1" dirty="0" err="1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b="1" dirty="0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b="1" dirty="0" err="1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book</a:t>
                  </a:r>
                  <a:r>
                    <a:rPr lang="es-MX" sz="2400" b="1" dirty="0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b="1" dirty="0" err="1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cannot</a:t>
                  </a:r>
                  <a:r>
                    <a:rPr lang="es-MX" sz="2400" b="1" dirty="0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b="1" dirty="0" err="1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have</a:t>
                  </a:r>
                  <a:r>
                    <a:rPr lang="es-MX" sz="2400" b="1" dirty="0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a </a:t>
                  </a:r>
                  <a:r>
                    <a:rPr lang="es-MX" sz="2400" b="1" dirty="0" err="1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last</a:t>
                  </a:r>
                  <a:r>
                    <a:rPr lang="es-MX" sz="2400" b="1" dirty="0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page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.</a:t>
                  </a:r>
                </a:p>
                <a:p>
                  <a:pPr marL="533400" lvl="0" indent="-457200" algn="just">
                    <a:buClr>
                      <a:schemeClr val="dk1"/>
                    </a:buClr>
                    <a:buSzPts val="2400"/>
                    <a:buFont typeface="+mj-lt"/>
                    <a:buAutoNum type="arabicPeriod" startAt="3"/>
                  </a:pPr>
                  <a:endParaRPr lang="es-MX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endParaRPr>
                </a:p>
                <a:p>
                  <a:pPr marL="533400" lvl="0" indent="-457200" algn="just">
                    <a:buClr>
                      <a:schemeClr val="dk1"/>
                    </a:buClr>
                    <a:buSzPts val="2400"/>
                    <a:buFont typeface="+mj-lt"/>
                    <a:buAutoNum type="arabicPeriod" startAt="3"/>
                  </a:pP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sequence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of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numbers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ES" sz="24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</m:t>
                      </m:r>
                      <m:r>
                        <a:rPr lang="es-ES" sz="24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f>
                        <m:fPr>
                          <m:ctrlP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num>
                        <m:den>
                          <m:r>
                            <a:rPr lang="es-MX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5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f>
                        <m:fPr>
                          <m:ctrlPr>
                            <a:rPr lang="es-MX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7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 …</m:t>
                      </m:r>
                    </m:oMath>
                  </a14:m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is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getting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closer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and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closer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to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2 </a:t>
                  </a:r>
                  <a:r>
                    <a:rPr lang="es-MX" sz="2400" b="1" dirty="0" err="1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without</a:t>
                  </a:r>
                  <a:r>
                    <a:rPr lang="es-MX" sz="2400" b="1" dirty="0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b="1" dirty="0" err="1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reaching</a:t>
                  </a:r>
                  <a:r>
                    <a:rPr lang="es-MX" sz="2400" b="1" dirty="0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b="1" dirty="0" err="1">
                      <a:solidFill>
                        <a:srgbClr val="433B7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it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.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By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associating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number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2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to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back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cover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of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book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,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sheets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labeled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with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this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sequence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of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numbers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will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come as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close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as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we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want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to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the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back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cover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but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never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reach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es-MX" sz="2400" dirty="0" err="1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it</a:t>
                  </a:r>
                  <a:r>
                    <a:rPr lang="es-MX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Google Shape;244;g24cb550714c_0_66">
                  <a:extLst>
                    <a:ext uri="{FF2B5EF4-FFF2-40B4-BE49-F238E27FC236}">
                      <a16:creationId xmlns:a16="http://schemas.microsoft.com/office/drawing/2014/main" id="{A3F6C557-19C0-F48A-841E-B90A844212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15" y="1749993"/>
                  <a:ext cx="10807200" cy="3628967"/>
                </a:xfrm>
                <a:prstGeom prst="rect">
                  <a:avLst/>
                </a:prstGeom>
                <a:blipFill>
                  <a:blip r:embed="rId3"/>
                  <a:stretch>
                    <a:fillRect l="-169" r="-902" b="-28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419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Google Shape;214;g24cb550714c_0_26">
              <a:extLst>
                <a:ext uri="{FF2B5EF4-FFF2-40B4-BE49-F238E27FC236}">
                  <a16:creationId xmlns:a16="http://schemas.microsoft.com/office/drawing/2014/main" id="{9E97C82D-FA00-0683-2FA4-1C0E0E5E8A3D}"/>
                </a:ext>
              </a:extLst>
            </p:cNvPr>
            <p:cNvSpPr/>
            <p:nvPr/>
          </p:nvSpPr>
          <p:spPr>
            <a:xfrm>
              <a:off x="655275" y="1363578"/>
              <a:ext cx="11215881" cy="447574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433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98219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4cb550714c_0_108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4cb550714c_0_108"/>
          <p:cNvSpPr txBox="1"/>
          <p:nvPr/>
        </p:nvSpPr>
        <p:spPr>
          <a:xfrm>
            <a:off x="822025" y="1816950"/>
            <a:ext cx="97647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sequences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rational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g24cb550714c_0_108"/>
          <p:cNvCxnSpPr/>
          <p:nvPr/>
        </p:nvCxnSpPr>
        <p:spPr>
          <a:xfrm rot="10800000" flipH="1">
            <a:off x="7310450" y="3614875"/>
            <a:ext cx="746100" cy="7200"/>
          </a:xfrm>
          <a:prstGeom prst="straightConnector1">
            <a:avLst/>
          </a:prstGeom>
          <a:noFill/>
          <a:ln w="38100" cap="flat" cmpd="sng">
            <a:solidFill>
              <a:srgbClr val="62B7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5" name="Google Shape;285;g24cb550714c_0_108"/>
          <p:cNvCxnSpPr/>
          <p:nvPr/>
        </p:nvCxnSpPr>
        <p:spPr>
          <a:xfrm rot="10800000" flipH="1">
            <a:off x="7406000" y="5533050"/>
            <a:ext cx="746100" cy="7200"/>
          </a:xfrm>
          <a:prstGeom prst="straightConnector1">
            <a:avLst/>
          </a:prstGeom>
          <a:noFill/>
          <a:ln w="38100" cap="flat" cmpd="sng">
            <a:solidFill>
              <a:srgbClr val="62B799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47965E-F711-A1C8-49CC-4873200D37EB}"/>
                  </a:ext>
                </a:extLst>
              </p:cNvPr>
              <p:cNvSpPr txBox="1"/>
              <p:nvPr/>
            </p:nvSpPr>
            <p:spPr>
              <a:xfrm>
                <a:off x="1578842" y="2903472"/>
                <a:ext cx="5458015" cy="12141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 . . .  }</m:t>
                      </m:r>
                    </m:oMath>
                  </m:oMathPara>
                </a14:m>
                <a:endParaRPr lang="es-CL" sz="4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47965E-F711-A1C8-49CC-4873200D3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842" y="2903472"/>
                <a:ext cx="5458015" cy="1214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B0DB71-25B8-D936-6E8A-C2AFD34FA238}"/>
                  </a:ext>
                </a:extLst>
              </p:cNvPr>
              <p:cNvSpPr txBox="1"/>
              <p:nvPr/>
            </p:nvSpPr>
            <p:spPr>
              <a:xfrm>
                <a:off x="1259850" y="4704899"/>
                <a:ext cx="6096000" cy="1362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MX" sz="4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,. . .  }</m:t>
                      </m:r>
                    </m:oMath>
                  </m:oMathPara>
                </a14:m>
                <a:endParaRPr lang="es-CL" sz="4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B0DB71-25B8-D936-6E8A-C2AFD34FA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50" y="4704899"/>
                <a:ext cx="6096000" cy="13622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157F68-CA37-78EF-7438-2C343DF64102}"/>
                  </a:ext>
                </a:extLst>
              </p:cNvPr>
              <p:cNvSpPr txBox="1"/>
              <p:nvPr/>
            </p:nvSpPr>
            <p:spPr>
              <a:xfrm>
                <a:off x="8729739" y="2903472"/>
                <a:ext cx="1752980" cy="1214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CL" sz="4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157F68-CA37-78EF-7438-2C343DF64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739" y="2903472"/>
                <a:ext cx="1752980" cy="12141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F80782-B590-B6EF-570F-BE12E2C997BE}"/>
                  </a:ext>
                </a:extLst>
              </p:cNvPr>
              <p:cNvSpPr txBox="1"/>
              <p:nvPr/>
            </p:nvSpPr>
            <p:spPr>
              <a:xfrm>
                <a:off x="8696986" y="4853080"/>
                <a:ext cx="2666179" cy="1214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MX" sz="4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MX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4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CL" sz="4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F80782-B590-B6EF-570F-BE12E2C99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986" y="4853080"/>
                <a:ext cx="2666179" cy="12141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cb550714c_0_122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Google Shape;291;g24cb550714c_0_122"/>
              <p:cNvSpPr txBox="1"/>
              <p:nvPr/>
            </p:nvSpPr>
            <p:spPr>
              <a:xfrm>
                <a:off x="822025" y="1816950"/>
                <a:ext cx="10496700" cy="1292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381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terms of the sequence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{</m:t>
                    </m:r>
                    <m:sSub>
                      <m:sSubPr>
                        <m:ctrlP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𝑎</m:t>
                        </m:r>
                      </m:e>
                      <m:sub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sub>
                    </m:sSub>
                    <m:r>
                      <a:rPr lang="es-MX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}</m:t>
                    </m:r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get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close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as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want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0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without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ever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reaching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it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behavior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can be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expressed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with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following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language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and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notation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</a:t>
                </a:r>
                <a:endParaRPr sz="24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91" name="Google Shape;291;g24cb550714c_0_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25" y="1816950"/>
                <a:ext cx="10496700" cy="1292631"/>
              </a:xfrm>
              <a:prstGeom prst="rect">
                <a:avLst/>
              </a:prstGeom>
              <a:blipFill>
                <a:blip r:embed="rId3"/>
                <a:stretch>
                  <a:fillRect l="-174" t="-943" b="-6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4" name="Google Shape;294;g24cb550714c_0_122"/>
          <p:cNvSpPr/>
          <p:nvPr/>
        </p:nvSpPr>
        <p:spPr>
          <a:xfrm>
            <a:off x="3593431" y="5281782"/>
            <a:ext cx="5366657" cy="60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Google Shape;295;g24cb550714c_0_122"/>
              <p:cNvSpPr txBox="1"/>
              <p:nvPr/>
            </p:nvSpPr>
            <p:spPr>
              <a:xfrm>
                <a:off x="3704582" y="5267159"/>
                <a:ext cx="5255506" cy="615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800" dirty="0" err="1"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419" sz="2800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800" dirty="0" err="1">
                    <a:latin typeface="Calibri"/>
                    <a:ea typeface="Calibri"/>
                    <a:cs typeface="Calibri"/>
                    <a:sym typeface="Calibri"/>
                  </a:rPr>
                  <a:t>sequence</a:t>
                </a:r>
                <a:r>
                  <a:rPr lang="es-419" sz="2800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s-MX" sz="2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{</m:t>
                    </m:r>
                    <m:sSub>
                      <m:sSubPr>
                        <m:ctrlP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𝑎</m:t>
                        </m:r>
                      </m:e>
                      <m:sub>
                        <m: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sub>
                    </m:sSub>
                    <m:r>
                      <a:rPr lang="es-MX" sz="2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}</m:t>
                    </m:r>
                  </m:oMath>
                </a14:m>
                <a:r>
                  <a:rPr lang="es-419" sz="2800" dirty="0">
                    <a:latin typeface="Calibri"/>
                    <a:ea typeface="Calibri"/>
                    <a:cs typeface="Calibri"/>
                    <a:sym typeface="Calibri"/>
                  </a:rPr>
                  <a:t> converges </a:t>
                </a:r>
                <a:r>
                  <a:rPr lang="es-419" sz="2800" dirty="0" err="1">
                    <a:latin typeface="Calibri"/>
                    <a:ea typeface="Calibri"/>
                    <a:cs typeface="Calibri"/>
                    <a:sym typeface="Calibri"/>
                  </a:rPr>
                  <a:t>to</a:t>
                </a:r>
                <a:r>
                  <a:rPr lang="es-419" sz="2800" dirty="0">
                    <a:latin typeface="Calibri"/>
                    <a:ea typeface="Calibri"/>
                    <a:cs typeface="Calibri"/>
                    <a:sym typeface="Calibri"/>
                  </a:rPr>
                  <a:t> 0.</a:t>
                </a:r>
                <a:endParaRPr sz="28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95" name="Google Shape;295;g24cb550714c_0_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582" y="5267159"/>
                <a:ext cx="5255506" cy="615523"/>
              </a:xfrm>
              <a:prstGeom prst="rect">
                <a:avLst/>
              </a:prstGeom>
              <a:blipFill>
                <a:blip r:embed="rId4"/>
                <a:stretch>
                  <a:fillRect l="-2436" t="-1980" r="-1508" b="-20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B7227D-10C7-F836-5CB8-4F14BA349D91}"/>
                  </a:ext>
                </a:extLst>
              </p:cNvPr>
              <p:cNvSpPr txBox="1"/>
              <p:nvPr/>
            </p:nvSpPr>
            <p:spPr>
              <a:xfrm>
                <a:off x="3349132" y="3109581"/>
                <a:ext cx="5855257" cy="1480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s-CL" sz="5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s-CL" sz="5000" i="1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s-CL" sz="50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CL" sz="5000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sSub>
                        <m:sSubPr>
                          <m:ctrlPr>
                            <a:rPr lang="es-MX" sz="5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5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MX" sz="5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CL" sz="500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s-CL" sz="5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s-CL" sz="5400" i="1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s-CL" sz="5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CL" sz="5400" i="1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s-MX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5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5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s-E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5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CL" sz="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B7227D-10C7-F836-5CB8-4F14BA349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132" y="3109581"/>
                <a:ext cx="5855257" cy="1480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cb550714c_0_140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Google Shape;302;g24cb550714c_0_140"/>
              <p:cNvSpPr txBox="1"/>
              <p:nvPr/>
            </p:nvSpPr>
            <p:spPr>
              <a:xfrm>
                <a:off x="822025" y="1816950"/>
                <a:ext cx="10496700" cy="129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381000">
                  <a:buClr>
                    <a:schemeClr val="dk1"/>
                  </a:buClr>
                  <a:buSzPts val="2400"/>
                  <a:buFont typeface="Calibri"/>
                  <a:buChar char="●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terms of the sequence </a:t>
                </a:r>
                <a14:m>
                  <m:oMath xmlns:m="http://schemas.openxmlformats.org/officeDocument/2006/math">
                    <m:r>
                      <a:rPr lang="es-419" sz="2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{</m:t>
                    </m:r>
                    <m:sSub>
                      <m:sSubPr>
                        <m:ctrlPr>
                          <a:rPr lang="ar-AE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𝑏</m:t>
                        </m:r>
                      </m:e>
                      <m:sub>
                        <m:r>
                          <a:rPr lang="ar-AE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sub>
                    </m:sSub>
                    <m:r>
                      <a:rPr lang="ar-AE" sz="2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}</m:t>
                    </m:r>
                  </m:oMath>
                </a14:m>
                <a:r>
                  <a:rPr lang="ar-AE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get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close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as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want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2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without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ever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reaching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it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behavior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can be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expressed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with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following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language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and </a:t>
                </a:r>
                <a:r>
                  <a:rPr lang="es-419" sz="2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notation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</a:t>
                </a:r>
                <a:endParaRPr lang="es-419" sz="24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2" name="Google Shape;302;g24cb550714c_0_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25" y="1816950"/>
                <a:ext cx="10496700" cy="1293000"/>
              </a:xfrm>
              <a:prstGeom prst="rect">
                <a:avLst/>
              </a:prstGeom>
              <a:blipFill>
                <a:blip r:embed="rId3"/>
                <a:stretch>
                  <a:fillRect l="-174" t="-943" b="-6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3" name="Google Shape;303;g24cb550714c_0_140"/>
          <p:cNvSpPr/>
          <p:nvPr/>
        </p:nvSpPr>
        <p:spPr>
          <a:xfrm>
            <a:off x="3287486" y="5202277"/>
            <a:ext cx="5680299" cy="60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Google Shape;304;g24cb550714c_0_140"/>
              <p:cNvSpPr txBox="1"/>
              <p:nvPr/>
            </p:nvSpPr>
            <p:spPr>
              <a:xfrm>
                <a:off x="3530013" y="5187654"/>
                <a:ext cx="5437772" cy="615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just"/>
                <a:r>
                  <a:rPr lang="es-419" sz="2800" dirty="0">
                    <a:latin typeface="Calibri"/>
                    <a:ea typeface="Calibri"/>
                    <a:cs typeface="Calibri"/>
                    <a:sym typeface="Calibri"/>
                  </a:rPr>
                  <a:t>The </a:t>
                </a:r>
                <a:r>
                  <a:rPr lang="es-419" sz="2800" dirty="0" err="1">
                    <a:latin typeface="Calibri"/>
                    <a:ea typeface="Calibri"/>
                    <a:cs typeface="Calibri"/>
                    <a:sym typeface="Calibri"/>
                  </a:rPr>
                  <a:t>sequence</a:t>
                </a:r>
                <a:r>
                  <a:rPr lang="es-419" sz="2800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s-419" sz="2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{</m:t>
                    </m:r>
                    <m:sSub>
                      <m:sSubPr>
                        <m:ctrlPr>
                          <a:rPr lang="ar-AE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𝑏</m:t>
                        </m:r>
                      </m:e>
                      <m:sub>
                        <m:r>
                          <a:rPr lang="ar-AE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sub>
                    </m:sSub>
                    <m:r>
                      <a:rPr lang="ar-AE" sz="2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}</m:t>
                    </m:r>
                  </m:oMath>
                </a14:m>
                <a:r>
                  <a:rPr lang="ar-AE" sz="2800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800" dirty="0">
                    <a:latin typeface="Calibri"/>
                    <a:ea typeface="Calibri"/>
                    <a:cs typeface="Calibri"/>
                    <a:sym typeface="Calibri"/>
                  </a:rPr>
                  <a:t>converges </a:t>
                </a:r>
                <a:r>
                  <a:rPr lang="es-419" sz="2800" dirty="0" err="1">
                    <a:latin typeface="Calibri"/>
                    <a:ea typeface="Calibri"/>
                    <a:cs typeface="Calibri"/>
                    <a:sym typeface="Calibri"/>
                  </a:rPr>
                  <a:t>to</a:t>
                </a:r>
                <a:r>
                  <a:rPr lang="es-419" sz="2800" dirty="0">
                    <a:latin typeface="Calibri"/>
                    <a:ea typeface="Calibri"/>
                    <a:cs typeface="Calibri"/>
                    <a:sym typeface="Calibri"/>
                  </a:rPr>
                  <a:t> 2.</a:t>
                </a:r>
              </a:p>
            </p:txBody>
          </p:sp>
        </mc:Choice>
        <mc:Fallback xmlns="">
          <p:sp>
            <p:nvSpPr>
              <p:cNvPr id="304" name="Google Shape;304;g24cb550714c_0_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013" y="5187654"/>
                <a:ext cx="5437772" cy="615523"/>
              </a:xfrm>
              <a:prstGeom prst="rect">
                <a:avLst/>
              </a:prstGeom>
              <a:blipFill>
                <a:blip r:embed="rId4"/>
                <a:stretch>
                  <a:fillRect l="-2242" t="-1980" b="-198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8C539B-E89F-73A9-2084-20960BF10412}"/>
                  </a:ext>
                </a:extLst>
              </p:cNvPr>
              <p:cNvSpPr txBox="1"/>
              <p:nvPr/>
            </p:nvSpPr>
            <p:spPr>
              <a:xfrm>
                <a:off x="2680078" y="3315242"/>
                <a:ext cx="7137643" cy="1290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s-CL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s-CL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s-CL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L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s-CL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b>
                      <m:sSubPr>
                        <m:ctrlPr>
                          <a:rPr lang="es-MX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MX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CL" sz="5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s-CL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s-CL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s-CL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L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s-CL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s-CL" sz="5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d>
                            <m:dPr>
                              <m:ctrlPr>
                                <a:rPr lang="es-CL" sz="5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5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L" sz="5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CL" sz="5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L" sz="50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5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es-MX" sz="5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MX" sz="5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</m:oMath>
                </a14:m>
                <a:endParaRPr lang="es-CL" sz="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8C539B-E89F-73A9-2084-20960BF10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078" y="3315242"/>
                <a:ext cx="7137643" cy="1290546"/>
              </a:xfrm>
              <a:prstGeom prst="rect">
                <a:avLst/>
              </a:prstGeom>
              <a:blipFill>
                <a:blip r:embed="rId5"/>
                <a:stretch>
                  <a:fillRect b="-6132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24a318903b5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4a318903b5_0_20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Book </a:t>
            </a:r>
            <a:r>
              <a:rPr lang="es-419" sz="4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419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4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Sand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a318903b5_0_8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Sand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4a318903b5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0400" y="1965411"/>
            <a:ext cx="5251875" cy="27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4a318903b5_0_8"/>
          <p:cNvSpPr txBox="1"/>
          <p:nvPr/>
        </p:nvSpPr>
        <p:spPr>
          <a:xfrm>
            <a:off x="795625" y="1833350"/>
            <a:ext cx="5313900" cy="304694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endParaRPr lang="es-419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dilemma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facing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protagonist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endParaRPr lang="es-419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protagonist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book’s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page?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cc9bfb2bd8_0_51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reflections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1cc9bfb2bd8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725" y="2653175"/>
            <a:ext cx="4322999" cy="26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cc9bfb2bd8_0_51"/>
          <p:cNvSpPr txBox="1"/>
          <p:nvPr/>
        </p:nvSpPr>
        <p:spPr>
          <a:xfrm>
            <a:off x="553525" y="1703750"/>
            <a:ext cx="65652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impossible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page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tries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appear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happens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tries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page.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protagonist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convince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himself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impossibility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reaching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pages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seller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claims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be,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seller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assures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infinite and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page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cb550714c_0_0"/>
          <p:cNvSpPr txBox="1"/>
          <p:nvPr/>
        </p:nvSpPr>
        <p:spPr>
          <a:xfrm>
            <a:off x="608002" y="3089314"/>
            <a:ext cx="9618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2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2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32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4cb550714c_0_0"/>
          <p:cNvSpPr txBox="1"/>
          <p:nvPr/>
        </p:nvSpPr>
        <p:spPr>
          <a:xfrm>
            <a:off x="692400" y="3768686"/>
            <a:ext cx="10807200" cy="267761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sheets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Book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corresponds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</a:t>
            </a: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s-CL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 </a:t>
            </a:r>
            <a:r>
              <a:rPr lang="es-CL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</a:t>
            </a: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s-CL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Justify</a:t>
            </a: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C308A31-C279-EE92-F8D1-ED2AE98F3295}"/>
              </a:ext>
            </a:extLst>
          </p:cNvPr>
          <p:cNvSpPr txBox="1"/>
          <p:nvPr/>
        </p:nvSpPr>
        <p:spPr>
          <a:xfrm>
            <a:off x="886200" y="1723054"/>
            <a:ext cx="1080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 us consider that the sand book has the following properties: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sheet has a sheet immediately before it and one immediately after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Given two book sheets, one can always get from one to the other by turning pages.</a:t>
            </a:r>
            <a:endParaRPr lang="es-419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92;g24cb550714c_0_0">
            <a:extLst>
              <a:ext uri="{FF2B5EF4-FFF2-40B4-BE49-F238E27FC236}">
                <a16:creationId xmlns:a16="http://schemas.microsoft.com/office/drawing/2014/main" id="{1FDAC3E8-5E93-5A4F-0F62-654ED8403B73}"/>
              </a:ext>
            </a:extLst>
          </p:cNvPr>
          <p:cNvSpPr txBox="1"/>
          <p:nvPr/>
        </p:nvSpPr>
        <p:spPr>
          <a:xfrm>
            <a:off x="608002" y="762470"/>
            <a:ext cx="9618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2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s-419" sz="32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32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assumptions</a:t>
            </a:r>
            <a:endParaRPr sz="32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22;g24cb550714c_0_40">
            <a:extLst>
              <a:ext uri="{FF2B5EF4-FFF2-40B4-BE49-F238E27FC236}">
                <a16:creationId xmlns:a16="http://schemas.microsoft.com/office/drawing/2014/main" id="{0B3E393B-8ABD-4841-2219-E079BCEFEC2E}"/>
              </a:ext>
            </a:extLst>
          </p:cNvPr>
          <p:cNvSpPr/>
          <p:nvPr/>
        </p:nvSpPr>
        <p:spPr>
          <a:xfrm>
            <a:off x="692400" y="1616779"/>
            <a:ext cx="10807200" cy="137789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2B7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59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cb550714c_0_13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24cb550714c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50" y="1918825"/>
            <a:ext cx="8410276" cy="29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4cb550714c_0_13"/>
          <p:cNvSpPr/>
          <p:nvPr/>
        </p:nvSpPr>
        <p:spPr>
          <a:xfrm>
            <a:off x="2387038" y="5167500"/>
            <a:ext cx="7284300" cy="1286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00;g24cb550714c_0_13">
            <a:extLst>
              <a:ext uri="{FF2B5EF4-FFF2-40B4-BE49-F238E27FC236}">
                <a16:creationId xmlns:a16="http://schemas.microsoft.com/office/drawing/2014/main" id="{E0DEB57B-7490-C26A-F663-F4055A957165}"/>
              </a:ext>
            </a:extLst>
          </p:cNvPr>
          <p:cNvSpPr txBox="1"/>
          <p:nvPr/>
        </p:nvSpPr>
        <p:spPr>
          <a:xfrm>
            <a:off x="2485438" y="5256717"/>
            <a:ext cx="70875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Since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natural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numbers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first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element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first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page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could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reached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page,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contradicts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seller’s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statement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story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no page in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Book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Sand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first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cb550714c_0_21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4cb550714c_0_21"/>
          <p:cNvSpPr txBox="1"/>
          <p:nvPr/>
        </p:nvSpPr>
        <p:spPr>
          <a:xfrm>
            <a:off x="795625" y="2060775"/>
            <a:ext cx="10807200" cy="341627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As in the previous activity, let us consider the pages of the book of Sand as if they were numbers so that:</a:t>
            </a:r>
          </a:p>
          <a:p>
            <a:pPr algn="just">
              <a:buClr>
                <a:schemeClr val="dk1"/>
              </a:buClr>
              <a:buSzPts val="1100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sheet corresponds to a different number.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</a:t>
            </a: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another</a:t>
            </a: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s-E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smaller</a:t>
            </a: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corresponds</a:t>
            </a: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E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419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419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Justify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cb550714c_0_26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48DF887-28D2-FE9D-00FD-5C09EB8EC8C4}"/>
              </a:ext>
            </a:extLst>
          </p:cNvPr>
          <p:cNvGrpSpPr/>
          <p:nvPr/>
        </p:nvGrpSpPr>
        <p:grpSpPr>
          <a:xfrm>
            <a:off x="1705263" y="4946000"/>
            <a:ext cx="8568613" cy="1286400"/>
            <a:chOff x="1760100" y="5167500"/>
            <a:chExt cx="8568613" cy="1286400"/>
          </a:xfrm>
        </p:grpSpPr>
        <p:sp>
          <p:nvSpPr>
            <p:cNvPr id="214" name="Google Shape;214;g24cb550714c_0_26"/>
            <p:cNvSpPr/>
            <p:nvPr/>
          </p:nvSpPr>
          <p:spPr>
            <a:xfrm>
              <a:off x="1760100" y="5167500"/>
              <a:ext cx="8568613" cy="1286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433B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" name="Google Shape;215;g24cb550714c_0_26">
              <a:extLst>
                <a:ext uri="{FF2B5EF4-FFF2-40B4-BE49-F238E27FC236}">
                  <a16:creationId xmlns:a16="http://schemas.microsoft.com/office/drawing/2014/main" id="{632F8DB6-B265-946D-C7FF-D2DD610DEF20}"/>
                </a:ext>
              </a:extLst>
            </p:cNvPr>
            <p:cNvSpPr txBox="1"/>
            <p:nvPr/>
          </p:nvSpPr>
          <p:spPr>
            <a:xfrm>
              <a:off x="1984800" y="5256717"/>
              <a:ext cx="8222400" cy="1107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Because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integers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make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up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an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ordered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set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without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a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first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or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last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element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,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if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we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assigned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these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numbers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to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the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pages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of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a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book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,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we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would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obtain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an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infinite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book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where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no page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would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be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considered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the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first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or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the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 </a:t>
              </a:r>
              <a:r>
                <a:rPr lang="es-419" sz="2000" dirty="0" err="1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last</a:t>
              </a:r>
              <a:r>
                <a:rPr lang="es-419" sz="2000" dirty="0">
                  <a:solidFill>
                    <a:schemeClr val="dk1"/>
                  </a:solidFill>
                  <a:latin typeface="Calibri"/>
                  <a:ea typeface="Nunito"/>
                  <a:cs typeface="Calibri"/>
                  <a:sym typeface="Calibri"/>
                </a:rPr>
                <a:t>.</a:t>
              </a:r>
              <a:endParaRPr sz="11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3" name="Google Shape;221;g24cb550714c_0_40">
            <a:extLst>
              <a:ext uri="{FF2B5EF4-FFF2-40B4-BE49-F238E27FC236}">
                <a16:creationId xmlns:a16="http://schemas.microsoft.com/office/drawing/2014/main" id="{0A83F07D-AC5A-88A6-3956-2D703924D32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550" y="1567688"/>
            <a:ext cx="8481326" cy="296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cb550714c_0_40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24cb550714c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550" y="1567688"/>
            <a:ext cx="8481326" cy="296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4cb550714c_0_40"/>
          <p:cNvSpPr/>
          <p:nvPr/>
        </p:nvSpPr>
        <p:spPr>
          <a:xfrm>
            <a:off x="1768050" y="4890325"/>
            <a:ext cx="8481326" cy="1496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4cb550714c_0_40"/>
          <p:cNvSpPr txBox="1"/>
          <p:nvPr/>
        </p:nvSpPr>
        <p:spPr>
          <a:xfrm>
            <a:off x="1897513" y="4930654"/>
            <a:ext cx="82224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It is essential to understand that the assumption that each sheet of the sand book has a previous sheet, and a next sheet allows us to associate them with integer numbers. Furthermore, as we can always get from one book sheet to another, each sheet is associated with an integer.</a:t>
            </a:r>
            <a:endParaRPr lang="en-US" sz="11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1399</Words>
  <Application>Microsoft Office PowerPoint</Application>
  <PresentationFormat>Panorámica</PresentationFormat>
  <Paragraphs>104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Nunito</vt:lpstr>
      <vt:lpstr>Calibri</vt:lpstr>
      <vt:lpstr>Arial</vt:lpstr>
      <vt:lpstr>Cambria Math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Felipe Fredes Silva (ricardo.fredes)</dc:creator>
  <cp:lastModifiedBy>Ricardo Felipe Fredes Silva (ricardo.fredes)</cp:lastModifiedBy>
  <cp:revision>20</cp:revision>
  <dcterms:created xsi:type="dcterms:W3CDTF">2022-11-30T14:02:43Z</dcterms:created>
  <dcterms:modified xsi:type="dcterms:W3CDTF">2023-10-17T15:34:55Z</dcterms:modified>
</cp:coreProperties>
</file>