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58" r:id="rId4"/>
    <p:sldId id="259" r:id="rId5"/>
    <p:sldId id="260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69" r:id="rId17"/>
    <p:sldId id="270" r:id="rId18"/>
    <p:sldId id="271" r:id="rId19"/>
    <p:sldId id="279" r:id="rId20"/>
    <p:sldId id="280" r:id="rId21"/>
    <p:sldId id="281" r:id="rId22"/>
    <p:sldId id="272" r:id="rId23"/>
    <p:sldId id="273" r:id="rId24"/>
    <p:sldId id="274" r:id="rId25"/>
    <p:sldId id="275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Nunito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0nF0SO0613Dc2UPXCMkAfSD/R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72" autoAdjust="0"/>
  </p:normalViewPr>
  <p:slideViewPr>
    <p:cSldViewPr snapToGrid="0">
      <p:cViewPr varScale="1">
        <p:scale>
          <a:sx n="64" d="100"/>
          <a:sy n="64" d="100"/>
        </p:scale>
        <p:origin x="13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7a4e656e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fd7a4e656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cb550714c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4cb550714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4cb55071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cb550714c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24cb550714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4cb55071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8448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4cb55071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6362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cb550714c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24cb550714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4cb550714c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24cb550714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cb550714c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24cb550714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4cb55071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8242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4cb55071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485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a318903b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70" name="Google Shape;170;g24a318903b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4cb55071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029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cb550714c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24cb550714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cb550714c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g24cb550714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cb550714c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24cb550714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4a318903b5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24a318903b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a318903b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76" name="Google Shape;176;g24a318903b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cc9bfb2bd8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1cc9bfb2bd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cb550714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4cb55071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5780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cb550714c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24cb55071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cb550714c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24cb550714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cb550714c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24cb550714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cb550714c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24cb55071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fd7a4e656e_0_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fd7a4e656e_0_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fd7a4e656e_0_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d7a4e656e_0_1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1fd7a4e656e_0_1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1fd7a4e656e_0_1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g1fd7a4e656e_0_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fd7a4e656e_0_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fd7a4e656e_0_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d7a4e656e_0_14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1fd7a4e656e_0_14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1fd7a4e656e_0_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fd7a4e656e_0_1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fd7a4e656e_0_1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d7a4e656e_0_14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1fd7a4e656e_0_14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1fd7a4e656e_0_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fd7a4e656e_0_1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fd7a4e656e_0_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1fd7a4e656e_0_92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1fd7a4e656e_0_94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fd7a4e656e_0_96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1fd7a4e656e_0_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1fd7a4e656e_0_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fd7a4e656e_0_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fd7a4e656e_0_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fd7a4e656e_0_10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1fd7a4e656e_0_10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g1fd7a4e656e_0_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fd7a4e656e_0_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fd7a4e656e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fd7a4e656e_0_108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d7a4e656e_0_1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1fd7a4e656e_0_10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1fd7a4e656e_0_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fd7a4e656e_0_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fd7a4e656e_0_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d7a4e656e_0_1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1fd7a4e656e_0_1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g1fd7a4e656e_0_1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1fd7a4e656e_0_1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g1fd7a4e656e_0_1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1fd7a4e656e_0_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fd7a4e656e_0_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fd7a4e656e_0_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d7a4e656e_0_124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1fd7a4e656e_0_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fd7a4e656e_0_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fd7a4e656e_0_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d7a4e656e_0_1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1fd7a4e656e_0_1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g1fd7a4e656e_0_1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g1fd7a4e656e_0_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fd7a4e656e_0_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fd7a4e656e_0_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d7a4e656e_0_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g1fd7a4e656e_0_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1fd7a4e656e_0_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fd7a4e656e_0_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7a4e656e_0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7a4e656e_0_78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cb550714c_0_47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g24cb550714c_0_47"/>
          <p:cNvGrpSpPr/>
          <p:nvPr/>
        </p:nvGrpSpPr>
        <p:grpSpPr>
          <a:xfrm>
            <a:off x="795625" y="2060775"/>
            <a:ext cx="11027700" cy="3786600"/>
            <a:chOff x="795625" y="2060775"/>
            <a:chExt cx="11027700" cy="3786600"/>
          </a:xfrm>
        </p:grpSpPr>
        <p:sp>
          <p:nvSpPr>
            <p:cNvPr id="230" name="Google Shape;230;g24cb550714c_0_47"/>
            <p:cNvSpPr txBox="1"/>
            <p:nvPr/>
          </p:nvSpPr>
          <p:spPr>
            <a:xfrm>
              <a:off x="795625" y="2060775"/>
              <a:ext cx="11027700" cy="37866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Pensemos ahora en un libro imaginario en el que todas sus hojas se pueden etiquetar de la siguiente forma: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8100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●"/>
              </a:pPr>
              <a:r>
                <a:rPr lang="es-419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Abrimos este libro en cualquier hoja, y le asignamos el 1, a la anterior el número     , a la anterior a esa el número     , y así sucesivamente.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810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●"/>
              </a:pPr>
              <a:r>
                <a:rPr lang="es-419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este procedimiento estamos etiquetando solo la hoja que escogimos y las anteriores. Después veremos cómo etiquetar las hojas posteriores.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1" name="Google Shape;231;g24cb550714c_0_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407475" y="3543896"/>
              <a:ext cx="132050" cy="52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g24cb550714c_0_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43125" y="4018551"/>
              <a:ext cx="132050" cy="5344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24cb550714c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849" y="1894850"/>
            <a:ext cx="7076874" cy="44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cb550714c_0_66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4" name="Google Shape;244;g24cb550714c_0_66"/>
              <p:cNvSpPr txBox="1"/>
              <p:nvPr/>
            </p:nvSpPr>
            <p:spPr>
              <a:xfrm>
                <a:off x="795625" y="1814496"/>
                <a:ext cx="10807200" cy="4339289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lvl="0" indent="-381000" algn="just">
                  <a:lnSpc>
                    <a:spcPct val="150000"/>
                  </a:lnSpc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¿Cuántas hojas hay entre la hoja etiquetada con el número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10</m:t>
                        </m:r>
                      </m:den>
                    </m:f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y la etiquetada con el número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, ambas incluidas?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>
                  <a:lnSpc>
                    <a:spcPct val="150000"/>
                  </a:lnSpc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 </a:t>
                </a:r>
                <a:r>
                  <a:rPr lang="es-419" sz="2400" i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 &gt; n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ambos números naturales, ¿qué hoja está antes, la etiquetada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den>
                    </m:f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o la etiquetada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𝑚</m:t>
                        </m:r>
                      </m:den>
                    </m:f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? 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Este libro, ¿tiene primera hoja?</a:t>
                </a: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endParaRPr lang="es-419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 etiquetamos la tapa frontal, ¿qué número sería apropiado asignarle?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44" name="Google Shape;244;g24cb550714c_0_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25" y="1814496"/>
                <a:ext cx="10807200" cy="4339289"/>
              </a:xfrm>
              <a:prstGeom prst="rect">
                <a:avLst/>
              </a:prstGeom>
              <a:blipFill>
                <a:blip r:embed="rId3"/>
                <a:stretch>
                  <a:fillRect l="-169" r="-903" b="-23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777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69B3D2D-7508-5A39-AE3C-5AD3ACA41FBB}"/>
              </a:ext>
            </a:extLst>
          </p:cNvPr>
          <p:cNvGrpSpPr/>
          <p:nvPr/>
        </p:nvGrpSpPr>
        <p:grpSpPr>
          <a:xfrm>
            <a:off x="693900" y="2069432"/>
            <a:ext cx="11215881" cy="3737810"/>
            <a:chOff x="655276" y="1796716"/>
            <a:chExt cx="11215881" cy="37378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/>
                <p:nvPr/>
              </p:nvSpPr>
              <p:spPr>
                <a:xfrm>
                  <a:off x="859616" y="2018235"/>
                  <a:ext cx="10807200" cy="32947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457200" lvl="0" indent="-381000" algn="just">
                    <a:buClr>
                      <a:schemeClr val="dk1"/>
                    </a:buClr>
                    <a:buSzPts val="2400"/>
                    <a:buFont typeface="Calibri"/>
                    <a:buAutoNum type="arabicPeriod"/>
                  </a:pP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Entre la hoja etiquetada con el número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 10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y la hoja etiquetada con el número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 </m:t>
                          </m:r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hay exactamente 9 hojas, incluyendo ambas.</a:t>
                  </a:r>
                </a:p>
                <a:p>
                  <a:pPr marL="457200" lvl="0" indent="-381000" algn="just">
                    <a:buClr>
                      <a:schemeClr val="dk1"/>
                    </a:buClr>
                    <a:buSzPts val="2400"/>
                    <a:buFont typeface="Calibri"/>
                    <a:buAutoNum type="arabicPeriod"/>
                  </a:pPr>
                  <a:endPara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endParaRPr>
                </a:p>
                <a:p>
                  <a:pPr marL="457200" lvl="0" indent="-381000" algn="just">
                    <a:buClr>
                      <a:schemeClr val="dk1"/>
                    </a:buClr>
                    <a:buSzPts val="2400"/>
                    <a:buFont typeface="Calibri"/>
                    <a:buAutoNum type="arabicPeriod"/>
                  </a:pPr>
                  <a:endPara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endParaRPr>
                </a:p>
                <a:p>
                  <a:pPr marL="457200" lvl="0" indent="-381000" algn="just">
                    <a:buClr>
                      <a:schemeClr val="dk1"/>
                    </a:buClr>
                    <a:buSzPts val="2400"/>
                    <a:buFont typeface="Calibri"/>
                    <a:buAutoNum type="arabicPeriod"/>
                  </a:pP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Si sabemos que </a:t>
                  </a:r>
                  <a:r>
                    <a:rPr lang="es-MX" sz="2400" i="1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 &gt; n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, ambos números naturales, entonces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 </m:t>
                          </m:r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&lt;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4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 </m:t>
                          </m:r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. Esto significa que la hoja etiquetada con el número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 </m:t>
                          </m:r>
                          <m:r>
                            <a:rPr lang="es-E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estará antes que la etiqueta con el número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 </m:t>
                          </m:r>
                          <m:r>
                            <a:rPr lang="es-E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.</a:t>
                  </a:r>
                </a:p>
              </p:txBody>
            </p:sp>
          </mc:Choice>
          <mc:Fallback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16" y="2018235"/>
                  <a:ext cx="10807200" cy="3294772"/>
                </a:xfrm>
                <a:prstGeom prst="rect">
                  <a:avLst/>
                </a:prstGeom>
                <a:blipFill>
                  <a:blip r:embed="rId3"/>
                  <a:stretch>
                    <a:fillRect l="-169" r="-902" b="-11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419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Google Shape;214;g24cb550714c_0_26">
              <a:extLst>
                <a:ext uri="{FF2B5EF4-FFF2-40B4-BE49-F238E27FC236}">
                  <a16:creationId xmlns:a16="http://schemas.microsoft.com/office/drawing/2014/main" id="{9E97C82D-FA00-0683-2FA4-1C0E0E5E8A3D}"/>
                </a:ext>
              </a:extLst>
            </p:cNvPr>
            <p:cNvSpPr/>
            <p:nvPr/>
          </p:nvSpPr>
          <p:spPr>
            <a:xfrm>
              <a:off x="655276" y="1796716"/>
              <a:ext cx="11215881" cy="373781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433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1594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244;g24cb550714c_0_66">
                <a:extLst>
                  <a:ext uri="{FF2B5EF4-FFF2-40B4-BE49-F238E27FC236}">
                    <a16:creationId xmlns:a16="http://schemas.microsoft.com/office/drawing/2014/main" id="{A3F6C557-19C0-F48A-841E-B90A844212EC}"/>
                  </a:ext>
                </a:extLst>
              </p:cNvPr>
              <p:cNvSpPr txBox="1"/>
              <p:nvPr/>
            </p:nvSpPr>
            <p:spPr>
              <a:xfrm>
                <a:off x="692399" y="1788410"/>
                <a:ext cx="10807200" cy="4556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533400" lvl="0" indent="-457200" algn="just">
                  <a:buClr>
                    <a:schemeClr val="dk1"/>
                  </a:buClr>
                  <a:buSzPts val="2400"/>
                  <a:buFont typeface="+mj-lt"/>
                  <a:buAutoNum type="arabicPeriod" startAt="3"/>
                </a:pP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Dado el número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ES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den>
                    </m:f>
                    <m:r>
                      <a:rPr lang="es-ES" sz="2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, donde </a:t>
                </a:r>
                <a:r>
                  <a:rPr lang="es-MX" sz="2400" i="1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n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es un número natural, siempre es posible encontrar otro número natural </a:t>
                </a:r>
                <a:r>
                  <a:rPr lang="es-MX" sz="2400" i="1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m &gt; n 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tal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E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𝑚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E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. Esto implica que, al ubicarnos en una hoja etiquetada como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E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, siempre podemos encontrar una hoja etiquetada como</a:t>
                </a:r>
                <a:r>
                  <a:rPr lang="es-MX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E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𝑚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que se encuentra </a:t>
                </a:r>
                <a:r>
                  <a:rPr lang="es-MX" sz="2400" b="1" dirty="0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antes de ella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 En consecuencia,</a:t>
                </a:r>
                <a:r>
                  <a:rPr lang="es-MX" sz="2400" b="1" dirty="0">
                    <a:solidFill>
                      <a:srgbClr val="351C75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el libro no puede tener primera hoja. </a:t>
                </a:r>
              </a:p>
              <a:p>
                <a:pPr marL="457200" lvl="0" indent="-381000" algn="just">
                  <a:buClr>
                    <a:schemeClr val="dk1"/>
                  </a:buClr>
                  <a:buSzPts val="2400"/>
                  <a:buFont typeface="Calibri"/>
                  <a:buAutoNum type="arabicPeriod" startAt="3"/>
                </a:pPr>
                <a:endParaRPr lang="es-MX" sz="2400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  <a:p>
                <a:pPr marL="457200" lvl="0" indent="-381000" algn="just">
                  <a:buClr>
                    <a:schemeClr val="dk1"/>
                  </a:buClr>
                  <a:buSzPts val="2400"/>
                  <a:buFont typeface="Calibri"/>
                  <a:buAutoNum type="arabicPeriod" startAt="3"/>
                </a:pP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La secuencia de números </a:t>
                </a:r>
                <a14:m>
                  <m:oMath xmlns:m="http://schemas.openxmlformats.org/officeDocument/2006/math">
                    <m:r>
                      <a:rPr lang="es-ES" sz="24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s-ES" sz="24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 </m:t>
                    </m:r>
                    <m:f>
                      <m:f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den>
                    </m:f>
                    <m:r>
                      <a:rPr lang="es-E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E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3</m:t>
                        </m:r>
                      </m:den>
                    </m:f>
                    <m:r>
                      <a:rPr lang="es-E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E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4</m:t>
                        </m:r>
                      </m:den>
                    </m:f>
                    <m:r>
                      <a:rPr lang="es-E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 …</m:t>
                    </m:r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se acerca cada vez más a 0 </a:t>
                </a:r>
                <a:r>
                  <a:rPr lang="es-MX" sz="2400" b="1" dirty="0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sin llegar a alcanzarlo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 Al asociar el número 0 a la tapa o portada del libro, las hojas etiquetadas con esta sucesión de número se acercarán tanto como deseemos a la tapa, pero nunca la alcanzarán.</a:t>
                </a:r>
              </a:p>
            </p:txBody>
          </p:sp>
        </mc:Choice>
        <mc:Fallback>
          <p:sp>
            <p:nvSpPr>
              <p:cNvPr id="2" name="Google Shape;244;g24cb550714c_0_66">
                <a:extLst>
                  <a:ext uri="{FF2B5EF4-FFF2-40B4-BE49-F238E27FC236}">
                    <a16:creationId xmlns:a16="http://schemas.microsoft.com/office/drawing/2014/main" id="{A3F6C557-19C0-F48A-841E-B90A84421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99" y="1788410"/>
                <a:ext cx="10807200" cy="4556528"/>
              </a:xfrm>
              <a:prstGeom prst="rect">
                <a:avLst/>
              </a:prstGeom>
              <a:blipFill>
                <a:blip r:embed="rId3"/>
                <a:stretch>
                  <a:fillRect l="-169" r="-903" b="-20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14;g24cb550714c_0_26">
            <a:extLst>
              <a:ext uri="{FF2B5EF4-FFF2-40B4-BE49-F238E27FC236}">
                <a16:creationId xmlns:a16="http://schemas.microsoft.com/office/drawing/2014/main" id="{C61B25F3-2C4A-43BB-1DBB-4A7EF71C85AC}"/>
              </a:ext>
            </a:extLst>
          </p:cNvPr>
          <p:cNvSpPr/>
          <p:nvPr/>
        </p:nvSpPr>
        <p:spPr>
          <a:xfrm>
            <a:off x="486559" y="1748590"/>
            <a:ext cx="11218881" cy="463616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261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cb550714c_0_79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4" name="Google Shape;254;g24cb550714c_0_79"/>
              <p:cNvSpPr txBox="1"/>
              <p:nvPr/>
            </p:nvSpPr>
            <p:spPr>
              <a:xfrm>
                <a:off x="767175" y="1641475"/>
                <a:ext cx="11027700" cy="4712019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Continuemos etiquetando las hojas del libro de la actividad anterior, de la siguiente forma: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la hoja siguiente a la hoja que etiquetamos con el 1, le damos el número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>
                  <a:lnSpc>
                    <a:spcPct val="150000"/>
                  </a:lnSpc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la que sigue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2−</m:t>
                    </m:r>
                    <m:f>
                      <m:f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, es decir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num>
                      <m:den>
                        <m:r>
                          <a:rPr lang="es-MX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, a la que sigue </a:t>
                </a:r>
                <a14:m>
                  <m:oMath xmlns:m="http://schemas.openxmlformats.org/officeDocument/2006/math">
                    <m:r>
                      <a:rPr lang="es-MX" sz="2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2−</m:t>
                    </m:r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4</m:t>
                        </m:r>
                      </m:den>
                    </m:f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, o sea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7</m:t>
                        </m:r>
                      </m:num>
                      <m:den>
                        <m:r>
                          <a:rPr lang="es-MX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4</m:t>
                        </m:r>
                      </m:den>
                    </m:f>
                  </m:oMath>
                </a14:m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 así sucesivamente.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54" name="Google Shape;254;g24cb550714c_0_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5" y="1641475"/>
                <a:ext cx="11027700" cy="4712019"/>
              </a:xfrm>
              <a:prstGeom prst="rect">
                <a:avLst/>
              </a:prstGeom>
              <a:blipFill>
                <a:blip r:embed="rId3"/>
                <a:stretch>
                  <a:fillRect l="-884" r="-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8E47C77-4B09-D231-A85B-B3008022673D}"/>
                  </a:ext>
                </a:extLst>
              </p:cNvPr>
              <p:cNvSpPr txBox="1"/>
              <p:nvPr/>
            </p:nvSpPr>
            <p:spPr>
              <a:xfrm>
                <a:off x="3071585" y="3825958"/>
                <a:ext cx="6093994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2−</m:t>
                      </m:r>
                      <m:f>
                        <m:fPr>
                          <m:ctrlP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  <m:r>
                        <a:rPr lang="es-MX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f>
                        <m:fPr>
                          <m:ctrlP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num>
                        <m:den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419" sz="240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8E47C77-4B09-D231-A85B-B30080226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85" y="3825958"/>
                <a:ext cx="6093994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cb550714c_0_92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24cb550714c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225" y="1821025"/>
            <a:ext cx="7955548" cy="415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cb550714c_0_98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1" name="Google Shape;271;g24cb550714c_0_98"/>
              <p:cNvSpPr txBox="1"/>
              <p:nvPr/>
            </p:nvSpPr>
            <p:spPr>
              <a:xfrm>
                <a:off x="655275" y="1861775"/>
                <a:ext cx="11176800" cy="4698169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 contamos 10 hojas a partir de la hoja etiquetada con el número 1, ¿qué etiqueta tiene esa hoja?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>
                  <a:lnSpc>
                    <a:spcPct val="150000"/>
                  </a:lnSpc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¿Cuántas hojas hay entre la hoja etiquetada con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ar-AE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ar-AE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 la etiquetada con el número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9</m:t>
                        </m:r>
                      </m:num>
                      <m:den>
                        <m:r>
                          <a:rPr lang="es-MX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incluyendo ambas?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Este libro, ¿tiene última hoja?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 etiquetamos la tapa frontal, ¿qué número sería apropiado asignarle?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71" name="Google Shape;271;g24cb550714c_0_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75" y="1861775"/>
                <a:ext cx="11176800" cy="4698169"/>
              </a:xfrm>
              <a:prstGeom prst="rect">
                <a:avLst/>
              </a:prstGeom>
              <a:blipFill>
                <a:blip r:embed="rId3"/>
                <a:stretch>
                  <a:fillRect l="-164" r="-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69B3D2D-7508-5A39-AE3C-5AD3ACA41FBB}"/>
              </a:ext>
            </a:extLst>
          </p:cNvPr>
          <p:cNvGrpSpPr/>
          <p:nvPr/>
        </p:nvGrpSpPr>
        <p:grpSpPr>
          <a:xfrm>
            <a:off x="693900" y="2582779"/>
            <a:ext cx="11215881" cy="2261938"/>
            <a:chOff x="655275" y="1363578"/>
            <a:chExt cx="11215881" cy="44757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/>
                <p:nvPr/>
              </p:nvSpPr>
              <p:spPr>
                <a:xfrm>
                  <a:off x="859615" y="1692582"/>
                  <a:ext cx="10807200" cy="37182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457200" lvl="0" indent="-381000" algn="just">
                    <a:buClr>
                      <a:schemeClr val="dk1"/>
                    </a:buClr>
                    <a:buSzPts val="2400"/>
                    <a:buFont typeface="Calibri"/>
                    <a:buAutoNum type="arabicPeriod"/>
                  </a:pP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 regla de etiquetado de las hojas del libro establece que la hoja en la posición n-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ésima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contada a partir de aquella que tiene el número 1 en adelante, se le asigna la etiqueta </a:t>
                  </a:r>
                  <a14:m>
                    <m:oMath xmlns:m="http://schemas.openxmlformats.org/officeDocument/2006/math">
                      <m:r>
                        <a:rPr lang="es-ES" sz="24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4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. En consecuencia, al contar 10 hojas a partir de la hoja etiquetada con el número 1, la hoja resultante lleva la etiqueta </a:t>
                  </a:r>
                  <a14:m>
                    <m:oMath xmlns:m="http://schemas.openxmlformats.org/officeDocument/2006/math">
                      <m:r>
                        <a:rPr lang="es-ES" sz="24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4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10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19</m:t>
                          </m:r>
                        </m:num>
                        <m:den>
                          <m:r>
                            <a:rPr lang="es-E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.</a:t>
                  </a:r>
                </a:p>
              </p:txBody>
            </p:sp>
          </mc:Choice>
          <mc:Fallback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15" y="1692582"/>
                  <a:ext cx="10807200" cy="3718272"/>
                </a:xfrm>
                <a:prstGeom prst="rect">
                  <a:avLst/>
                </a:prstGeom>
                <a:blipFill>
                  <a:blip r:embed="rId3"/>
                  <a:stretch>
                    <a:fillRect l="-169" t="-2922" r="-902" b="-25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419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Google Shape;214;g24cb550714c_0_26">
              <a:extLst>
                <a:ext uri="{FF2B5EF4-FFF2-40B4-BE49-F238E27FC236}">
                  <a16:creationId xmlns:a16="http://schemas.microsoft.com/office/drawing/2014/main" id="{9E97C82D-FA00-0683-2FA4-1C0E0E5E8A3D}"/>
                </a:ext>
              </a:extLst>
            </p:cNvPr>
            <p:cNvSpPr/>
            <p:nvPr/>
          </p:nvSpPr>
          <p:spPr>
            <a:xfrm>
              <a:off x="655275" y="1363578"/>
              <a:ext cx="11215881" cy="447574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433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5829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69B3D2D-7508-5A39-AE3C-5AD3ACA41FBB}"/>
              </a:ext>
            </a:extLst>
          </p:cNvPr>
          <p:cNvGrpSpPr/>
          <p:nvPr/>
        </p:nvGrpSpPr>
        <p:grpSpPr>
          <a:xfrm>
            <a:off x="693899" y="1636294"/>
            <a:ext cx="11215881" cy="2383462"/>
            <a:chOff x="655275" y="1363578"/>
            <a:chExt cx="11215881" cy="44757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/>
                <p:nvPr/>
              </p:nvSpPr>
              <p:spPr>
                <a:xfrm>
                  <a:off x="859615" y="1692584"/>
                  <a:ext cx="10807200" cy="3774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533400" lvl="0" indent="-457200" algn="just">
                    <a:buClr>
                      <a:schemeClr val="dk1"/>
                    </a:buClr>
                    <a:buSzPts val="2400"/>
                    <a:buFont typeface="+mj-lt"/>
                    <a:buAutoNum type="arabicPeriod" startAt="2"/>
                  </a:pP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 hoja que lleva la etiqueta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  <m:r>
                        <a:rPr lang="es-ES" sz="22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lang="es-ES" sz="22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1</m:t>
                      </m:r>
                      <m:r>
                        <a:rPr lang="es-ES" sz="220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corresponde a la segunda hoja contada desde la hoja 1 </a:t>
                  </a:r>
                  <a:r>
                    <a:rPr lang="es-MX" sz="2200" b="1" dirty="0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hacia atrás</a:t>
                  </a:r>
                  <a:r>
                    <a:rPr lang="es-MX" sz="2200" b="1" dirty="0">
                      <a:solidFill>
                        <a:srgbClr val="351C75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.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Por otro lado, la hoja etiquetada como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9</m:t>
                          </m:r>
                        </m:num>
                        <m:den>
                          <m:r>
                            <a:rPr lang="es-E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5</m:t>
                          </m:r>
                        </m:den>
                      </m:f>
                      <m:r>
                        <a:rPr lang="es-ES" sz="22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lang="es-ES" sz="22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2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es la quinta hoja contada a partir de la hoja 1 </a:t>
                  </a:r>
                  <a:r>
                    <a:rPr lang="es-MX" sz="2200" b="1" dirty="0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en adelante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. Por tanto, entre la hoja con la etiqueta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y la hoja con la etiqueta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9</m:t>
                          </m:r>
                        </m:num>
                        <m:den>
                          <m:r>
                            <a:rPr lang="es-ES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, hay un total de 6 hojas, incluyendo ambas.</a:t>
                  </a:r>
                </a:p>
              </p:txBody>
            </p:sp>
          </mc:Choice>
          <mc:Fallback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15" y="1692584"/>
                  <a:ext cx="10807200" cy="3774925"/>
                </a:xfrm>
                <a:prstGeom prst="rect">
                  <a:avLst/>
                </a:prstGeom>
                <a:blipFill>
                  <a:blip r:embed="rId3"/>
                  <a:stretch>
                    <a:fillRect l="-169" t="-303" r="-733" b="-1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419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Google Shape;214;g24cb550714c_0_26">
              <a:extLst>
                <a:ext uri="{FF2B5EF4-FFF2-40B4-BE49-F238E27FC236}">
                  <a16:creationId xmlns:a16="http://schemas.microsoft.com/office/drawing/2014/main" id="{9E97C82D-FA00-0683-2FA4-1C0E0E5E8A3D}"/>
                </a:ext>
              </a:extLst>
            </p:cNvPr>
            <p:cNvSpPr/>
            <p:nvPr/>
          </p:nvSpPr>
          <p:spPr>
            <a:xfrm>
              <a:off x="655275" y="1363578"/>
              <a:ext cx="11215881" cy="447574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433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 descr="Diagrama, Esquemático&#10;&#10;Descripción generada automáticamente">
            <a:extLst>
              <a:ext uri="{FF2B5EF4-FFF2-40B4-BE49-F238E27FC236}">
                <a16:creationId xmlns:a16="http://schemas.microsoft.com/office/drawing/2014/main" id="{986986D3-F7B7-A4AC-38A5-121A25FB7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462" y="4194961"/>
            <a:ext cx="7812754" cy="2383462"/>
          </a:xfrm>
          <a:prstGeom prst="rect">
            <a:avLst/>
          </a:prstGeom>
        </p:spPr>
      </p:pic>
      <p:sp>
        <p:nvSpPr>
          <p:cNvPr id="3" name="Google Shape;237;g24cb550714c_0_58">
            <a:extLst>
              <a:ext uri="{FF2B5EF4-FFF2-40B4-BE49-F238E27FC236}">
                <a16:creationId xmlns:a16="http://schemas.microsoft.com/office/drawing/2014/main" id="{E7EAB3A2-5649-A987-2D74-6C53F1723D8F}"/>
              </a:ext>
            </a:extLst>
          </p:cNvPr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60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a318903b5_0_2"/>
          <p:cNvSpPr txBox="1"/>
          <p:nvPr/>
        </p:nvSpPr>
        <p:spPr>
          <a:xfrm>
            <a:off x="543071" y="578034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2C4071F-FD61-74C5-2061-8C610ECA0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130" y="2337847"/>
            <a:ext cx="5415258" cy="3942119"/>
          </a:xfrm>
          <a:prstGeom prst="rect">
            <a:avLst/>
          </a:prstGeom>
        </p:spPr>
      </p:pic>
      <p:sp>
        <p:nvSpPr>
          <p:cNvPr id="3" name="Google Shape;172;g24a318903b5_0_2">
            <a:extLst>
              <a:ext uri="{FF2B5EF4-FFF2-40B4-BE49-F238E27FC236}">
                <a16:creationId xmlns:a16="http://schemas.microsoft.com/office/drawing/2014/main" id="{BB549731-B8DB-A94E-14E8-262D63AE2FAC}"/>
              </a:ext>
            </a:extLst>
          </p:cNvPr>
          <p:cNvSpPr txBox="1"/>
          <p:nvPr/>
        </p:nvSpPr>
        <p:spPr>
          <a:xfrm>
            <a:off x="543071" y="1319566"/>
            <a:ext cx="9618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Revisemos el video “El libro de arena”.</a:t>
            </a:r>
            <a:endParaRPr sz="24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69B3D2D-7508-5A39-AE3C-5AD3ACA41FBB}"/>
              </a:ext>
            </a:extLst>
          </p:cNvPr>
          <p:cNvGrpSpPr/>
          <p:nvPr/>
        </p:nvGrpSpPr>
        <p:grpSpPr>
          <a:xfrm>
            <a:off x="693900" y="1786646"/>
            <a:ext cx="11215881" cy="4525963"/>
            <a:chOff x="655275" y="1363578"/>
            <a:chExt cx="11215881" cy="44757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/>
                <p:nvPr/>
              </p:nvSpPr>
              <p:spPr>
                <a:xfrm>
                  <a:off x="859615" y="1749993"/>
                  <a:ext cx="10807200" cy="3994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533400" lvl="0" indent="-457200" algn="just">
                    <a:buClr>
                      <a:schemeClr val="dk1"/>
                    </a:buClr>
                    <a:buSzPts val="2400"/>
                    <a:buFont typeface="+mj-lt"/>
                    <a:buAutoNum type="arabicPeriod" startAt="3"/>
                  </a:pP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Al ubicarse en una hoja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eitquetada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ES" sz="24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4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siempre existe un número natural </a:t>
                  </a:r>
                  <a:r>
                    <a:rPr lang="es-MX" sz="2400" i="1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m &gt; n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tal que </a:t>
                  </a:r>
                  <a14:m>
                    <m:oMath xmlns:m="http://schemas.openxmlformats.org/officeDocument/2006/math">
                      <m:r>
                        <a:rPr lang="es-ES" sz="24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4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&lt;</m:t>
                      </m:r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, que hace que la hoja etiquetada como </a:t>
                  </a:r>
                  <a14:m>
                    <m:oMath xmlns:m="http://schemas.openxmlformats.org/officeDocument/2006/math">
                      <m:r>
                        <a:rPr lang="es-ES" sz="2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se encuentre </a:t>
                  </a:r>
                  <a:r>
                    <a:rPr lang="es-MX" sz="2400" b="1" dirty="0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después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de la hoja etiquetada como </a:t>
                  </a:r>
                  <a14:m>
                    <m:oMath xmlns:m="http://schemas.openxmlformats.org/officeDocument/2006/math">
                      <m:r>
                        <a:rPr lang="es-ES" sz="2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. En consecuencia, </a:t>
                  </a:r>
                  <a:r>
                    <a:rPr lang="es-MX" sz="2400" b="1" dirty="0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el libro no puede tener última hoja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.</a:t>
                  </a:r>
                </a:p>
                <a:p>
                  <a:pPr marL="533400" lvl="0" indent="-457200" algn="just">
                    <a:buClr>
                      <a:schemeClr val="dk1"/>
                    </a:buClr>
                    <a:buSzPts val="2400"/>
                    <a:buFont typeface="+mj-lt"/>
                    <a:buAutoNum type="arabicPeriod" startAt="3"/>
                  </a:pPr>
                  <a:endPara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endParaRPr>
                </a:p>
                <a:p>
                  <a:pPr marL="533400" lvl="0" indent="-457200" algn="just">
                    <a:buClr>
                      <a:schemeClr val="dk1"/>
                    </a:buClr>
                    <a:buSzPts val="2400"/>
                    <a:buFont typeface="+mj-lt"/>
                    <a:buAutoNum type="arabicPeriod" startAt="3"/>
                  </a:pP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 secuencia de números </a:t>
                  </a:r>
                  <a14:m>
                    <m:oMath xmlns:m="http://schemas.openxmlformats.org/officeDocument/2006/math">
                      <m:r>
                        <a:rPr lang="es-ES" sz="24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4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f>
                        <m:fPr>
                          <m:ctrlP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num>
                        <m:den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5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7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 …</m:t>
                      </m:r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se acerca cada vez más a 2 </a:t>
                  </a:r>
                  <a:r>
                    <a:rPr lang="es-MX" sz="2400" b="1" dirty="0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sin llegar a alcanzarlo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. Al asociar el número 2 a la tapa posterior del libro, las hojas etiquetadas con esta secuencia de números se acercarán tanto como deseemos a la tapa posterior, pero nunca la alcanzarán.</a:t>
                  </a:r>
                </a:p>
              </p:txBody>
            </p:sp>
          </mc:Choice>
          <mc:Fallback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15" y="1749993"/>
                  <a:ext cx="10807200" cy="3994201"/>
                </a:xfrm>
                <a:prstGeom prst="rect">
                  <a:avLst/>
                </a:prstGeom>
                <a:blipFill>
                  <a:blip r:embed="rId3"/>
                  <a:stretch>
                    <a:fillRect l="-169" r="-902" b="-24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419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Google Shape;214;g24cb550714c_0_26">
              <a:extLst>
                <a:ext uri="{FF2B5EF4-FFF2-40B4-BE49-F238E27FC236}">
                  <a16:creationId xmlns:a16="http://schemas.microsoft.com/office/drawing/2014/main" id="{9E97C82D-FA00-0683-2FA4-1C0E0E5E8A3D}"/>
                </a:ext>
              </a:extLst>
            </p:cNvPr>
            <p:cNvSpPr/>
            <p:nvPr/>
          </p:nvSpPr>
          <p:spPr>
            <a:xfrm>
              <a:off x="655275" y="1363578"/>
              <a:ext cx="11215881" cy="447574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433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8219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4cb550714c_0_108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4cb550714c_0_108"/>
          <p:cNvSpPr txBox="1"/>
          <p:nvPr/>
        </p:nvSpPr>
        <p:spPr>
          <a:xfrm>
            <a:off x="822025" y="1816950"/>
            <a:ext cx="976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etiquetar las hojas del libro usamos los términos de dos </a:t>
            </a:r>
            <a:r>
              <a:rPr lang="es-419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sucesiones de números reales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Google Shape;284;g24cb550714c_0_108">
            <a:extLst>
              <a:ext uri="{FF2B5EF4-FFF2-40B4-BE49-F238E27FC236}">
                <a16:creationId xmlns:a16="http://schemas.microsoft.com/office/drawing/2014/main" id="{59A18C5E-F850-DC43-D5DD-E95918015B47}"/>
              </a:ext>
            </a:extLst>
          </p:cNvPr>
          <p:cNvCxnSpPr/>
          <p:nvPr/>
        </p:nvCxnSpPr>
        <p:spPr>
          <a:xfrm rot="10800000" flipH="1">
            <a:off x="7310450" y="3614875"/>
            <a:ext cx="746100" cy="7200"/>
          </a:xfrm>
          <a:prstGeom prst="straightConnector1">
            <a:avLst/>
          </a:prstGeom>
          <a:noFill/>
          <a:ln w="38100" cap="flat" cmpd="sng">
            <a:solidFill>
              <a:srgbClr val="62B7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" name="Google Shape;285;g24cb550714c_0_108">
            <a:extLst>
              <a:ext uri="{FF2B5EF4-FFF2-40B4-BE49-F238E27FC236}">
                <a16:creationId xmlns:a16="http://schemas.microsoft.com/office/drawing/2014/main" id="{6E1BC629-A232-D8E8-98B2-84F2D2C6EC64}"/>
              </a:ext>
            </a:extLst>
          </p:cNvPr>
          <p:cNvCxnSpPr/>
          <p:nvPr/>
        </p:nvCxnSpPr>
        <p:spPr>
          <a:xfrm rot="10800000" flipH="1">
            <a:off x="7406000" y="5533050"/>
            <a:ext cx="746100" cy="7200"/>
          </a:xfrm>
          <a:prstGeom prst="straightConnector1">
            <a:avLst/>
          </a:prstGeom>
          <a:noFill/>
          <a:ln w="38100" cap="flat" cmpd="sng">
            <a:solidFill>
              <a:srgbClr val="62B799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35BF5F80-168B-F3DA-8FE8-5742AAD28CD9}"/>
                  </a:ext>
                </a:extLst>
              </p:cNvPr>
              <p:cNvSpPr txBox="1"/>
              <p:nvPr/>
            </p:nvSpPr>
            <p:spPr>
              <a:xfrm>
                <a:off x="1578842" y="2903472"/>
                <a:ext cx="5458015" cy="12141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 . . .  }</m:t>
                      </m:r>
                    </m:oMath>
                  </m:oMathPara>
                </a14:m>
                <a:endParaRPr lang="es-CL" sz="4200" dirty="0"/>
              </a:p>
            </p:txBody>
          </p:sp>
        </mc:Choice>
        <mc:Fallback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35BF5F80-168B-F3DA-8FE8-5742AAD28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842" y="2903472"/>
                <a:ext cx="5458015" cy="1214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3">
                <a:extLst>
                  <a:ext uri="{FF2B5EF4-FFF2-40B4-BE49-F238E27FC236}">
                    <a16:creationId xmlns:a16="http://schemas.microsoft.com/office/drawing/2014/main" id="{BD3991D2-1D4D-CD0A-C2CD-1CC6643351F2}"/>
                  </a:ext>
                </a:extLst>
              </p:cNvPr>
              <p:cNvSpPr txBox="1"/>
              <p:nvPr/>
            </p:nvSpPr>
            <p:spPr>
              <a:xfrm>
                <a:off x="1259850" y="4704899"/>
                <a:ext cx="6096000" cy="1362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,. . .  }</m:t>
                      </m:r>
                    </m:oMath>
                  </m:oMathPara>
                </a14:m>
                <a:endParaRPr lang="es-CL" sz="4200" dirty="0"/>
              </a:p>
            </p:txBody>
          </p:sp>
        </mc:Choice>
        <mc:Fallback>
          <p:sp>
            <p:nvSpPr>
              <p:cNvPr id="5" name="TextBox 3">
                <a:extLst>
                  <a:ext uri="{FF2B5EF4-FFF2-40B4-BE49-F238E27FC236}">
                    <a16:creationId xmlns:a16="http://schemas.microsoft.com/office/drawing/2014/main" id="{BD3991D2-1D4D-CD0A-C2CD-1CC664335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50" y="4704899"/>
                <a:ext cx="6096000" cy="13622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B83A51D6-0E68-4D1D-FCA6-56A51024EA3D}"/>
                  </a:ext>
                </a:extLst>
              </p:cNvPr>
              <p:cNvSpPr txBox="1"/>
              <p:nvPr/>
            </p:nvSpPr>
            <p:spPr>
              <a:xfrm>
                <a:off x="8729739" y="2903472"/>
                <a:ext cx="1752980" cy="1214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CL" sz="4200" dirty="0"/>
              </a:p>
            </p:txBody>
          </p:sp>
        </mc:Choice>
        <mc:Fallback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B83A51D6-0E68-4D1D-FCA6-56A51024E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739" y="2903472"/>
                <a:ext cx="1752980" cy="12141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8401C865-2344-AF59-B5D8-DDD3FFE5D8A5}"/>
                  </a:ext>
                </a:extLst>
              </p:cNvPr>
              <p:cNvSpPr txBox="1"/>
              <p:nvPr/>
            </p:nvSpPr>
            <p:spPr>
              <a:xfrm>
                <a:off x="8696986" y="4853080"/>
                <a:ext cx="2666179" cy="1214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CL" sz="4200" dirty="0"/>
              </a:p>
            </p:txBody>
          </p:sp>
        </mc:Choice>
        <mc:Fallback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8401C865-2344-AF59-B5D8-DDD3FFE5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986" y="4853080"/>
                <a:ext cx="2666179" cy="12141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cb550714c_0_122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4cb550714c_0_122"/>
          <p:cNvSpPr txBox="1"/>
          <p:nvPr/>
        </p:nvSpPr>
        <p:spPr>
          <a:xfrm>
            <a:off x="822025" y="1816950"/>
            <a:ext cx="10496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términos de la sucesión           se acercan tanto como se quiera a 0 sin alcanzarlo nunca. Este comportamiento se puede expresar con el siguiente lenguaje y notación: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24cb550714c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575" y="1981850"/>
            <a:ext cx="560725" cy="2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24cb550714c_0_122"/>
          <p:cNvSpPr/>
          <p:nvPr/>
        </p:nvSpPr>
        <p:spPr>
          <a:xfrm>
            <a:off x="4108500" y="5103549"/>
            <a:ext cx="5023468" cy="76786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5" name="Google Shape;295;g24cb550714c_0_122"/>
              <p:cNvSpPr txBox="1"/>
              <p:nvPr/>
            </p:nvSpPr>
            <p:spPr>
              <a:xfrm>
                <a:off x="4318550" y="5157700"/>
                <a:ext cx="4644976" cy="615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800" dirty="0">
                    <a:latin typeface="Calibri"/>
                    <a:ea typeface="Calibri"/>
                    <a:cs typeface="Calibri"/>
                    <a:sym typeface="Calibri"/>
                  </a:rPr>
                  <a:t>La sucesión </a:t>
                </a:r>
                <a14:m>
                  <m:oMath xmlns:m="http://schemas.openxmlformats.org/officeDocument/2006/math">
                    <m:r>
                      <a:rPr lang="es-MX" sz="2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{</m:t>
                    </m:r>
                    <m:sSub>
                      <m:sSubPr>
                        <m:ctrlP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𝑎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sub>
                    </m:sSub>
                    <m:r>
                      <a:rPr lang="es-MX" sz="2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}</m:t>
                    </m:r>
                  </m:oMath>
                </a14:m>
                <a:r>
                  <a:rPr lang="es-419" sz="2800" dirty="0">
                    <a:latin typeface="Calibri"/>
                    <a:ea typeface="Calibri"/>
                    <a:cs typeface="Calibri"/>
                    <a:sym typeface="Calibri"/>
                  </a:rPr>
                  <a:t> converge a 0</a:t>
                </a:r>
                <a:endParaRPr sz="28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95" name="Google Shape;295;g24cb550714c_0_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550" y="5157700"/>
                <a:ext cx="4644976" cy="615523"/>
              </a:xfrm>
              <a:prstGeom prst="rect">
                <a:avLst/>
              </a:prstGeom>
              <a:blipFill>
                <a:blip r:embed="rId4"/>
                <a:stretch>
                  <a:fillRect l="-2625" t="-1980" b="-20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80E9A651-844C-5CC3-752B-7FEC406E0F2B}"/>
                  </a:ext>
                </a:extLst>
              </p:cNvPr>
              <p:cNvSpPr txBox="1"/>
              <p:nvPr/>
            </p:nvSpPr>
            <p:spPr>
              <a:xfrm>
                <a:off x="3349132" y="3109581"/>
                <a:ext cx="5855257" cy="1480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s-CL" sz="5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s-CL" sz="5000" i="1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s-CL" sz="50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CL" sz="500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s-CL" sz="50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sSub>
                        <m:sSubPr>
                          <m:ctrlPr>
                            <a:rPr lang="es-MX" sz="5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5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MX" sz="5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CL" sz="500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s-CL" sz="5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s-CL" sz="5400" i="1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s-CL" sz="5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CL" sz="54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s-CL" sz="5400" i="1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es-MX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5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5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s-E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5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CL" sz="5000" dirty="0"/>
              </a:p>
            </p:txBody>
          </p:sp>
        </mc:Choice>
        <mc:Fallback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80E9A651-844C-5CC3-752B-7FEC406E0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132" y="3109581"/>
                <a:ext cx="5855257" cy="1480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cb550714c_0_140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24cb550714c_0_140"/>
          <p:cNvSpPr txBox="1"/>
          <p:nvPr/>
        </p:nvSpPr>
        <p:spPr>
          <a:xfrm>
            <a:off x="822025" y="1816950"/>
            <a:ext cx="10496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términos de la sucesión           se acercan tanto como se quiera a 2 sin alcanzarlo nunca. Este comportamiento se puede expresar con el siguiente lenguaje y notación: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g24cb550714c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150" y="1959075"/>
            <a:ext cx="588525" cy="3171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E8D19D3F-D942-7700-1A63-4FD9D0C325D3}"/>
                  </a:ext>
                </a:extLst>
              </p:cNvPr>
              <p:cNvSpPr txBox="1"/>
              <p:nvPr/>
            </p:nvSpPr>
            <p:spPr>
              <a:xfrm>
                <a:off x="2680078" y="3315242"/>
                <a:ext cx="7137643" cy="1290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b>
                      <m:sSubPr>
                        <m:ctrlPr>
                          <a:rPr lang="es-MX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MX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CL" sz="5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s-CL" sz="5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d>
                            <m:dPr>
                              <m:ctrlPr>
                                <a:rPr lang="es-CL" sz="5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5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L" sz="5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CL" sz="5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L" sz="50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5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es-MX" sz="5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MX" sz="5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</m:oMath>
                </a14:m>
                <a:endParaRPr lang="es-CL" sz="5000" dirty="0"/>
              </a:p>
            </p:txBody>
          </p:sp>
        </mc:Choice>
        <mc:Fallback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E8D19D3F-D942-7700-1A63-4FD9D0C32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078" y="3315242"/>
                <a:ext cx="7137643" cy="1290546"/>
              </a:xfrm>
              <a:prstGeom prst="rect">
                <a:avLst/>
              </a:prstGeom>
              <a:blipFill>
                <a:blip r:embed="rId4"/>
                <a:stretch>
                  <a:fillRect b="-6132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294;g24cb550714c_0_122">
            <a:extLst>
              <a:ext uri="{FF2B5EF4-FFF2-40B4-BE49-F238E27FC236}">
                <a16:creationId xmlns:a16="http://schemas.microsoft.com/office/drawing/2014/main" id="{4C418608-B88A-1D89-C723-9542C3161E3C}"/>
              </a:ext>
            </a:extLst>
          </p:cNvPr>
          <p:cNvSpPr/>
          <p:nvPr/>
        </p:nvSpPr>
        <p:spPr>
          <a:xfrm>
            <a:off x="4108500" y="5103549"/>
            <a:ext cx="5023468" cy="76786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295;g24cb550714c_0_122">
                <a:extLst>
                  <a:ext uri="{FF2B5EF4-FFF2-40B4-BE49-F238E27FC236}">
                    <a16:creationId xmlns:a16="http://schemas.microsoft.com/office/drawing/2014/main" id="{303D1FDE-0998-F06B-6816-854351728E9C}"/>
                  </a:ext>
                </a:extLst>
              </p:cNvPr>
              <p:cNvSpPr txBox="1"/>
              <p:nvPr/>
            </p:nvSpPr>
            <p:spPr>
              <a:xfrm>
                <a:off x="4318550" y="5157700"/>
                <a:ext cx="4644976" cy="615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800" dirty="0">
                    <a:latin typeface="Calibri"/>
                    <a:ea typeface="Calibri"/>
                    <a:cs typeface="Calibri"/>
                    <a:sym typeface="Calibri"/>
                  </a:rPr>
                  <a:t>La sucesión </a:t>
                </a:r>
                <a14:m>
                  <m:oMath xmlns:m="http://schemas.openxmlformats.org/officeDocument/2006/math">
                    <m:r>
                      <a:rPr lang="es-MX" sz="2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{</m:t>
                    </m:r>
                    <m:sSub>
                      <m:sSubPr>
                        <m:ctrlP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𝑏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sub>
                    </m:sSub>
                    <m:r>
                      <a:rPr lang="es-MX" sz="2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}</m:t>
                    </m:r>
                  </m:oMath>
                </a14:m>
                <a:r>
                  <a:rPr lang="es-419" sz="2800" dirty="0">
                    <a:latin typeface="Calibri"/>
                    <a:ea typeface="Calibri"/>
                    <a:cs typeface="Calibri"/>
                    <a:sym typeface="Calibri"/>
                  </a:rPr>
                  <a:t> converge a 2</a:t>
                </a:r>
                <a:endParaRPr sz="28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4" name="Google Shape;295;g24cb550714c_0_122">
                <a:extLst>
                  <a:ext uri="{FF2B5EF4-FFF2-40B4-BE49-F238E27FC236}">
                    <a16:creationId xmlns:a16="http://schemas.microsoft.com/office/drawing/2014/main" id="{303D1FDE-0998-F06B-6816-854351728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550" y="5157700"/>
                <a:ext cx="4644976" cy="615523"/>
              </a:xfrm>
              <a:prstGeom prst="rect">
                <a:avLst/>
              </a:prstGeom>
              <a:blipFill>
                <a:blip r:embed="rId5"/>
                <a:stretch>
                  <a:fillRect l="-2625" t="-1980" b="-20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24a318903b5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4a318903b5_0_20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a318903b5_0_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4a318903b5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200" y="2217775"/>
            <a:ext cx="5251875" cy="27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4a318903b5_0_8"/>
          <p:cNvSpPr txBox="1"/>
          <p:nvPr/>
        </p:nvSpPr>
        <p:spPr>
          <a:xfrm>
            <a:off x="795625" y="1833350"/>
            <a:ext cx="5313900" cy="369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qué trata el cuento “El libro de Arena”?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dilema que enfrenta el protagonista?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el protagonista no puede llegar ni a la primera ni a la última hoja del libro?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cc9bfb2bd8_0_51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Algunas reflexiones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1cc9bfb2bd8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725" y="2653175"/>
            <a:ext cx="4322999" cy="26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cc9bfb2bd8_0_51"/>
          <p:cNvSpPr txBox="1"/>
          <p:nvPr/>
        </p:nvSpPr>
        <p:spPr>
          <a:xfrm>
            <a:off x="553525" y="1703750"/>
            <a:ext cx="65652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imposible acceder a la primera página del libro debido a que, cada vez que uno intenta acercarse, aparecen varias hojas. Lo mismo ocurre cuando se intenta llegar a la última hoja.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protagonista no logra convencerse de la imposibilidad de llegar a la primera y a la última hoja. Sin embargo, el vendedor afirma que "No puede ser, pero es".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vendedor asegura que el libro es infinito, ninguna hoja es la primera ni ninguna la última.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cb550714c_0_0"/>
          <p:cNvSpPr txBox="1"/>
          <p:nvPr/>
        </p:nvSpPr>
        <p:spPr>
          <a:xfrm>
            <a:off x="608002" y="3089314"/>
            <a:ext cx="9618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2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2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4cb550714c_0_0"/>
          <p:cNvSpPr txBox="1"/>
          <p:nvPr/>
        </p:nvSpPr>
        <p:spPr>
          <a:xfrm>
            <a:off x="692400" y="3768686"/>
            <a:ext cx="10807200" cy="230828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las hojas del libro de arena como si fueran números, de modo que: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hoja se corresponde con un número distinto.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una hoja está antes que otra, le corresponde un número menor.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419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posible hacer esto usando los 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números naturales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Justifica.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C308A31-C279-EE92-F8D1-ED2AE98F3295}"/>
              </a:ext>
            </a:extLst>
          </p:cNvPr>
          <p:cNvSpPr txBox="1"/>
          <p:nvPr/>
        </p:nvSpPr>
        <p:spPr>
          <a:xfrm>
            <a:off x="876773" y="1713940"/>
            <a:ext cx="10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Consideremos que el libro de arena tiene las siguientes propiedades: </a:t>
            </a:r>
            <a:endParaRPr lang="es-419" sz="2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2" indent="-342900" fontAlgn="base">
              <a:buFont typeface="Arial" panose="020B0604020202020204" pitchFamily="34" charset="0"/>
              <a:buChar char="•"/>
            </a:pP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Cada hoja tiene una hoja inmediatamente anterior y una inmediatamente posterior.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Dadas dos hojas del libro, siempre se puede llegar de una a la otra pasando páginas.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419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92;g24cb550714c_0_0">
            <a:extLst>
              <a:ext uri="{FF2B5EF4-FFF2-40B4-BE49-F238E27FC236}">
                <a16:creationId xmlns:a16="http://schemas.microsoft.com/office/drawing/2014/main" id="{1FDAC3E8-5E93-5A4F-0F62-654ED8403B73}"/>
              </a:ext>
            </a:extLst>
          </p:cNvPr>
          <p:cNvSpPr txBox="1"/>
          <p:nvPr/>
        </p:nvSpPr>
        <p:spPr>
          <a:xfrm>
            <a:off x="608002" y="762470"/>
            <a:ext cx="9618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2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Suposiciones relevantes</a:t>
            </a:r>
            <a:endParaRPr sz="32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22;g24cb550714c_0_40">
            <a:extLst>
              <a:ext uri="{FF2B5EF4-FFF2-40B4-BE49-F238E27FC236}">
                <a16:creationId xmlns:a16="http://schemas.microsoft.com/office/drawing/2014/main" id="{0B3E393B-8ABD-4841-2219-E079BCEFEC2E}"/>
              </a:ext>
            </a:extLst>
          </p:cNvPr>
          <p:cNvSpPr/>
          <p:nvPr/>
        </p:nvSpPr>
        <p:spPr>
          <a:xfrm>
            <a:off x="692400" y="1616779"/>
            <a:ext cx="10807200" cy="137789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B7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59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cb550714c_0_13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24cb550714c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50" y="1918825"/>
            <a:ext cx="8410276" cy="29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4cb550714c_0_13"/>
          <p:cNvSpPr txBox="1"/>
          <p:nvPr/>
        </p:nvSpPr>
        <p:spPr>
          <a:xfrm>
            <a:off x="2552250" y="5256600"/>
            <a:ext cx="7087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Los números naturales tienen primer elemento, lo que contradice al vendedor y por tanto, no es posible relacionar las hojas del libro de arena con los números enteros.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4cb550714c_0_13"/>
          <p:cNvSpPr/>
          <p:nvPr/>
        </p:nvSpPr>
        <p:spPr>
          <a:xfrm>
            <a:off x="2387038" y="5167500"/>
            <a:ext cx="7284300" cy="1286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cb550714c_0_21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93;g24cb550714c_0_0">
            <a:extLst>
              <a:ext uri="{FF2B5EF4-FFF2-40B4-BE49-F238E27FC236}">
                <a16:creationId xmlns:a16="http://schemas.microsoft.com/office/drawing/2014/main" id="{5439E31A-F446-D52B-1D05-C53C1697DF7E}"/>
              </a:ext>
            </a:extLst>
          </p:cNvPr>
          <p:cNvSpPr txBox="1"/>
          <p:nvPr/>
        </p:nvSpPr>
        <p:spPr>
          <a:xfrm>
            <a:off x="693900" y="2477214"/>
            <a:ext cx="10807200" cy="267761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igual que en la actividad anterior, consideremos las hojas del libro de arena como si fueran números, de modo que: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hoja se corresponde con un número distinto.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una hoja está antes que otra, le corresponde un número menor.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419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posible hacer esto usando los 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números enteros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Justifica.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cb550714c_0_26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24cb550714c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175" y="1944363"/>
            <a:ext cx="8481326" cy="296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4cb550714c_0_26"/>
          <p:cNvSpPr/>
          <p:nvPr/>
        </p:nvSpPr>
        <p:spPr>
          <a:xfrm>
            <a:off x="1760100" y="5167500"/>
            <a:ext cx="8655900" cy="1286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4cb550714c_0_26"/>
          <p:cNvSpPr txBox="1"/>
          <p:nvPr/>
        </p:nvSpPr>
        <p:spPr>
          <a:xfrm>
            <a:off x="2051475" y="5256600"/>
            <a:ext cx="8222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Los números enteros no tienen primer ni último elemento, y por tanto, si asignamos estos números a las hojas de un libro, obtendremos un libro infinito donde ninguna página sería considerada como la primera o la última.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cb550714c_0_40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24cb550714c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550" y="1567688"/>
            <a:ext cx="8481326" cy="296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4cb550714c_0_40"/>
          <p:cNvSpPr/>
          <p:nvPr/>
        </p:nvSpPr>
        <p:spPr>
          <a:xfrm>
            <a:off x="1768050" y="4890325"/>
            <a:ext cx="8918100" cy="1496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4cb550714c_0_40"/>
          <p:cNvSpPr txBox="1"/>
          <p:nvPr/>
        </p:nvSpPr>
        <p:spPr>
          <a:xfrm>
            <a:off x="2115900" y="4943925"/>
            <a:ext cx="82224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El supuesto de que cada hoja del libro de arena tiene una hoja anterior y una siguiente, nos permite asociarlas con los números enteros. </a:t>
            </a: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Además, como siempre se puede pasar de una hoja del libro a otra, cada hoja se asocia a un número entero.</a:t>
            </a:r>
            <a:endParaRPr sz="11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1390</Words>
  <Application>Microsoft Office PowerPoint</Application>
  <PresentationFormat>Panorámica</PresentationFormat>
  <Paragraphs>103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Cambria Math</vt:lpstr>
      <vt:lpstr>Calibri</vt:lpstr>
      <vt:lpstr>Nunito</vt:lpstr>
      <vt:lpstr>Arial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Ricardo Felipe Fredes Silva (ricardo.fredes)</cp:lastModifiedBy>
  <cp:revision>3</cp:revision>
  <dcterms:created xsi:type="dcterms:W3CDTF">2022-11-30T14:02:43Z</dcterms:created>
  <dcterms:modified xsi:type="dcterms:W3CDTF">2023-11-08T14:28:40Z</dcterms:modified>
</cp:coreProperties>
</file>