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Nunito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g0nF0SO0613Dc2UPXCMkAfSD/R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d7a4e656e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1fd7a4e656e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4cb550714c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24cb55071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4cb550714c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24cb550714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cb550714c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24cb550714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4cb550714c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24cb550714c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4cb550714c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24cb550714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4cb550714c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g24cb550714c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4cb550714c_0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g24cb550714c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4cb550714c_0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g24cb550714c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4cb550714c_0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g24cb550714c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4cb550714c_0_1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g24cb550714c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b77bf1914b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419" sz="1100">
                <a:latin typeface="Arial"/>
                <a:ea typeface="Arial"/>
                <a:cs typeface="Arial"/>
                <a:sym typeface="Arial"/>
              </a:rPr>
              <a:t>*Observación para el docente → Si tiene el video descargado en su computador, puede editar la presentación para generar un hipervínculo al video desde la diapostiva</a:t>
            </a:r>
            <a:endParaRPr/>
          </a:p>
        </p:txBody>
      </p:sp>
      <p:sp>
        <p:nvSpPr>
          <p:cNvPr id="163" name="Google Shape;163;g1b77bf1914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4a318903b5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g24a318903b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a318903b5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419" sz="1100">
                <a:latin typeface="Arial"/>
                <a:ea typeface="Arial"/>
                <a:cs typeface="Arial"/>
                <a:sym typeface="Arial"/>
              </a:rPr>
              <a:t>*Observación para el docente → Si tiene el video descargado en su computador, puede editar la presentación para generar un hipervínculo al video desde la diapostiva</a:t>
            </a:r>
            <a:endParaRPr/>
          </a:p>
        </p:txBody>
      </p:sp>
      <p:sp>
        <p:nvSpPr>
          <p:cNvPr id="170" name="Google Shape;170;g24a318903b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4a318903b5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419" sz="1100">
                <a:latin typeface="Arial"/>
                <a:ea typeface="Arial"/>
                <a:cs typeface="Arial"/>
                <a:sym typeface="Arial"/>
              </a:rPr>
              <a:t>*Observación para el docente → Si tiene el video descargado en su computador, puede editar la presentación para generar un hipervínculo al video desde la diapostiva</a:t>
            </a:r>
            <a:endParaRPr/>
          </a:p>
        </p:txBody>
      </p:sp>
      <p:sp>
        <p:nvSpPr>
          <p:cNvPr id="176" name="Google Shape;176;g24a318903b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cc9bfb2bd8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1cc9bfb2bd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4cb550714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24cb55071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4cb550714c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24cb550714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cb550714c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g24cb550714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4cb550714c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g24cb550714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fd7a4e656e_0_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g1fd7a4e656e_0_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1fd7a4e656e_0_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fd7a4e656e_0_1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g1fd7a4e656e_0_1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g1fd7a4e656e_0_1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6" name="Google Shape;66;g1fd7a4e656e_0_1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1fd7a4e656e_0_1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1fd7a4e656e_0_1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fd7a4e656e_0_143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g1fd7a4e656e_0_14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g1fd7a4e656e_0_1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1fd7a4e656e_0_1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1fd7a4e656e_0_1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fd7a4e656e_0_149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g1fd7a4e656e_0_149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g1fd7a4e656e_0_1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1fd7a4e656e_0_1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fd7a4e656e_0_1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7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6" descr="Logotip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8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g1fd7a4e656e_0_92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g1fd7a4e656e_0_94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fd7a4e656e_0_96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g1fd7a4e656e_0_9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g1fd7a4e656e_0_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1fd7a4e656e_0_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fd7a4e656e_0_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fd7a4e656e_0_10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1fd7a4e656e_0_10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g1fd7a4e656e_0_1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1fd7a4e656e_0_1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1fd7a4e656e_0_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fd7a4e656e_0_108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g1fd7a4e656e_0_10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g1fd7a4e656e_0_10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g1fd7a4e656e_0_10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1fd7a4e656e_0_1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1fd7a4e656e_0_1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fd7a4e656e_0_1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g1fd7a4e656e_0_1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g1fd7a4e656e_0_1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g1fd7a4e656e_0_1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g1fd7a4e656e_0_1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g1fd7a4e656e_0_1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1fd7a4e656e_0_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1fd7a4e656e_0_1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d7a4e656e_0_124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g1fd7a4e656e_0_1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1fd7a4e656e_0_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fd7a4e656e_0_1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fd7a4e656e_0_1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g1fd7a4e656e_0_1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g1fd7a4e656e_0_1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9" name="Google Shape;59;g1fd7a4e656e_0_1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fd7a4e656e_0_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1fd7a4e656e_0_1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fd7a4e656e_0_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g1fd7a4e656e_0_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1fd7a4e656e_0_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1fd7a4e656e_0_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1fd7a4e656e_0_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fd7a4e656e_0_78"/>
          <p:cNvSpPr txBox="1"/>
          <p:nvPr/>
        </p:nvSpPr>
        <p:spPr>
          <a:xfrm>
            <a:off x="645246" y="3063339"/>
            <a:ext cx="10901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libro de arena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4cb550714c_0_40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g24cb550714c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550" y="1567688"/>
            <a:ext cx="8481326" cy="296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24cb550714c_0_40"/>
          <p:cNvSpPr/>
          <p:nvPr/>
        </p:nvSpPr>
        <p:spPr>
          <a:xfrm>
            <a:off x="1768050" y="4890325"/>
            <a:ext cx="8918100" cy="1496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33B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24cb550714c_0_40"/>
          <p:cNvSpPr txBox="1"/>
          <p:nvPr/>
        </p:nvSpPr>
        <p:spPr>
          <a:xfrm>
            <a:off x="2115900" y="4943925"/>
            <a:ext cx="82224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latin typeface="Calibri"/>
                <a:ea typeface="Calibri"/>
                <a:cs typeface="Calibri"/>
                <a:sym typeface="Calibri"/>
              </a:rPr>
              <a:t>El supuesto de que cada hoja del libro de arena tiene una hoja anterior y una siguiente, nos permite asociarlas con los números enteros. Si no consideramos este supuesto se abre la posibilidad de asociar otros conjuntos numéricos a las hojas del libro de arena.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4cb550714c_0_47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Google Shape;230;g24cb550714c_0_47"/>
              <p:cNvSpPr txBox="1"/>
              <p:nvPr/>
            </p:nvSpPr>
            <p:spPr>
              <a:xfrm>
                <a:off x="655275" y="1754849"/>
                <a:ext cx="11027700" cy="4506001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4572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MX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Pensemos ahora en un libro imaginario en el que todas sus hojas se pueden etiquetar de la siguiente forma: </a:t>
                </a: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MX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lvl="0" indent="-381000" algn="just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Char char="●"/>
                </a:pP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Abrimos este libro en cualquier hoja, y le asignamos el 1, a la anterior el número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, a la anterior a esa el número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3</m:t>
                        </m:r>
                      </m:den>
                    </m:f>
                  </m:oMath>
                </a14:m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y así sucesivamente.</a:t>
                </a:r>
              </a:p>
              <a:p>
                <a:pPr marL="457200" lvl="0" indent="-38100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Char char="●"/>
                </a:pP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 este procedimiento estamos etiquetando solo la hoja que escogimos y las anteriores. Después veremos cómo etiquetar las hojas posteriores.</a:t>
                </a:r>
              </a:p>
              <a:p>
                <a:pPr marL="4572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30" name="Google Shape;230;g24cb550714c_0_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75" y="1754849"/>
                <a:ext cx="11027700" cy="4506001"/>
              </a:xfrm>
              <a:prstGeom prst="rect">
                <a:avLst/>
              </a:prstGeom>
              <a:blipFill>
                <a:blip r:embed="rId3"/>
                <a:stretch>
                  <a:fillRect l="-829" r="-8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cb550714c_0_58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g24cb550714c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849" y="1894850"/>
            <a:ext cx="7076874" cy="443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4cb550714c_0_66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4" name="Google Shape;244;g24cb550714c_0_66"/>
              <p:cNvSpPr txBox="1"/>
              <p:nvPr/>
            </p:nvSpPr>
            <p:spPr>
              <a:xfrm>
                <a:off x="831738" y="1676786"/>
                <a:ext cx="10807200" cy="4708621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457200" lvl="0" indent="-381000" algn="just">
                  <a:lnSpc>
                    <a:spcPct val="150000"/>
                  </a:lnSpc>
                  <a:buClr>
                    <a:schemeClr val="dk1"/>
                  </a:buClr>
                  <a:buSzPts val="2400"/>
                  <a:buFont typeface="Calibri"/>
                  <a:buAutoNum type="arabicPeriod"/>
                </a:pP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¿Cuántas hojas hay entre la hoja etiquetada con el número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 </m:t>
                        </m:r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10</m:t>
                        </m:r>
                      </m:den>
                    </m:f>
                  </m:oMath>
                </a14:m>
                <a:r>
                  <a:rPr lang="es-MX" sz="2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 la etiquetada con el número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 </m:t>
                        </m:r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ambas incluidas?</a:t>
                </a:r>
              </a:p>
              <a:p>
                <a:pPr marL="457200" lvl="0" indent="-381000" algn="just">
                  <a:lnSpc>
                    <a:spcPct val="150000"/>
                  </a:lnSpc>
                  <a:buClr>
                    <a:schemeClr val="dk1"/>
                  </a:buClr>
                  <a:buSzPts val="2400"/>
                  <a:buFont typeface="Calibri"/>
                  <a:buAutoNum type="arabicPeriod"/>
                </a:pP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Si m &gt; n, ambos números naturales, ¿qué hoja está antes, la etiquetada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 </m:t>
                        </m:r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𝑛</m:t>
                        </m:r>
                      </m:den>
                    </m:f>
                  </m:oMath>
                </a14:m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o la etiquetada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 </m:t>
                        </m:r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𝑚</m:t>
                        </m:r>
                      </m:den>
                    </m:f>
                  </m:oMath>
                </a14:m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? </a:t>
                </a:r>
              </a:p>
              <a:p>
                <a:pPr marL="457200" lvl="0" indent="-38100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AutoNum type="arabicPeriod"/>
                </a:pP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Este libro, ¿tiene primera hoja?</a:t>
                </a:r>
              </a:p>
              <a:p>
                <a:pPr marL="457200" lvl="0" indent="-38100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AutoNum type="arabicPeriod"/>
                </a:pPr>
                <a:endParaRPr lang="es-MX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lvl="0" indent="-38100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AutoNum type="arabicPeriod"/>
                </a:pP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Si etiquetamos la tapa frontal, ¿qué número sería apropiado asignarle?</a:t>
                </a: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MX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44" name="Google Shape;244;g24cb550714c_0_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38" y="1676786"/>
                <a:ext cx="10807200" cy="4708621"/>
              </a:xfrm>
              <a:prstGeom prst="rect">
                <a:avLst/>
              </a:prstGeom>
              <a:blipFill>
                <a:blip r:embed="rId3"/>
                <a:stretch>
                  <a:fillRect l="-169" r="-9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4cb550714c_0_79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Google Shape;254;g24cb550714c_0_79"/>
              <p:cNvSpPr txBox="1"/>
              <p:nvPr/>
            </p:nvSpPr>
            <p:spPr>
              <a:xfrm>
                <a:off x="767175" y="1641475"/>
                <a:ext cx="11027700" cy="464777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4572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MX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Continuemos etiquetando las hojas del libro de la actividad anterior, de la siguiente forma:</a:t>
                </a: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MX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lvl="0" indent="-38100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Char char="●"/>
                </a:pP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 la hoja siguiente a la hoja que etiquetamos con el 1, le damos el número</a:t>
                </a:r>
              </a:p>
              <a:p>
                <a:pPr marL="457200" lvl="0" indent="-38100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Char char="●"/>
                </a:pPr>
                <a:endParaRPr lang="es-MX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2−</m:t>
                      </m:r>
                      <m:f>
                        <m:fPr>
                          <m:ctrlPr>
                            <a:rPr lang="es-MX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MX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den>
                      </m:f>
                      <m:r>
                        <a:rPr lang="es-MX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f>
                        <m:fPr>
                          <m:ctrlPr>
                            <a:rPr lang="es-MX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num>
                        <m:den>
                          <m:r>
                            <a:rPr lang="es-MX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MX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MX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lvl="0" indent="-381000" algn="just">
                  <a:lnSpc>
                    <a:spcPct val="150000"/>
                  </a:lnSpc>
                  <a:buClr>
                    <a:schemeClr val="dk1"/>
                  </a:buClr>
                  <a:buSzPts val="2400"/>
                  <a:buFont typeface="Calibri"/>
                  <a:buChar char="●"/>
                </a:pP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 la que sigue </a:t>
                </a:r>
                <a14:m>
                  <m:oMath xmlns:m="http://schemas.openxmlformats.org/officeDocument/2006/math">
                    <m:r>
                      <a:rPr lang="es-MX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2−</m:t>
                    </m:r>
                    <m:f>
                      <m:fPr>
                        <m:ctrlP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3</m:t>
                        </m:r>
                      </m:den>
                    </m:f>
                  </m:oMath>
                </a14:m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es decir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5</m:t>
                        </m:r>
                      </m:num>
                      <m:den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3</m:t>
                        </m:r>
                      </m:den>
                    </m:f>
                  </m:oMath>
                </a14:m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a la que sigue </a:t>
                </a:r>
                <a14:m>
                  <m:oMath xmlns:m="http://schemas.openxmlformats.org/officeDocument/2006/math">
                    <m:r>
                      <a:rPr lang="es-MX" sz="24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2−</m:t>
                    </m:r>
                    <m:f>
                      <m:fPr>
                        <m:ctrlP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4</m:t>
                        </m:r>
                      </m:den>
                    </m:f>
                  </m:oMath>
                </a14:m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o sea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7</m:t>
                        </m:r>
                      </m:num>
                      <m:den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4</m:t>
                        </m:r>
                      </m:den>
                    </m:f>
                    <m:r>
                      <a:rPr lang="es-MX" sz="24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</m:oMath>
                </a14:m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 así sucesivamente.</a:t>
                </a: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MX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54" name="Google Shape;254;g24cb550714c_0_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75" y="1641475"/>
                <a:ext cx="11027700" cy="4647770"/>
              </a:xfrm>
              <a:prstGeom prst="rect">
                <a:avLst/>
              </a:prstGeom>
              <a:blipFill>
                <a:blip r:embed="rId3"/>
                <a:stretch>
                  <a:fillRect l="-884" r="-8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4cb550714c_0_92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g24cb550714c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225" y="1821025"/>
            <a:ext cx="7955548" cy="415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4cb550714c_0_98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Google Shape;271;g24cb550714c_0_98"/>
              <p:cNvSpPr txBox="1"/>
              <p:nvPr/>
            </p:nvSpPr>
            <p:spPr>
              <a:xfrm>
                <a:off x="655275" y="1861775"/>
                <a:ext cx="11176800" cy="4621609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4572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L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lvl="0" indent="-381000" algn="just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AutoNum type="arabicPeriod"/>
                </a:pPr>
                <a:r>
                  <a:rPr lang="es-CL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Si contamos 10 hojas a partir de la hoja etiquetada con el número 1, ¿qué etiqueta tiene esa hoja?</a:t>
                </a:r>
              </a:p>
              <a:p>
                <a:pPr marL="457200" indent="-381000" algn="just">
                  <a:lnSpc>
                    <a:spcPct val="150000"/>
                  </a:lnSpc>
                  <a:buClr>
                    <a:schemeClr val="dk1"/>
                  </a:buClr>
                  <a:buSzPts val="2400"/>
                  <a:buFont typeface="Calibri"/>
                  <a:buAutoNum type="arabicPeriod"/>
                </a:pPr>
                <a:r>
                  <a:rPr lang="es-CL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¿Cuántas hojas hay entre la hoja etiquetada con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ar-AE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ar-AE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s-MX" sz="2400" dirty="0">
                    <a:ea typeface="Calibri"/>
                  </a:rPr>
                  <a:t> </a:t>
                </a:r>
                <a:r>
                  <a:rPr lang="es-CL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 la etiquetada con el número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9</m:t>
                        </m:r>
                      </m:num>
                      <m:den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5</m:t>
                        </m:r>
                      </m:den>
                    </m:f>
                  </m:oMath>
                </a14:m>
                <a:r>
                  <a:rPr lang="es-CL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incluyendo ambas?</a:t>
                </a:r>
              </a:p>
              <a:p>
                <a:pPr marL="457200" lvl="0" indent="-381000" algn="just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AutoNum type="arabicPeriod"/>
                </a:pPr>
                <a:r>
                  <a:rPr lang="es-CL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Este libro, ¿tiene última hoja?</a:t>
                </a:r>
              </a:p>
              <a:p>
                <a:pPr marL="457200" lvl="0" indent="-38100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AutoNum type="arabicPeriod"/>
                </a:pPr>
                <a:r>
                  <a:rPr lang="es-CL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Si etiquetamos la tapa frontal, ¿qué número sería apropiado asignarle?</a:t>
                </a: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L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71" name="Google Shape;271;g24cb550714c_0_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75" y="1861775"/>
                <a:ext cx="11176800" cy="4621609"/>
              </a:xfrm>
              <a:prstGeom prst="rect">
                <a:avLst/>
              </a:prstGeom>
              <a:blipFill>
                <a:blip r:embed="rId3"/>
                <a:stretch>
                  <a:fillRect l="-164" r="-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4cb550714c_0_108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24cb550714c_0_108"/>
          <p:cNvSpPr txBox="1"/>
          <p:nvPr/>
        </p:nvSpPr>
        <p:spPr>
          <a:xfrm>
            <a:off x="822025" y="1816950"/>
            <a:ext cx="9764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etiquetar las hojas del libro usamos los términos de dos </a:t>
            </a:r>
            <a:r>
              <a:rPr lang="es-419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sucesiones de números reales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4" name="Google Shape;284;g24cb550714c_0_108"/>
          <p:cNvCxnSpPr/>
          <p:nvPr/>
        </p:nvCxnSpPr>
        <p:spPr>
          <a:xfrm rot="10800000" flipH="1">
            <a:off x="7310450" y="3614875"/>
            <a:ext cx="746100" cy="7200"/>
          </a:xfrm>
          <a:prstGeom prst="straightConnector1">
            <a:avLst/>
          </a:prstGeom>
          <a:noFill/>
          <a:ln w="38100" cap="flat" cmpd="sng">
            <a:solidFill>
              <a:srgbClr val="62B7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5" name="Google Shape;285;g24cb550714c_0_108"/>
          <p:cNvCxnSpPr/>
          <p:nvPr/>
        </p:nvCxnSpPr>
        <p:spPr>
          <a:xfrm rot="10800000" flipH="1">
            <a:off x="7406000" y="5533050"/>
            <a:ext cx="746100" cy="7200"/>
          </a:xfrm>
          <a:prstGeom prst="straightConnector1">
            <a:avLst/>
          </a:prstGeom>
          <a:noFill/>
          <a:ln w="38100" cap="flat" cmpd="sng">
            <a:solidFill>
              <a:srgbClr val="62B799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47965E-F711-A1C8-49CC-4873200D37EB}"/>
                  </a:ext>
                </a:extLst>
              </p:cNvPr>
              <p:cNvSpPr txBox="1"/>
              <p:nvPr/>
            </p:nvSpPr>
            <p:spPr>
              <a:xfrm>
                <a:off x="1578842" y="2903472"/>
                <a:ext cx="5458015" cy="12141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MX" sz="4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4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MX" sz="4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={1,</m:t>
                      </m:r>
                      <m:f>
                        <m:fPr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, . . .  }</m:t>
                      </m:r>
                    </m:oMath>
                  </m:oMathPara>
                </a14:m>
                <a:endParaRPr lang="es-CL" sz="4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47965E-F711-A1C8-49CC-4873200D3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842" y="2903472"/>
                <a:ext cx="5458015" cy="12141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B0DB71-25B8-D936-6E8A-C2AFD34FA238}"/>
                  </a:ext>
                </a:extLst>
              </p:cNvPr>
              <p:cNvSpPr txBox="1"/>
              <p:nvPr/>
            </p:nvSpPr>
            <p:spPr>
              <a:xfrm>
                <a:off x="1259850" y="4704899"/>
                <a:ext cx="6096000" cy="1362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MX" sz="4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4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MX" sz="4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={1,</m:t>
                      </m:r>
                      <m:f>
                        <m:fPr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,. . .  }</m:t>
                      </m:r>
                    </m:oMath>
                  </m:oMathPara>
                </a14:m>
                <a:endParaRPr lang="es-CL" sz="4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B0DB71-25B8-D936-6E8A-C2AFD34FA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850" y="4704899"/>
                <a:ext cx="6096000" cy="13622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157F68-CA37-78EF-7438-2C343DF64102}"/>
                  </a:ext>
                </a:extLst>
              </p:cNvPr>
              <p:cNvSpPr txBox="1"/>
              <p:nvPr/>
            </p:nvSpPr>
            <p:spPr>
              <a:xfrm>
                <a:off x="8729739" y="2903472"/>
                <a:ext cx="1752980" cy="12141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s-CL" sz="4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157F68-CA37-78EF-7438-2C343DF64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739" y="2903472"/>
                <a:ext cx="1752980" cy="12141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F80782-B590-B6EF-570F-BE12E2C997BE}"/>
                  </a:ext>
                </a:extLst>
              </p:cNvPr>
              <p:cNvSpPr txBox="1"/>
              <p:nvPr/>
            </p:nvSpPr>
            <p:spPr>
              <a:xfrm>
                <a:off x="8696986" y="4853080"/>
                <a:ext cx="2666179" cy="12141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=2−</m:t>
                      </m:r>
                      <m:f>
                        <m:fPr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s-CL" sz="4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F80782-B590-B6EF-570F-BE12E2C99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986" y="4853080"/>
                <a:ext cx="2666179" cy="12141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4cb550714c_0_122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Google Shape;291;g24cb550714c_0_122"/>
              <p:cNvSpPr txBox="1"/>
              <p:nvPr/>
            </p:nvSpPr>
            <p:spPr>
              <a:xfrm>
                <a:off x="822025" y="1816950"/>
                <a:ext cx="10496700" cy="129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lvl="0" indent="-3810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Char char="●"/>
                </a:pP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Los términos de la sucesión </a:t>
                </a:r>
                <a14:m>
                  <m:oMath xmlns:m="http://schemas.openxmlformats.org/officeDocument/2006/math">
                    <m:r>
                      <a:rPr lang="es-MX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{</m:t>
                    </m:r>
                    <m:sSub>
                      <m:sSubPr>
                        <m:ctrlP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𝑎</m:t>
                        </m:r>
                      </m:e>
                      <m:sub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𝑛</m:t>
                        </m:r>
                      </m:sub>
                    </m:sSub>
                    <m:r>
                      <a:rPr lang="es-MX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}</m:t>
                    </m:r>
                  </m:oMath>
                </a14:m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se acercan tanto como se quiera a 0 sin alcanzarlo nunca. Este comportamiento se puede expresar con el siguiente lenguaje y notación:</a:t>
                </a:r>
                <a:endParaRPr sz="24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91" name="Google Shape;291;g24cb550714c_0_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25" y="1816950"/>
                <a:ext cx="10496700" cy="1293000"/>
              </a:xfrm>
              <a:prstGeom prst="rect">
                <a:avLst/>
              </a:prstGeom>
              <a:blipFill>
                <a:blip r:embed="rId3"/>
                <a:stretch>
                  <a:fillRect l="-174" t="-943" b="-66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4" name="Google Shape;294;g24cb550714c_0_122"/>
          <p:cNvSpPr/>
          <p:nvPr/>
        </p:nvSpPr>
        <p:spPr>
          <a:xfrm>
            <a:off x="4108500" y="5103550"/>
            <a:ext cx="3975000" cy="60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33B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5" name="Google Shape;295;g24cb550714c_0_122"/>
              <p:cNvSpPr txBox="1"/>
              <p:nvPr/>
            </p:nvSpPr>
            <p:spPr>
              <a:xfrm>
                <a:off x="4366588" y="5157794"/>
                <a:ext cx="3407571" cy="492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419" sz="2000" dirty="0">
                    <a:latin typeface="Calibri"/>
                    <a:ea typeface="Calibri"/>
                    <a:cs typeface="Calibri"/>
                    <a:sym typeface="Calibri"/>
                  </a:rPr>
                  <a:t>La sucesión </a:t>
                </a:r>
                <a14:m>
                  <m:oMath xmlns:m="http://schemas.openxmlformats.org/officeDocument/2006/math">
                    <m:r>
                      <a:rPr lang="es-MX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{</m:t>
                    </m:r>
                    <m:sSub>
                      <m:sSubPr>
                        <m:ctrlPr>
                          <a:rPr lang="es-MX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s-MX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𝑎</m:t>
                        </m:r>
                      </m:e>
                      <m:sub>
                        <m:r>
                          <a:rPr lang="es-MX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𝑛</m:t>
                        </m:r>
                      </m:sub>
                    </m:sSub>
                    <m:r>
                      <a:rPr lang="es-MX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}</m:t>
                    </m:r>
                  </m:oMath>
                </a14:m>
                <a:r>
                  <a:rPr lang="es-419" sz="2000" dirty="0">
                    <a:latin typeface="Calibri"/>
                    <a:ea typeface="Calibri"/>
                    <a:cs typeface="Calibri"/>
                    <a:sym typeface="Calibri"/>
                  </a:rPr>
                  <a:t> converge a 0.</a:t>
                </a:r>
                <a:endParaRPr sz="20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95" name="Google Shape;295;g24cb550714c_0_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588" y="5157794"/>
                <a:ext cx="3407571" cy="492412"/>
              </a:xfrm>
              <a:prstGeom prst="rect">
                <a:avLst/>
              </a:prstGeom>
              <a:blipFill>
                <a:blip r:embed="rId4"/>
                <a:stretch>
                  <a:fillRect l="-1789" b="-123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B7227D-10C7-F836-5CB8-4F14BA349D91}"/>
                  </a:ext>
                </a:extLst>
              </p:cNvPr>
              <p:cNvSpPr txBox="1"/>
              <p:nvPr/>
            </p:nvSpPr>
            <p:spPr>
              <a:xfrm>
                <a:off x="4469103" y="3367600"/>
                <a:ext cx="3202543" cy="10016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s-CL" sz="5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s-CL" sz="5000" i="1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s-CL" sz="50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CL" sz="500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s-CL" sz="500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sSub>
                        <m:sSubPr>
                          <m:ctrlPr>
                            <a:rPr lang="es-MX" sz="5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5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MX" sz="5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CL" sz="5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5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CL" sz="5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B7227D-10C7-F836-5CB8-4F14BA349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103" y="3367600"/>
                <a:ext cx="3202543" cy="10016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4cb550714c_0_140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2" name="Google Shape;302;g24cb550714c_0_140"/>
              <p:cNvSpPr txBox="1"/>
              <p:nvPr/>
            </p:nvSpPr>
            <p:spPr>
              <a:xfrm>
                <a:off x="822025" y="1816950"/>
                <a:ext cx="10496700" cy="129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lvl="0" indent="-3810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Char char="●"/>
                </a:pP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Los términos de la sucesión </a:t>
                </a:r>
                <a14:m>
                  <m:oMath xmlns:m="http://schemas.openxmlformats.org/officeDocument/2006/math">
                    <m:r>
                      <a:rPr lang="es-MX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{</m:t>
                    </m:r>
                    <m:sSub>
                      <m:sSubPr>
                        <m:ctrlP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𝑏</m:t>
                        </m:r>
                      </m:e>
                      <m:sub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𝑛</m:t>
                        </m:r>
                      </m:sub>
                    </m:sSub>
                    <m:r>
                      <a:rPr lang="es-MX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}</m:t>
                    </m:r>
                  </m:oMath>
                </a14:m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se acercan tanto como se quiera a 2 sin alcanzarlo nunca. Este comportamiento se puede expresar con el siguiente lenguaje y notación:</a:t>
                </a:r>
                <a:endParaRPr sz="24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302" name="Google Shape;302;g24cb550714c_0_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25" y="1816950"/>
                <a:ext cx="10496700" cy="1293000"/>
              </a:xfrm>
              <a:prstGeom prst="rect">
                <a:avLst/>
              </a:prstGeom>
              <a:blipFill>
                <a:blip r:embed="rId3"/>
                <a:stretch>
                  <a:fillRect l="-174" t="-943" b="-66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3" name="Google Shape;303;g24cb550714c_0_140"/>
          <p:cNvSpPr/>
          <p:nvPr/>
        </p:nvSpPr>
        <p:spPr>
          <a:xfrm>
            <a:off x="4108500" y="5103550"/>
            <a:ext cx="3975000" cy="60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33B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Google Shape;304;g24cb550714c_0_140"/>
              <p:cNvSpPr txBox="1"/>
              <p:nvPr/>
            </p:nvSpPr>
            <p:spPr>
              <a:xfrm>
                <a:off x="4408678" y="5157794"/>
                <a:ext cx="3374644" cy="492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419" sz="2000" dirty="0">
                    <a:latin typeface="Calibri"/>
                    <a:ea typeface="Calibri"/>
                    <a:cs typeface="Calibri"/>
                    <a:sym typeface="Calibri"/>
                  </a:rPr>
                  <a:t>La sucesión </a:t>
                </a:r>
                <a14:m>
                  <m:oMath xmlns:m="http://schemas.openxmlformats.org/officeDocument/2006/math">
                    <m:r>
                      <a:rPr lang="es-MX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{</m:t>
                    </m:r>
                    <m:sSub>
                      <m:sSubPr>
                        <m:ctrlPr>
                          <a:rPr lang="es-MX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s-MX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𝑏</m:t>
                        </m:r>
                      </m:e>
                      <m:sub>
                        <m:r>
                          <a:rPr lang="es-MX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𝑛</m:t>
                        </m:r>
                      </m:sub>
                    </m:sSub>
                    <m:r>
                      <a:rPr lang="es-MX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}</m:t>
                    </m:r>
                  </m:oMath>
                </a14:m>
                <a:r>
                  <a:rPr lang="es-419" sz="2000" dirty="0">
                    <a:latin typeface="Calibri"/>
                    <a:ea typeface="Calibri"/>
                    <a:cs typeface="Calibri"/>
                    <a:sym typeface="Calibri"/>
                  </a:rPr>
                  <a:t> converge a 2.</a:t>
                </a:r>
                <a:endParaRPr sz="20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4" name="Google Shape;304;g24cb550714c_0_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678" y="5157794"/>
                <a:ext cx="3374644" cy="492412"/>
              </a:xfrm>
              <a:prstGeom prst="rect">
                <a:avLst/>
              </a:prstGeom>
              <a:blipFill>
                <a:blip r:embed="rId4"/>
                <a:stretch>
                  <a:fillRect l="-1805" r="-181" b="-123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8C539B-E89F-73A9-2084-20960BF10412}"/>
                  </a:ext>
                </a:extLst>
              </p:cNvPr>
              <p:cNvSpPr txBox="1"/>
              <p:nvPr/>
            </p:nvSpPr>
            <p:spPr>
              <a:xfrm>
                <a:off x="2680078" y="3315242"/>
                <a:ext cx="7137643" cy="1290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s-CL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s-CL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s-CL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CL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s-CL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sSub>
                      <m:sSubPr>
                        <m:ctrlPr>
                          <a:rPr lang="es-MX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s-MX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CL" sz="50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s-CL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s-CL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s-CL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CL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s-CL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s-CL" sz="5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d>
                            <m:dPr>
                              <m:ctrlPr>
                                <a:rPr lang="es-CL" sz="5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sz="50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CL" sz="50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CL" sz="5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CL" sz="50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CL" sz="50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s-MX" sz="5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MX" sz="5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</m:m>
                  </m:oMath>
                </a14:m>
                <a:endParaRPr lang="es-CL" sz="5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8C539B-E89F-73A9-2084-20960BF10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078" y="3315242"/>
                <a:ext cx="7137643" cy="1290546"/>
              </a:xfrm>
              <a:prstGeom prst="rect">
                <a:avLst/>
              </a:prstGeom>
              <a:blipFill>
                <a:blip r:embed="rId5"/>
                <a:stretch>
                  <a:fillRect b="-613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b77bf1914b_0_1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El libro de arena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1b77bf1914b_0_1"/>
          <p:cNvSpPr txBox="1"/>
          <p:nvPr/>
        </p:nvSpPr>
        <p:spPr>
          <a:xfrm>
            <a:off x="795625" y="1833350"/>
            <a:ext cx="4610700" cy="341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¿Han leído un cuento o libro últimamente?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su libro preferido?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libro están leyendo en la asignatura de lenguaje?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597A8F-9C58-41ED-C2B9-9850D6710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705" y="1821350"/>
            <a:ext cx="471039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g24a318903b5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24a318903b5_0_20"/>
          <p:cNvSpPr txBox="1"/>
          <p:nvPr/>
        </p:nvSpPr>
        <p:spPr>
          <a:xfrm>
            <a:off x="645246" y="3063339"/>
            <a:ext cx="10901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libro de arena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4a318903b5_0_2"/>
          <p:cNvSpPr txBox="1"/>
          <p:nvPr/>
        </p:nvSpPr>
        <p:spPr>
          <a:xfrm>
            <a:off x="693900" y="414799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El libro de arena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72;g24a318903b5_0_2">
            <a:extLst>
              <a:ext uri="{FF2B5EF4-FFF2-40B4-BE49-F238E27FC236}">
                <a16:creationId xmlns:a16="http://schemas.microsoft.com/office/drawing/2014/main" id="{5EC3C69D-BE69-DE6C-242C-7FAAB50E6949}"/>
              </a:ext>
            </a:extLst>
          </p:cNvPr>
          <p:cNvSpPr txBox="1"/>
          <p:nvPr/>
        </p:nvSpPr>
        <p:spPr>
          <a:xfrm>
            <a:off x="693900" y="1041358"/>
            <a:ext cx="9618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Revisemos el video “El libro de arena”.</a:t>
            </a:r>
            <a:endParaRPr sz="24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E98027-8832-0DEA-0495-E81786301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991" y="1670508"/>
            <a:ext cx="6578018" cy="47885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a318903b5_0_8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El libro de arena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g24a318903b5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4200" y="2217775"/>
            <a:ext cx="5251875" cy="27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4a318903b5_0_8"/>
          <p:cNvSpPr txBox="1"/>
          <p:nvPr/>
        </p:nvSpPr>
        <p:spPr>
          <a:xfrm>
            <a:off x="795625" y="1833350"/>
            <a:ext cx="5313900" cy="341627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¿De qué trata el cuento “El libro de Arena”?</a:t>
            </a:r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endParaRPr lang="es-419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dilema que enfrenta el protagonista?</a:t>
            </a:r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endParaRPr lang="es-419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qué el protagonista no puede llegar ni a la primera ni a la última hoja del libro?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cc9bfb2bd8_0_51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Algunas reflexiones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g1cc9bfb2bd8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7725" y="2653175"/>
            <a:ext cx="4322999" cy="262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1cc9bfb2bd8_0_51"/>
          <p:cNvSpPr txBox="1"/>
          <p:nvPr/>
        </p:nvSpPr>
        <p:spPr>
          <a:xfrm>
            <a:off x="553525" y="1703750"/>
            <a:ext cx="65652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imposible acceder a la primera página del libro debido a que, cada vez que uno intenta acercarse, aparecen varias hojas. Lo mismo ocurre cuando se intenta llegar a la última hoja.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protagonista no logra convencerse de la imposibilidad de llegar a la primera y a la última hoja. Sin embargo, el vendedor afirma que "No puede ser, pero es".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vendedor asegura que el libro es infinito, ninguna hoja es la primera ni ninguna la última.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cb550714c_0_0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24cb550714c_0_0"/>
          <p:cNvSpPr txBox="1"/>
          <p:nvPr/>
        </p:nvSpPr>
        <p:spPr>
          <a:xfrm>
            <a:off x="795625" y="1833350"/>
            <a:ext cx="10807200" cy="415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Supongamos que en el libro de arena del cuento de Borges, cada hoja tiene una hoja anterior y una hoja siguiente.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 consideremos las hojas del libro de arena como si fueran números, de modo que: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hoja se corresponde con un número distinto.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una hoja está antes que otra, le corresponde un número menor.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posible pensar en las hojas de este libro como números naturales? Justifica.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4cb550714c_0_13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g24cb550714c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4050" y="1918825"/>
            <a:ext cx="8410276" cy="294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4cb550714c_0_13"/>
          <p:cNvSpPr txBox="1"/>
          <p:nvPr/>
        </p:nvSpPr>
        <p:spPr>
          <a:xfrm>
            <a:off x="2552250" y="5256600"/>
            <a:ext cx="7087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Los números naturales tienen primer elemento, lo que contradice al vendedor y por tanto, no es posible relacionar las hojas del libro de arena con los números enteros.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24cb550714c_0_13"/>
          <p:cNvSpPr/>
          <p:nvPr/>
        </p:nvSpPr>
        <p:spPr>
          <a:xfrm>
            <a:off x="2387038" y="5167500"/>
            <a:ext cx="7284300" cy="1286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33B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4cb550714c_0_21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24cb550714c_0_21"/>
          <p:cNvSpPr txBox="1"/>
          <p:nvPr/>
        </p:nvSpPr>
        <p:spPr>
          <a:xfrm>
            <a:off x="795625" y="2060775"/>
            <a:ext cx="10807200" cy="1939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¿Un libro cuyas hojas se pueden etiquetar con números enteros cumple con lo expresado por el vendedor sobre el libro de arena en el pasaje del cuento que estamos considerando?  Justifica.</a:t>
            </a:r>
            <a:endParaRPr sz="4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4cb550714c_0_26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g24cb550714c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1175" y="1944363"/>
            <a:ext cx="8481326" cy="296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24cb550714c_0_26"/>
          <p:cNvSpPr/>
          <p:nvPr/>
        </p:nvSpPr>
        <p:spPr>
          <a:xfrm>
            <a:off x="1760100" y="5167500"/>
            <a:ext cx="8655900" cy="1286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33B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24cb550714c_0_26"/>
          <p:cNvSpPr txBox="1"/>
          <p:nvPr/>
        </p:nvSpPr>
        <p:spPr>
          <a:xfrm>
            <a:off x="2051475" y="5256600"/>
            <a:ext cx="82224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latin typeface="Calibri"/>
                <a:ea typeface="Calibri"/>
                <a:cs typeface="Calibri"/>
                <a:sym typeface="Calibri"/>
              </a:rPr>
              <a:t>Los números enteros no tienen primer ni último elemento, y por tanto, si asignamos estos números a las hojas de un libro, obtendremos un libro infinito donde ninguna página sería considerada como la primera o la última.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944</Words>
  <Application>Microsoft Office PowerPoint</Application>
  <PresentationFormat>Widescreen</PresentationFormat>
  <Paragraphs>87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Nunito</vt:lpstr>
      <vt:lpstr>Cambria Math</vt:lpstr>
      <vt:lpstr>Arial</vt:lpstr>
      <vt:lpstr>Calibri</vt:lpstr>
      <vt:lpstr>Tema de Office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Felipe Fredes Silva (ricardo.fredes)</dc:creator>
  <cp:lastModifiedBy>DIEGO IGNACIO ESPINOZA NUÑEZ</cp:lastModifiedBy>
  <cp:revision>8</cp:revision>
  <dcterms:created xsi:type="dcterms:W3CDTF">2022-11-30T14:02:43Z</dcterms:created>
  <dcterms:modified xsi:type="dcterms:W3CDTF">2023-10-02T04:00:54Z</dcterms:modified>
</cp:coreProperties>
</file>