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
      <p:font typeface="Nunito"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NOY/zthDpzoYUXHL0EyJd+l0r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40" autoAdjust="0"/>
  </p:normalViewPr>
  <p:slideViewPr>
    <p:cSldViewPr snapToGrid="0">
      <p:cViewPr varScale="1">
        <p:scale>
          <a:sx n="94" d="100"/>
          <a:sy n="94" d="100"/>
        </p:scale>
        <p:origin x="113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79faebf9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679faebf9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c536020b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7c536020bc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c536020bc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7c536020bc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c536020b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7c536020bc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c536020b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27c536020bc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679faebf9a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679faebf9a_2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c536020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7c536020b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c536020bc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85" name="Google Shape;85;g27c536020b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79faebf9a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679faebf9a_2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79faebf9a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679faebf9a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c536020b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7c536020bc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c536020b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7c536020bc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c536020b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7c536020bc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c536020bc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27c536020bc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dirty="0"/>
              <a:t>Nota al docente – Haga </a:t>
            </a:r>
            <a:r>
              <a:rPr lang="es-ES" dirty="0" err="1"/>
              <a:t>click</a:t>
            </a:r>
            <a:r>
              <a:rPr lang="es-ES" dirty="0"/>
              <a:t> en el texto para ir al recurso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c536020b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7c536020b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0"/>
        <p:cNvGrpSpPr/>
        <p:nvPr/>
      </p:nvGrpSpPr>
      <p:grpSpPr>
        <a:xfrm>
          <a:off x="0" y="0"/>
          <a:ext cx="0" cy="0"/>
          <a:chOff x="0" y="0"/>
          <a:chExt cx="0" cy="0"/>
        </a:xfrm>
      </p:grpSpPr>
      <p:pic>
        <p:nvPicPr>
          <p:cNvPr id="11" name="Google Shape;11;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
        <p:cNvGrpSpPr/>
        <p:nvPr/>
      </p:nvGrpSpPr>
      <p:grpSpPr>
        <a:xfrm>
          <a:off x="0" y="0"/>
          <a:ext cx="0" cy="0"/>
          <a:chOff x="0" y="0"/>
          <a:chExt cx="0" cy="0"/>
        </a:xfrm>
      </p:grpSpPr>
      <p:sp>
        <p:nvSpPr>
          <p:cNvPr id="13" name="Google Shape;13;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geogebra.org/classic/bpcjzhj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2679faebf9a_1_0"/>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g2679faebf9a_1_0"/>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rgbClr val="FFFFFF"/>
                </a:solidFill>
                <a:latin typeface="Calibri"/>
                <a:ea typeface="Calibri"/>
                <a:cs typeface="Calibri"/>
                <a:sym typeface="Calibri"/>
              </a:rPr>
              <a:t>Punto de inflexión de una enfermedad infecciosa</a:t>
            </a:r>
            <a:endParaRPr sz="3300" b="1"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7c536020bc_0_95"/>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s" sz="30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40" name="Google Shape;140;g27c536020bc_0_95"/>
          <p:cNvSpPr/>
          <p:nvPr/>
        </p:nvSpPr>
        <p:spPr>
          <a:xfrm>
            <a:off x="570582" y="1246782"/>
            <a:ext cx="8157300" cy="34647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s" sz="2200" b="0" i="0" u="none" strike="noStrike" cap="none" dirty="0">
                <a:solidFill>
                  <a:schemeClr val="dk1"/>
                </a:solidFill>
                <a:latin typeface="Calibri"/>
                <a:ea typeface="Calibri"/>
                <a:cs typeface="Calibri"/>
                <a:sym typeface="Calibri"/>
              </a:rPr>
              <a:t>2. Describe con tus palabras lo que entiendes por “punto de inflexión” en este contexto.</a:t>
            </a: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s" sz="2200" b="0" i="0" u="none" strike="noStrike" cap="none" dirty="0">
                <a:solidFill>
                  <a:schemeClr val="dk1"/>
                </a:solidFill>
                <a:latin typeface="Calibri"/>
                <a:ea typeface="Calibri"/>
                <a:cs typeface="Calibri"/>
                <a:sym typeface="Calibri"/>
              </a:rPr>
              <a:t>3. Utilizando el recurso anterior ¿cuál es aproximadamente la velocidad máxima de contagio que alcanza y en qué día aproximado ocurre esto?</a:t>
            </a: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s" sz="2200" b="0" i="0" u="none" strike="noStrike" cap="none" dirty="0">
                <a:solidFill>
                  <a:schemeClr val="dk1"/>
                </a:solidFill>
                <a:latin typeface="Calibri"/>
                <a:ea typeface="Calibri"/>
                <a:cs typeface="Calibri"/>
                <a:sym typeface="Calibri"/>
              </a:rPr>
              <a:t>4. En el gráfico de la función logística, marca donde se encuentra aproximadamente el punto de inflexión de la epidemia.</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7c536020bc_0_157"/>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s" sz="30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2" name="Google Shape;140;g27c536020bc_0_95">
            <a:extLst>
              <a:ext uri="{FF2B5EF4-FFF2-40B4-BE49-F238E27FC236}">
                <a16:creationId xmlns:a16="http://schemas.microsoft.com/office/drawing/2014/main" id="{34397433-FCE1-9803-E4B8-201571DD1887}"/>
              </a:ext>
            </a:extLst>
          </p:cNvPr>
          <p:cNvSpPr/>
          <p:nvPr/>
        </p:nvSpPr>
        <p:spPr>
          <a:xfrm>
            <a:off x="562418" y="1344753"/>
            <a:ext cx="8157300" cy="3186425"/>
          </a:xfrm>
          <a:prstGeom prst="rect">
            <a:avLst/>
          </a:prstGeom>
          <a:solidFill>
            <a:srgbClr val="F3F3F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s" sz="2200" dirty="0">
                <a:solidFill>
                  <a:schemeClr val="dk1"/>
                </a:solidFill>
                <a:latin typeface="Calibri"/>
                <a:ea typeface="Calibri"/>
                <a:cs typeface="Calibri"/>
                <a:sym typeface="Calibri"/>
              </a:rPr>
              <a:t>5</a:t>
            </a:r>
            <a:r>
              <a:rPr lang="es" sz="2200" b="0" i="0" u="none" strike="noStrike" cap="none" dirty="0">
                <a:solidFill>
                  <a:schemeClr val="dk1"/>
                </a:solidFill>
                <a:latin typeface="Calibri"/>
                <a:ea typeface="Calibri"/>
                <a:cs typeface="Calibri"/>
                <a:sym typeface="Calibri"/>
              </a:rPr>
              <a:t>. Considerando la expresión de C’’(x), determina el valor de x, para el cual la segunda derivada de los contagios es nula, es decir, C’’(x) = 0.</a:t>
            </a:r>
          </a:p>
          <a:p>
            <a:pPr marL="0" marR="0" lvl="0" indent="0" algn="l" rtl="0">
              <a:lnSpc>
                <a:spcPct val="100000"/>
              </a:lnSpc>
              <a:spcBef>
                <a:spcPts val="0"/>
              </a:spcBef>
              <a:spcAft>
                <a:spcPts val="0"/>
              </a:spcAft>
              <a:buClr>
                <a:srgbClr val="000000"/>
              </a:buClr>
              <a:buSzPts val="2200"/>
              <a:buFont typeface="Arial"/>
              <a:buNone/>
            </a:pPr>
            <a:endParaRPr lang="es" sz="2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s" sz="2200" b="0" i="0" u="none" strike="noStrike" cap="none" dirty="0">
                <a:solidFill>
                  <a:schemeClr val="dk1"/>
                </a:solidFill>
                <a:latin typeface="Calibri"/>
                <a:ea typeface="Calibri"/>
                <a:cs typeface="Calibri"/>
                <a:sym typeface="Calibri"/>
              </a:rPr>
              <a:t>6. Con lo anterior, responde la pregunta principal de esta actividad: ¿en qué día ocurre el punto de inflexión de la epidemia?</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7c536020bc_0_163"/>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s" sz="30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52" name="Google Shape;152;g27c536020bc_0_163"/>
          <p:cNvSpPr/>
          <p:nvPr/>
        </p:nvSpPr>
        <p:spPr>
          <a:xfrm>
            <a:off x="1152325" y="1797150"/>
            <a:ext cx="7158000" cy="15492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s" sz="2200" b="0" i="0" u="none" strike="noStrike" cap="none" dirty="0">
                <a:solidFill>
                  <a:schemeClr val="dk1"/>
                </a:solidFill>
                <a:latin typeface="Calibri"/>
                <a:ea typeface="Calibri"/>
                <a:cs typeface="Calibri"/>
                <a:sym typeface="Calibri"/>
              </a:rPr>
              <a:t>7. ¿Cuál es la velocidad y número de contagios en el punto de inflexión?</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7c536020bc_0_172"/>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700"/>
              <a:buFont typeface="Arial"/>
              <a:buNone/>
            </a:pPr>
            <a:r>
              <a:rPr lang="es" sz="3000" b="1" i="0" u="none" strike="noStrike" cap="none">
                <a:solidFill>
                  <a:srgbClr val="423B71"/>
                </a:solidFill>
                <a:latin typeface="Calibri"/>
                <a:ea typeface="Calibri"/>
                <a:cs typeface="Calibri"/>
                <a:sym typeface="Calibri"/>
              </a:rPr>
              <a:t>Conclusiones </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A4B4D0D-06BB-9853-0DDD-11A4600F98AD}"/>
                  </a:ext>
                </a:extLst>
              </p:cNvPr>
              <p:cNvSpPr txBox="1"/>
              <p:nvPr/>
            </p:nvSpPr>
            <p:spPr>
              <a:xfrm>
                <a:off x="312879" y="1240970"/>
                <a:ext cx="8539843" cy="3702232"/>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En la epidemiología es necesario utilizar modelos matemáticos que permitan proyectar en el tiempo cómo se comporta una enfermedad en determinada población, para así poner en práctica políticas de salud pública</a:t>
                </a:r>
              </a:p>
              <a:p>
                <a:pPr marL="285750" indent="-285750" algn="just">
                  <a:buFont typeface="Arial" panose="020B0604020202020204" pitchFamily="34" charset="0"/>
                  <a:buChar char="•"/>
                </a:pPr>
                <a:endParaRPr lang="es-E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Un modelo utilizado en el contexto de enfermedades contagiosas es el logístico, donde los contagios acumulados están modelados por la función</a:t>
                </a:r>
              </a:p>
              <a:p>
                <a:pPr marL="285750" indent="-285750">
                  <a:buFont typeface="Arial" panose="020B0604020202020204" pitchFamily="34" charset="0"/>
                  <a:buChar char="•"/>
                </a:pPr>
                <a:endParaRPr lang="es-ES" sz="2000" dirty="0">
                  <a:latin typeface="Calibri" panose="020F0502020204030204" pitchFamily="34" charset="0"/>
                  <a:cs typeface="Calibri" panose="020F0502020204030204" pitchFamily="34" charset="0"/>
                </a:endParaRPr>
              </a:p>
              <a:p>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cs typeface="Calibri" panose="020F0502020204030204" pitchFamily="34" charset="0"/>
                        </a:rPr>
                        <m:t>𝐶</m:t>
                      </m:r>
                      <m:d>
                        <m:dPr>
                          <m:ctrlPr>
                            <a:rPr lang="es-ES" sz="2000" b="0" i="1" smtClean="0">
                              <a:latin typeface="Cambria Math" panose="02040503050406030204" pitchFamily="18" charset="0"/>
                              <a:cs typeface="Calibri" panose="020F0502020204030204" pitchFamily="34" charset="0"/>
                            </a:rPr>
                          </m:ctrlPr>
                        </m:dPr>
                        <m:e>
                          <m:r>
                            <a:rPr lang="es-ES" sz="2000" b="0" i="1" smtClean="0">
                              <a:latin typeface="Cambria Math" panose="02040503050406030204" pitchFamily="18" charset="0"/>
                              <a:cs typeface="Calibri" panose="020F0502020204030204" pitchFamily="34" charset="0"/>
                            </a:rPr>
                            <m:t>𝑥</m:t>
                          </m:r>
                        </m:e>
                      </m:d>
                      <m:r>
                        <a:rPr lang="es-ES" sz="2000" b="0" i="1" smtClean="0">
                          <a:latin typeface="Cambria Math" panose="02040503050406030204" pitchFamily="18" charset="0"/>
                          <a:cs typeface="Calibri" panose="020F0502020204030204" pitchFamily="34" charset="0"/>
                        </a:rPr>
                        <m:t>= </m:t>
                      </m:r>
                      <m:f>
                        <m:fPr>
                          <m:ctrlPr>
                            <a:rPr lang="es-ES" sz="2000" b="0" i="1" smtClean="0">
                              <a:latin typeface="Cambria Math" panose="02040503050406030204" pitchFamily="18" charset="0"/>
                              <a:cs typeface="Calibri" panose="020F0502020204030204" pitchFamily="34" charset="0"/>
                            </a:rPr>
                          </m:ctrlPr>
                        </m:fPr>
                        <m:num>
                          <m:r>
                            <a:rPr lang="es-ES" sz="2000" b="0" i="1" smtClean="0">
                              <a:latin typeface="Cambria Math" panose="02040503050406030204" pitchFamily="18" charset="0"/>
                              <a:cs typeface="Calibri" panose="020F0502020204030204" pitchFamily="34" charset="0"/>
                            </a:rPr>
                            <m:t>𝑐</m:t>
                          </m:r>
                        </m:num>
                        <m:den>
                          <m:r>
                            <a:rPr lang="es-ES" sz="2000" b="0" i="1" smtClean="0">
                              <a:latin typeface="Cambria Math" panose="02040503050406030204" pitchFamily="18" charset="0"/>
                              <a:cs typeface="Calibri" panose="020F0502020204030204" pitchFamily="34" charset="0"/>
                            </a:rPr>
                            <m:t>1+</m:t>
                          </m:r>
                          <m:r>
                            <a:rPr lang="es-ES" sz="2000" b="0" i="1" smtClean="0">
                              <a:latin typeface="Cambria Math" panose="02040503050406030204" pitchFamily="18" charset="0"/>
                              <a:cs typeface="Calibri" panose="020F0502020204030204" pitchFamily="34" charset="0"/>
                            </a:rPr>
                            <m:t>𝑎</m:t>
                          </m:r>
                          <m:r>
                            <a:rPr lang="es-ES" sz="2000" b="0" i="1" smtClean="0">
                              <a:latin typeface="Cambria Math" panose="02040503050406030204" pitchFamily="18" charset="0"/>
                              <a:cs typeface="Calibri" panose="020F0502020204030204" pitchFamily="34" charset="0"/>
                            </a:rPr>
                            <m:t>⋅</m:t>
                          </m:r>
                          <m:sSup>
                            <m:sSupPr>
                              <m:ctrlPr>
                                <a:rPr lang="es-ES" sz="2000" b="0" i="1" smtClean="0">
                                  <a:latin typeface="Cambria Math" panose="02040503050406030204" pitchFamily="18" charset="0"/>
                                  <a:cs typeface="Calibri" panose="020F0502020204030204" pitchFamily="34" charset="0"/>
                                </a:rPr>
                              </m:ctrlPr>
                            </m:sSupPr>
                            <m:e>
                              <m:r>
                                <a:rPr lang="es-ES" sz="2000" b="0" i="1" smtClean="0">
                                  <a:latin typeface="Cambria Math" panose="02040503050406030204" pitchFamily="18" charset="0"/>
                                  <a:cs typeface="Calibri" panose="020F0502020204030204" pitchFamily="34" charset="0"/>
                                </a:rPr>
                                <m:t>𝑒</m:t>
                              </m:r>
                            </m:e>
                            <m:sup>
                              <m:r>
                                <a:rPr lang="es-ES" sz="2000" b="0" i="1" smtClean="0">
                                  <a:latin typeface="Cambria Math" panose="02040503050406030204" pitchFamily="18" charset="0"/>
                                  <a:cs typeface="Calibri" panose="020F0502020204030204" pitchFamily="34" charset="0"/>
                                </a:rPr>
                                <m:t>−</m:t>
                              </m:r>
                              <m:r>
                                <a:rPr lang="es-ES" sz="2000" b="0" i="1" smtClean="0">
                                  <a:latin typeface="Cambria Math" panose="02040503050406030204" pitchFamily="18" charset="0"/>
                                  <a:cs typeface="Calibri" panose="020F0502020204030204" pitchFamily="34" charset="0"/>
                                </a:rPr>
                                <m:t>𝑏𝑥</m:t>
                              </m:r>
                            </m:sup>
                          </m:sSup>
                        </m:den>
                      </m:f>
                    </m:oMath>
                  </m:oMathPara>
                </a14:m>
                <a:endParaRPr lang="es-419" sz="2000" dirty="0">
                  <a:latin typeface="Calibri" panose="020F0502020204030204" pitchFamily="34" charset="0"/>
                  <a:cs typeface="Calibri" panose="020F0502020204030204" pitchFamily="34" charset="0"/>
                </a:endParaRPr>
              </a:p>
              <a:p>
                <a:pPr algn="just"/>
                <a:endParaRPr lang="es-419" sz="2000" dirty="0">
                  <a:latin typeface="Calibri" panose="020F0502020204030204" pitchFamily="34" charset="0"/>
                  <a:cs typeface="Calibri" panose="020F0502020204030204" pitchFamily="34" charset="0"/>
                </a:endParaRPr>
              </a:p>
              <a:p>
                <a:pPr algn="just"/>
                <a:r>
                  <a:rPr lang="es-419" sz="2000" dirty="0">
                    <a:latin typeface="Calibri" panose="020F0502020204030204" pitchFamily="34" charset="0"/>
                    <a:cs typeface="Calibri" panose="020F0502020204030204" pitchFamily="34" charset="0"/>
                  </a:rPr>
                  <a:t>Los valores de a, b y c se determinan dependiendo de la población y del comportamiento de la enfermedad</a:t>
                </a:r>
              </a:p>
            </p:txBody>
          </p:sp>
        </mc:Choice>
        <mc:Fallback>
          <p:sp>
            <p:nvSpPr>
              <p:cNvPr id="2" name="CuadroTexto 1">
                <a:extLst>
                  <a:ext uri="{FF2B5EF4-FFF2-40B4-BE49-F238E27FC236}">
                    <a16:creationId xmlns:a16="http://schemas.microsoft.com/office/drawing/2014/main" id="{2A4B4D0D-06BB-9853-0DDD-11A4600F98AD}"/>
                  </a:ext>
                </a:extLst>
              </p:cNvPr>
              <p:cNvSpPr txBox="1">
                <a:spLocks noRot="1" noChangeAspect="1" noMove="1" noResize="1" noEditPoints="1" noAdjustHandles="1" noChangeArrowheads="1" noChangeShapeType="1" noTextEdit="1"/>
              </p:cNvSpPr>
              <p:nvPr/>
            </p:nvSpPr>
            <p:spPr>
              <a:xfrm>
                <a:off x="312879" y="1240970"/>
                <a:ext cx="8539843" cy="3702232"/>
              </a:xfrm>
              <a:prstGeom prst="rect">
                <a:avLst/>
              </a:prstGeom>
              <a:blipFill>
                <a:blip r:embed="rId3"/>
                <a:stretch>
                  <a:fillRect l="-714" t="-988" r="-785" b="-1977"/>
                </a:stretch>
              </a:blipFill>
            </p:spPr>
            <p:txBody>
              <a:bodyPr/>
              <a:lstStyle/>
              <a:p>
                <a:r>
                  <a:rPr lang="es-419">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679faebf9a_2_26"/>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700"/>
              <a:buFont typeface="Arial"/>
              <a:buNone/>
            </a:pPr>
            <a:r>
              <a:rPr lang="es" sz="3000" b="1" i="0" u="none" strike="noStrike" cap="none">
                <a:solidFill>
                  <a:srgbClr val="423B71"/>
                </a:solidFill>
                <a:latin typeface="Calibri"/>
                <a:ea typeface="Calibri"/>
                <a:cs typeface="Calibri"/>
                <a:sym typeface="Calibri"/>
              </a:rPr>
              <a:t>Conclusiones </a:t>
            </a:r>
            <a:endParaRPr sz="2700" b="1" i="0" u="none" strike="noStrike" cap="none">
              <a:solidFill>
                <a:srgbClr val="423B7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8FDFF342-1EDA-F09C-5EA0-DA77929F8616}"/>
              </a:ext>
            </a:extLst>
          </p:cNvPr>
          <p:cNvSpPr txBox="1"/>
          <p:nvPr/>
        </p:nvSpPr>
        <p:spPr>
          <a:xfrm>
            <a:off x="408214" y="1371599"/>
            <a:ext cx="8539843" cy="3139321"/>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En la situación que abordamos, el momento en el que la velocidad de contagios alcanza un máximo, que llamamos punto de inflexión, se produce cuando la segunda derivada de los contagios es nula, es decir, C’’(x) = 0.</a:t>
            </a:r>
          </a:p>
          <a:p>
            <a:pPr marL="285750" indent="-285750" algn="just">
              <a:buFont typeface="Arial" panose="020B0604020202020204" pitchFamily="34" charset="0"/>
              <a:buChar char="•"/>
            </a:pPr>
            <a:endParaRPr lang="es-E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En general, un punto de inflexión de una función C(x) ocurre cuando la derivada C’(x) alcanza un máximo, pero también puede ser un mínimo.</a:t>
            </a:r>
          </a:p>
          <a:p>
            <a:pPr marL="285750" indent="-285750" algn="just">
              <a:buFont typeface="Arial" panose="020B0604020202020204" pitchFamily="34" charset="0"/>
              <a:buChar char="•"/>
            </a:pPr>
            <a:endParaRPr lang="es-E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Una propiedad general de funciones que se pueden derivar varias veces es que si x es un punto de inflexión, entonces C’’(x) = 0.</a:t>
            </a:r>
          </a:p>
          <a:p>
            <a:pPr algn="just"/>
            <a:endParaRPr lang="es-ES" sz="18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27c536020bc_0_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170" name="Google Shape;170;g27c536020bc_0_1"/>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rgbClr val="FFFFFF"/>
                </a:solidFill>
                <a:latin typeface="Calibri"/>
                <a:ea typeface="Calibri"/>
                <a:cs typeface="Calibri"/>
                <a:sym typeface="Calibri"/>
              </a:rPr>
              <a:t>Punto de inflexión de una enfermedad infecciosa</a:t>
            </a:r>
            <a:endParaRPr sz="3300" b="1"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7c536020bc_0_6"/>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a:solidFill>
                  <a:srgbClr val="423B71"/>
                </a:solidFill>
                <a:latin typeface="Calibri"/>
                <a:ea typeface="Calibri"/>
                <a:cs typeface="Calibri"/>
                <a:sym typeface="Calibri"/>
              </a:rPr>
              <a:t>Infografía</a:t>
            </a:r>
            <a:endParaRPr sz="3000" b="1" i="0" u="none" strike="noStrike" cap="none">
              <a:solidFill>
                <a:srgbClr val="423B71"/>
              </a:solidFill>
              <a:latin typeface="Calibri"/>
              <a:ea typeface="Calibri"/>
              <a:cs typeface="Calibri"/>
              <a:sym typeface="Calibri"/>
            </a:endParaRPr>
          </a:p>
        </p:txBody>
      </p:sp>
      <p:sp>
        <p:nvSpPr>
          <p:cNvPr id="88" name="Google Shape;88;g27c536020bc_0_6"/>
          <p:cNvSpPr txBox="1"/>
          <p:nvPr/>
        </p:nvSpPr>
        <p:spPr>
          <a:xfrm>
            <a:off x="443125" y="1374825"/>
            <a:ext cx="83955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 sz="2400" b="0" i="0" u="none" strike="noStrike" cap="none">
                <a:solidFill>
                  <a:srgbClr val="423B71"/>
                </a:solidFill>
                <a:latin typeface="Calibri"/>
                <a:ea typeface="Calibri"/>
                <a:cs typeface="Calibri"/>
                <a:sym typeface="Calibri"/>
              </a:rPr>
              <a:t>Revisemos el recurso “Velocidad de contagios en una epidemia”</a:t>
            </a:r>
            <a:endParaRPr sz="1100" b="0" i="0" u="none" strike="noStrike" cap="none">
              <a:solidFill>
                <a:srgbClr val="000000"/>
              </a:solidFill>
              <a:latin typeface="Arial"/>
              <a:ea typeface="Arial"/>
              <a:cs typeface="Arial"/>
              <a:sym typeface="Arial"/>
            </a:endParaRPr>
          </a:p>
        </p:txBody>
      </p:sp>
      <p:sp>
        <p:nvSpPr>
          <p:cNvPr id="89" name="Google Shape;89;g27c536020bc_0_6"/>
          <p:cNvSpPr txBox="1"/>
          <p:nvPr/>
        </p:nvSpPr>
        <p:spPr>
          <a:xfrm>
            <a:off x="2976000" y="4463775"/>
            <a:ext cx="352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 sz="1400" b="0" i="1" u="none" strike="noStrike" cap="none">
                <a:solidFill>
                  <a:srgbClr val="423B71"/>
                </a:solidFill>
                <a:latin typeface="Calibri"/>
                <a:ea typeface="Calibri"/>
                <a:cs typeface="Calibri"/>
                <a:sym typeface="Calibri"/>
              </a:rPr>
              <a:t>Imagen referencial de la situación.</a:t>
            </a:r>
            <a:endParaRPr sz="1400" b="0" i="0" u="none" strike="noStrike" cap="none">
              <a:solidFill>
                <a:srgbClr val="000000"/>
              </a:solidFill>
              <a:latin typeface="Arial"/>
              <a:ea typeface="Arial"/>
              <a:cs typeface="Arial"/>
              <a:sym typeface="Arial"/>
            </a:endParaRPr>
          </a:p>
        </p:txBody>
      </p:sp>
      <p:pic>
        <p:nvPicPr>
          <p:cNvPr id="90" name="Google Shape;90;g27c536020bc_0_6"/>
          <p:cNvPicPr preferRelativeResize="0"/>
          <p:nvPr/>
        </p:nvPicPr>
        <p:blipFill>
          <a:blip r:embed="rId3">
            <a:alphaModFix/>
          </a:blip>
          <a:stretch>
            <a:fillRect/>
          </a:stretch>
        </p:blipFill>
        <p:spPr>
          <a:xfrm>
            <a:off x="2654625" y="1928925"/>
            <a:ext cx="3529201" cy="25693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679faebf9a_2_2"/>
          <p:cNvSpPr/>
          <p:nvPr/>
        </p:nvSpPr>
        <p:spPr>
          <a:xfrm>
            <a:off x="887375" y="1318725"/>
            <a:ext cx="7569900" cy="31866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s" sz="2000" b="0" i="0" u="none" strike="noStrike" cap="none">
                <a:solidFill>
                  <a:srgbClr val="000000"/>
                </a:solidFill>
                <a:latin typeface="Calibri"/>
                <a:ea typeface="Calibri"/>
                <a:cs typeface="Calibri"/>
                <a:sym typeface="Calibri"/>
              </a:rPr>
              <a:t>¿Qué información se representa en los gráficos de la infografía?</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s" sz="2000" b="0" i="0" u="none" strike="noStrike" cap="none">
                <a:solidFill>
                  <a:srgbClr val="000000"/>
                </a:solidFill>
                <a:latin typeface="Calibri"/>
                <a:ea typeface="Calibri"/>
                <a:cs typeface="Calibri"/>
                <a:sym typeface="Calibri"/>
              </a:rPr>
              <a:t>A partir del ejemplo de la infografía, ¿entre qué días hay mayor aumento de contagios: entre los días 116 y 118, o entre los días 122 y 124?</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s" sz="2000" b="0" i="0" u="none" strike="noStrike" cap="none">
                <a:solidFill>
                  <a:srgbClr val="000000"/>
                </a:solidFill>
                <a:latin typeface="Calibri"/>
                <a:ea typeface="Calibri"/>
                <a:cs typeface="Calibri"/>
                <a:sym typeface="Calibri"/>
              </a:rPr>
              <a:t>En el gráfico mostrado en la tercera página de la infografía, ¿qué representa en general la pendiente de la recta marcada en rojo en términos de este contexto?</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2679faebf9a_2_7"/>
          <p:cNvPicPr preferRelativeResize="0"/>
          <p:nvPr/>
        </p:nvPicPr>
        <p:blipFill rotWithShape="1">
          <a:blip r:embed="rId3">
            <a:alphaModFix/>
          </a:blip>
          <a:srcRect/>
          <a:stretch/>
        </p:blipFill>
        <p:spPr>
          <a:xfrm>
            <a:off x="173575" y="194775"/>
            <a:ext cx="7761275" cy="4589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7c536020bc_0_118"/>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s" sz="3000" b="1" i="0" u="none" strike="noStrike" cap="none">
                <a:solidFill>
                  <a:srgbClr val="423B71"/>
                </a:solidFill>
                <a:latin typeface="Calibri"/>
                <a:ea typeface="Calibri"/>
                <a:cs typeface="Calibri"/>
                <a:sym typeface="Calibri"/>
              </a:rPr>
              <a:t>Problema </a:t>
            </a:r>
            <a:endParaRPr sz="2700" b="1" i="0" u="none" strike="noStrike" cap="none">
              <a:solidFill>
                <a:srgbClr val="423B71"/>
              </a:solidFill>
              <a:latin typeface="Calibri"/>
              <a:ea typeface="Calibri"/>
              <a:cs typeface="Calibri"/>
              <a:sym typeface="Calibri"/>
            </a:endParaRPr>
          </a:p>
        </p:txBody>
      </p:sp>
      <p:sp>
        <p:nvSpPr>
          <p:cNvPr id="106" name="Google Shape;106;g27c536020bc_0_118"/>
          <p:cNvSpPr txBox="1"/>
          <p:nvPr/>
        </p:nvSpPr>
        <p:spPr>
          <a:xfrm>
            <a:off x="1389300" y="1798550"/>
            <a:ext cx="6923100" cy="1608600"/>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 sz="2500" b="0" i="0" u="none" strike="noStrike" cap="none" dirty="0">
                <a:solidFill>
                  <a:schemeClr val="dk1"/>
                </a:solidFill>
                <a:latin typeface="Calibri"/>
                <a:ea typeface="Calibri"/>
                <a:cs typeface="Calibri"/>
                <a:sym typeface="Calibri"/>
              </a:rPr>
              <a:t>¿Cómo podríamos encontrar de manera exacta el punto más álgido de la epidemia? </a:t>
            </a:r>
            <a:endParaRPr sz="2500" b="0"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chemeClr val="dk1"/>
              </a:buClr>
              <a:buSzPts val="1100"/>
              <a:buFont typeface="Arial"/>
              <a:buNone/>
            </a:pPr>
            <a:r>
              <a:rPr lang="es" sz="2500" b="0" i="0" u="none" strike="noStrike" cap="none" dirty="0">
                <a:solidFill>
                  <a:schemeClr val="dk1"/>
                </a:solidFill>
                <a:latin typeface="Calibri"/>
                <a:ea typeface="Calibri"/>
                <a:cs typeface="Calibri"/>
                <a:sym typeface="Calibri"/>
              </a:rPr>
              <a:t>¿Lo podemos expresar matemáticamente?</a:t>
            </a:r>
            <a:endParaRPr sz="25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27c536020bc_0_127"/>
          <p:cNvPicPr preferRelativeResize="0"/>
          <p:nvPr/>
        </p:nvPicPr>
        <p:blipFill>
          <a:blip r:embed="rId3">
            <a:alphaModFix/>
          </a:blip>
          <a:stretch>
            <a:fillRect/>
          </a:stretch>
        </p:blipFill>
        <p:spPr>
          <a:xfrm>
            <a:off x="529975" y="1318075"/>
            <a:ext cx="8084050" cy="3576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27c536020bc_0_134"/>
          <p:cNvPicPr preferRelativeResize="0"/>
          <p:nvPr/>
        </p:nvPicPr>
        <p:blipFill rotWithShape="1">
          <a:blip r:embed="rId3">
            <a:alphaModFix/>
          </a:blip>
          <a:srcRect/>
          <a:stretch/>
        </p:blipFill>
        <p:spPr>
          <a:xfrm>
            <a:off x="285600" y="185300"/>
            <a:ext cx="2774927" cy="2292575"/>
          </a:xfrm>
          <a:prstGeom prst="rect">
            <a:avLst/>
          </a:prstGeom>
          <a:noFill/>
          <a:ln>
            <a:noFill/>
          </a:ln>
        </p:spPr>
      </p:pic>
      <p:pic>
        <p:nvPicPr>
          <p:cNvPr id="117" name="Google Shape;117;g27c536020bc_0_134"/>
          <p:cNvPicPr preferRelativeResize="0"/>
          <p:nvPr/>
        </p:nvPicPr>
        <p:blipFill rotWithShape="1">
          <a:blip r:embed="rId4">
            <a:alphaModFix/>
          </a:blip>
          <a:srcRect/>
          <a:stretch/>
        </p:blipFill>
        <p:spPr>
          <a:xfrm>
            <a:off x="3934999" y="185301"/>
            <a:ext cx="4013926" cy="2373475"/>
          </a:xfrm>
          <a:prstGeom prst="rect">
            <a:avLst/>
          </a:prstGeom>
          <a:noFill/>
          <a:ln>
            <a:noFill/>
          </a:ln>
        </p:spPr>
      </p:pic>
      <p:sp>
        <p:nvSpPr>
          <p:cNvPr id="118" name="Google Shape;118;g27c536020bc_0_134"/>
          <p:cNvSpPr txBox="1"/>
          <p:nvPr/>
        </p:nvSpPr>
        <p:spPr>
          <a:xfrm>
            <a:off x="590400" y="426500"/>
            <a:ext cx="1678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Nunito"/>
                <a:ea typeface="Nunito"/>
                <a:cs typeface="Nunito"/>
                <a:sym typeface="Nunito"/>
              </a:rPr>
              <a:t>Imagen 1</a:t>
            </a:r>
            <a:endParaRPr sz="1400" b="1" i="0" u="none" strike="noStrike" cap="none">
              <a:solidFill>
                <a:schemeClr val="dk1"/>
              </a:solidFill>
              <a:latin typeface="Nunito"/>
              <a:ea typeface="Nunito"/>
              <a:cs typeface="Nunito"/>
              <a:sym typeface="Nunito"/>
            </a:endParaRPr>
          </a:p>
        </p:txBody>
      </p:sp>
      <p:pic>
        <p:nvPicPr>
          <p:cNvPr id="119" name="Google Shape;119;g27c536020bc_0_134"/>
          <p:cNvPicPr preferRelativeResize="0"/>
          <p:nvPr/>
        </p:nvPicPr>
        <p:blipFill rotWithShape="1">
          <a:blip r:embed="rId5">
            <a:alphaModFix/>
          </a:blip>
          <a:srcRect/>
          <a:stretch/>
        </p:blipFill>
        <p:spPr>
          <a:xfrm>
            <a:off x="152400" y="2711176"/>
            <a:ext cx="3855565" cy="2279829"/>
          </a:xfrm>
          <a:prstGeom prst="rect">
            <a:avLst/>
          </a:prstGeom>
          <a:noFill/>
          <a:ln>
            <a:noFill/>
          </a:ln>
        </p:spPr>
      </p:pic>
      <p:sp>
        <p:nvSpPr>
          <p:cNvPr id="120" name="Google Shape;120;g27c536020bc_0_134"/>
          <p:cNvSpPr txBox="1"/>
          <p:nvPr/>
        </p:nvSpPr>
        <p:spPr>
          <a:xfrm>
            <a:off x="4324200" y="274100"/>
            <a:ext cx="1678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Nunito"/>
                <a:ea typeface="Nunito"/>
                <a:cs typeface="Nunito"/>
                <a:sym typeface="Nunito"/>
              </a:rPr>
              <a:t>Imagen 2</a:t>
            </a:r>
            <a:endParaRPr sz="1400" b="1" i="0" u="none" strike="noStrike" cap="none">
              <a:solidFill>
                <a:schemeClr val="dk1"/>
              </a:solidFill>
              <a:latin typeface="Nunito"/>
              <a:ea typeface="Nunito"/>
              <a:cs typeface="Nunito"/>
              <a:sym typeface="Nunito"/>
            </a:endParaRPr>
          </a:p>
        </p:txBody>
      </p:sp>
      <p:sp>
        <p:nvSpPr>
          <p:cNvPr id="121" name="Google Shape;121;g27c536020bc_0_134"/>
          <p:cNvSpPr txBox="1"/>
          <p:nvPr/>
        </p:nvSpPr>
        <p:spPr>
          <a:xfrm>
            <a:off x="590400" y="2724150"/>
            <a:ext cx="1678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Nunito"/>
                <a:ea typeface="Nunito"/>
                <a:cs typeface="Nunito"/>
                <a:sym typeface="Nunito"/>
              </a:rPr>
              <a:t>Imagen 3</a:t>
            </a:r>
            <a:endParaRPr sz="1400" b="1" i="0" u="none" strike="noStrike" cap="none">
              <a:solidFill>
                <a:schemeClr val="dk1"/>
              </a:solidFill>
              <a:latin typeface="Nunito"/>
              <a:ea typeface="Nunito"/>
              <a:cs typeface="Nunito"/>
              <a:sym typeface="Nunito"/>
            </a:endParaRPr>
          </a:p>
        </p:txBody>
      </p:sp>
      <p:pic>
        <p:nvPicPr>
          <p:cNvPr id="122" name="Google Shape;122;g27c536020bc_0_134"/>
          <p:cNvPicPr preferRelativeResize="0"/>
          <p:nvPr/>
        </p:nvPicPr>
        <p:blipFill rotWithShape="1">
          <a:blip r:embed="rId6">
            <a:alphaModFix/>
          </a:blip>
          <a:srcRect b="5872"/>
          <a:stretch/>
        </p:blipFill>
        <p:spPr>
          <a:xfrm>
            <a:off x="4160375" y="2634975"/>
            <a:ext cx="4013926" cy="2313389"/>
          </a:xfrm>
          <a:prstGeom prst="rect">
            <a:avLst/>
          </a:prstGeom>
          <a:noFill/>
          <a:ln>
            <a:noFill/>
          </a:ln>
        </p:spPr>
      </p:pic>
      <p:sp>
        <p:nvSpPr>
          <p:cNvPr id="123" name="Google Shape;123;g27c536020bc_0_134"/>
          <p:cNvSpPr txBox="1"/>
          <p:nvPr/>
        </p:nvSpPr>
        <p:spPr>
          <a:xfrm>
            <a:off x="4358175" y="2863575"/>
            <a:ext cx="1678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Nunito"/>
                <a:ea typeface="Nunito"/>
                <a:cs typeface="Nunito"/>
                <a:sym typeface="Nunito"/>
              </a:rPr>
              <a:t>Imagen 4</a:t>
            </a:r>
            <a:endParaRPr sz="1400" b="1" i="0" u="none" strike="noStrike" cap="none">
              <a:solidFill>
                <a:schemeClr val="dk1"/>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3" name="Imagen 2">
            <a:extLst>
              <a:ext uri="{FF2B5EF4-FFF2-40B4-BE49-F238E27FC236}">
                <a16:creationId xmlns:a16="http://schemas.microsoft.com/office/drawing/2014/main" id="{0BC0AD20-03B8-E7B2-F8E9-5214C6B99C07}"/>
              </a:ext>
            </a:extLst>
          </p:cNvPr>
          <p:cNvPicPr>
            <a:picLocks noChangeAspect="1"/>
          </p:cNvPicPr>
          <p:nvPr/>
        </p:nvPicPr>
        <p:blipFill>
          <a:blip r:embed="rId3"/>
          <a:stretch>
            <a:fillRect/>
          </a:stretch>
        </p:blipFill>
        <p:spPr>
          <a:xfrm>
            <a:off x="1385887" y="1374392"/>
            <a:ext cx="6165056" cy="2536576"/>
          </a:xfrm>
          <a:prstGeom prst="rect">
            <a:avLst/>
          </a:prstGeom>
        </p:spPr>
      </p:pic>
      <p:sp>
        <p:nvSpPr>
          <p:cNvPr id="4" name="Google Shape;133;g27c536020bc_0_90">
            <a:extLst>
              <a:ext uri="{FF2B5EF4-FFF2-40B4-BE49-F238E27FC236}">
                <a16:creationId xmlns:a16="http://schemas.microsoft.com/office/drawing/2014/main" id="{1EB94E0E-2FD4-1542-77B7-DDBE91B9A968}"/>
              </a:ext>
            </a:extLst>
          </p:cNvPr>
          <p:cNvSpPr txBox="1"/>
          <p:nvPr/>
        </p:nvSpPr>
        <p:spPr>
          <a:xfrm>
            <a:off x="312879" y="3445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s" sz="3000" b="1" dirty="0">
                <a:solidFill>
                  <a:srgbClr val="423B71"/>
                </a:solidFill>
                <a:latin typeface="Calibri"/>
                <a:ea typeface="Calibri"/>
                <a:cs typeface="Calibri"/>
                <a:sym typeface="Calibri"/>
              </a:rPr>
              <a:t>Recurso Interactivo</a:t>
            </a:r>
            <a:endParaRPr sz="2700" b="1" i="0" u="none" strike="noStrike" cap="none" dirty="0">
              <a:solidFill>
                <a:srgbClr val="423B71"/>
              </a:solidFill>
              <a:latin typeface="Calibri"/>
              <a:ea typeface="Calibri"/>
              <a:cs typeface="Calibri"/>
              <a:sym typeface="Calibri"/>
            </a:endParaRPr>
          </a:p>
        </p:txBody>
      </p:sp>
      <p:sp>
        <p:nvSpPr>
          <p:cNvPr id="5" name="Google Shape;106;g27c536020bc_0_118">
            <a:extLst>
              <a:ext uri="{FF2B5EF4-FFF2-40B4-BE49-F238E27FC236}">
                <a16:creationId xmlns:a16="http://schemas.microsoft.com/office/drawing/2014/main" id="{2EE98C9F-8EBC-19E9-87FF-8B986F86BEFC}"/>
              </a:ext>
            </a:extLst>
          </p:cNvPr>
          <p:cNvSpPr txBox="1"/>
          <p:nvPr/>
        </p:nvSpPr>
        <p:spPr>
          <a:xfrm>
            <a:off x="1177913" y="3823293"/>
            <a:ext cx="6923100" cy="646300"/>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s-ES" sz="2500" b="0" i="0" u="none" strike="noStrike" cap="none" dirty="0">
                <a:solidFill>
                  <a:srgbClr val="000000"/>
                </a:solidFill>
                <a:latin typeface="Calibri"/>
                <a:ea typeface="Calibri"/>
                <a:cs typeface="Calibri"/>
                <a:sym typeface="Calibri"/>
                <a:hlinkClick r:id="rId4"/>
              </a:rPr>
              <a:t>Ir al recurso</a:t>
            </a:r>
            <a:endParaRPr sz="25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7c536020bc_0_90"/>
          <p:cNvSpPr txBox="1"/>
          <p:nvPr/>
        </p:nvSpPr>
        <p:spPr>
          <a:xfrm>
            <a:off x="312879" y="344550"/>
            <a:ext cx="61245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s" sz="3000" b="1" i="0" u="none" strike="noStrike" cap="none" dirty="0">
                <a:solidFill>
                  <a:srgbClr val="423B71"/>
                </a:solidFill>
                <a:latin typeface="Calibri"/>
                <a:ea typeface="Calibri"/>
                <a:cs typeface="Calibri"/>
                <a:sym typeface="Calibri"/>
              </a:rPr>
              <a:t>Actividad 1</a:t>
            </a:r>
            <a:endParaRPr sz="2700" b="1" i="0" u="none" strike="noStrike" cap="none" dirty="0">
              <a:solidFill>
                <a:srgbClr val="423B71"/>
              </a:solidFill>
              <a:latin typeface="Calibri"/>
              <a:ea typeface="Calibri"/>
              <a:cs typeface="Calibri"/>
              <a:sym typeface="Calibri"/>
            </a:endParaRPr>
          </a:p>
        </p:txBody>
      </p:sp>
      <p:sp>
        <p:nvSpPr>
          <p:cNvPr id="134" name="Google Shape;134;g27c536020bc_0_90"/>
          <p:cNvSpPr/>
          <p:nvPr/>
        </p:nvSpPr>
        <p:spPr>
          <a:xfrm>
            <a:off x="312875" y="1206050"/>
            <a:ext cx="8710800" cy="3727800"/>
          </a:xfrm>
          <a:prstGeom prst="rect">
            <a:avLst/>
          </a:prstGeom>
          <a:solidFill>
            <a:srgbClr val="F3F3F3"/>
          </a:solidFill>
          <a:ln>
            <a:noFill/>
          </a:ln>
        </p:spPr>
        <p:txBody>
          <a:bodyPr spcFirstLastPara="1" wrap="square" lIns="68575" tIns="68575" rIns="68575" bIns="68575" anchor="ctr" anchorCtr="0">
            <a:noAutofit/>
          </a:bodyPr>
          <a:lstStyle/>
          <a:p>
            <a:pPr marL="419100" marR="0" lvl="0" indent="-381000" algn="l" rtl="0">
              <a:lnSpc>
                <a:spcPct val="100000"/>
              </a:lnSpc>
              <a:spcBef>
                <a:spcPts val="0"/>
              </a:spcBef>
              <a:spcAft>
                <a:spcPts val="0"/>
              </a:spcAft>
              <a:buClr>
                <a:schemeClr val="dk1"/>
              </a:buClr>
              <a:buSzPts val="2200"/>
              <a:buFont typeface="Arial"/>
              <a:buAutoNum type="arabicPeriod"/>
            </a:pPr>
            <a:r>
              <a:rPr lang="es" sz="2200" b="0" i="0" u="none" strike="noStrike" cap="none" dirty="0">
                <a:solidFill>
                  <a:schemeClr val="dk1"/>
                </a:solidFill>
                <a:latin typeface="Calibri"/>
                <a:ea typeface="Calibri"/>
                <a:cs typeface="Calibri"/>
                <a:sym typeface="Calibri"/>
              </a:rPr>
              <a:t>En tu clase se proyectará un recurso que en cada punto de la función logística, grafica la recta tangente en ese punto y el valor de la derivada. Utilizando esto responde a las siguientes preguntas.</a:t>
            </a:r>
            <a:endParaRPr sz="2200" b="0" i="0" u="none" strike="noStrike" cap="none" dirty="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2200"/>
              <a:buFont typeface="Arial"/>
              <a:buNone/>
            </a:pPr>
            <a:r>
              <a:rPr lang="es" sz="2200" b="0" i="0" u="none" strike="noStrike" cap="none" dirty="0">
                <a:solidFill>
                  <a:schemeClr val="dk1"/>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a:p>
            <a:pPr marL="457200" marR="0" lvl="3" indent="-368300" algn="l" rtl="0">
              <a:lnSpc>
                <a:spcPct val="100000"/>
              </a:lnSpc>
              <a:spcBef>
                <a:spcPts val="0"/>
              </a:spcBef>
              <a:spcAft>
                <a:spcPts val="0"/>
              </a:spcAft>
              <a:buClr>
                <a:schemeClr val="dk1"/>
              </a:buClr>
              <a:buSzPts val="2200"/>
              <a:buFont typeface="Calibri"/>
              <a:buAutoNum type="alphaLcPeriod"/>
            </a:pPr>
            <a:r>
              <a:rPr lang="es" sz="2200" b="0" i="0" u="none" strike="noStrike" cap="none" dirty="0">
                <a:solidFill>
                  <a:schemeClr val="dk1"/>
                </a:solidFill>
                <a:latin typeface="Calibri"/>
                <a:ea typeface="Calibri"/>
                <a:cs typeface="Calibri"/>
                <a:sym typeface="Calibri"/>
              </a:rPr>
              <a:t>¿Cuál es la velocidad de contagio el día 78?</a:t>
            </a:r>
            <a:endParaRPr sz="2200" b="0" i="0" u="none" strike="noStrike" cap="none" dirty="0">
              <a:solidFill>
                <a:schemeClr val="dk1"/>
              </a:solidFill>
              <a:latin typeface="Calibri"/>
              <a:ea typeface="Calibri"/>
              <a:cs typeface="Calibri"/>
              <a:sym typeface="Calibri"/>
            </a:endParaRPr>
          </a:p>
          <a:p>
            <a:pPr marL="457200" marR="0" lvl="3" indent="-368300" algn="l" rtl="0">
              <a:lnSpc>
                <a:spcPct val="100000"/>
              </a:lnSpc>
              <a:spcBef>
                <a:spcPts val="0"/>
              </a:spcBef>
              <a:spcAft>
                <a:spcPts val="0"/>
              </a:spcAft>
              <a:buClr>
                <a:schemeClr val="dk1"/>
              </a:buClr>
              <a:buSzPts val="2200"/>
              <a:buFont typeface="Calibri"/>
              <a:buAutoNum type="alphaLcPeriod"/>
            </a:pPr>
            <a:r>
              <a:rPr lang="es" sz="2200" b="0" i="0" u="none" strike="noStrike" cap="none" dirty="0">
                <a:solidFill>
                  <a:schemeClr val="dk1"/>
                </a:solidFill>
                <a:latin typeface="Calibri"/>
                <a:ea typeface="Calibri"/>
                <a:cs typeface="Calibri"/>
                <a:sym typeface="Calibri"/>
              </a:rPr>
              <a:t>¿En qué momentos la velocidad de contagios es pequeña?  </a:t>
            </a:r>
            <a:endParaRPr sz="2200" b="0" i="0" u="none" strike="noStrike" cap="none" dirty="0">
              <a:solidFill>
                <a:schemeClr val="dk1"/>
              </a:solidFill>
              <a:latin typeface="Calibri"/>
              <a:ea typeface="Calibri"/>
              <a:cs typeface="Calibri"/>
              <a:sym typeface="Calibri"/>
            </a:endParaRPr>
          </a:p>
          <a:p>
            <a:pPr marL="457200" marR="0" lvl="3" indent="-368300" algn="l" rtl="0">
              <a:lnSpc>
                <a:spcPct val="100000"/>
              </a:lnSpc>
              <a:spcBef>
                <a:spcPts val="0"/>
              </a:spcBef>
              <a:spcAft>
                <a:spcPts val="0"/>
              </a:spcAft>
              <a:buClr>
                <a:schemeClr val="dk1"/>
              </a:buClr>
              <a:buSzPts val="2200"/>
              <a:buFont typeface="Calibri"/>
              <a:buAutoNum type="alphaLcPeriod"/>
            </a:pPr>
            <a:r>
              <a:rPr lang="es" sz="2200" b="0" i="0" u="none" strike="noStrike" cap="none" dirty="0">
                <a:solidFill>
                  <a:schemeClr val="dk1"/>
                </a:solidFill>
                <a:latin typeface="Calibri"/>
                <a:ea typeface="Calibri"/>
                <a:cs typeface="Calibri"/>
                <a:sym typeface="Calibri"/>
              </a:rPr>
              <a:t>Describe con tus palabras cómo cambia el valor de la velocidad de contagio que se muestra en el recurso. ¿Puedes identificar algunas etapas en el transcurso de los días?</a:t>
            </a: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Presentación en pantalla (16:9)</PresentationFormat>
  <Paragraphs>53</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Nunito</vt:lpstr>
      <vt:lpstr>Cambria Math</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1</cp:revision>
  <dcterms:modified xsi:type="dcterms:W3CDTF">2023-09-07T21:13:34Z</dcterms:modified>
</cp:coreProperties>
</file>