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Nunito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TDkwo7mLKOYTEnfKpGHu+Jl4r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fd7a4e65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c9bfb2bd8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cc9bfb2bd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c9bfb2bd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v = 54 Km/h = 54∙1 Km / 1 h = 54∙1000 m / 3600 s = 54000 m / 3600 s = 15 m/s </a:t>
            </a:r>
            <a:endParaRPr/>
          </a:p>
        </p:txBody>
      </p:sp>
      <p:sp>
        <p:nvSpPr>
          <p:cNvPr id="224" name="Google Shape;224;g1cc9bfb2bd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c9bfb2bd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1cc9bfb2bd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c9bfb2bd8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1cc9bfb2bd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c9bfb2bd8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1cc9bfb2bd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cc9bfb2bd8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d</a:t>
            </a:r>
            <a:r>
              <a:rPr lang="es-419" sz="1100" baseline="-25000">
                <a:latin typeface="Nunito Medium"/>
                <a:ea typeface="Nunito Medium"/>
                <a:cs typeface="Nunito Medium"/>
                <a:sym typeface="Nunito Medium"/>
              </a:rPr>
              <a:t>r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 = v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5/18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 t  = 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54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5/18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 1 = 15 m</a:t>
            </a:r>
            <a:endParaRPr/>
          </a:p>
        </p:txBody>
      </p:sp>
      <p:sp>
        <p:nvSpPr>
          <p:cNvPr id="253" name="Google Shape;253;g1cc9bfb2bd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cc9bfb2bd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1cc9bfb2bd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cc9bfb2bd8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1cc9bfb2bd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cc9bfb2bd8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1cc9bfb2bd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cc9bfb2bd8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16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 = A ∙ 50</a:t>
            </a:r>
            <a:r>
              <a:rPr lang="es-419" sz="1100" baseline="300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, por tanto A = 16/(50</a:t>
            </a:r>
            <a:r>
              <a:rPr lang="es-419" sz="1100" baseline="300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) = 16/2500 = 4/625. Luego, 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d</a:t>
            </a:r>
            <a:r>
              <a:rPr lang="es-419" sz="1100" baseline="-25000">
                <a:latin typeface="Nunito Medium"/>
                <a:ea typeface="Nunito Medium"/>
                <a:cs typeface="Nunito Medium"/>
                <a:sym typeface="Nunito Medium"/>
              </a:rPr>
              <a:t>f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 = 4/625 ∙ v</a:t>
            </a:r>
            <a:r>
              <a:rPr lang="es-419" sz="1100" baseline="300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.</a:t>
            </a:r>
            <a:endParaRPr/>
          </a:p>
        </p:txBody>
      </p:sp>
      <p:sp>
        <p:nvSpPr>
          <p:cNvPr id="283" name="Google Shape;283;g1cc9bfb2bd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cc9bfb2bd8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g1cc9bfb2bd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d0cb53da8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1cd0cb53d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d0cb53da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1cd0cb53da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cd0cb53da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1cd0cb53da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d0cb53da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1cd0cb53da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d7a4e656e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1fd7a4e656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5c4c64d1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05c4c64d1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5c4c64d1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05c4c64d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5c4c64d11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05c4c64d1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c9bfb2bd8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cc9bfb2b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c9bfb2bd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1cc9bfb2bd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c9bfb2bd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1cc9bfb2b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c9bfb2bd8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1cc9bfb2b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7a4e656e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d7a4e656e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fd7a4e656e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1fd7a4e656e_0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fd7a4e656e_0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7a4e656e_0_96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fd7a4e656e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fd7a4e656e_0_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fd7a4e656e_0_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fd7a4e656e_0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d7a4e656e_0_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fd7a4e656e_0_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fd7a4e656e_0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fd7a4e656e_0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fd7a4e656e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d7a4e656e_0_108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fd7a4e656e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fd7a4e656e_0_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fd7a4e656e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fd7a4e656e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d7a4e656e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d7a4e656e_0_1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fd7a4e656e_0_1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fd7a4e656e_0_1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fd7a4e656e_0_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fd7a4e656e_0_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fd7a4e656e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fd7a4e656e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fd7a4e656e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d7a4e656e_0_1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1fd7a4e656e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fd7a4e656e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fd7a4e656e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d7a4e656e_0_1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1fd7a4e656e_0_1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fd7a4e656e_0_1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3" name="Google Shape;133;g1fd7a4e656e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fd7a4e656e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fd7a4e656e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7a4e656e_0_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fd7a4e656e_0_1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d7a4e656e_0_1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" name="Google Shape;140;g1fd7a4e656e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fd7a4e656e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fd7a4e656e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7a4e656e_0_14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fd7a4e656e_0_1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fd7a4e656e_0_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fd7a4e656e_0_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fd7a4e656e_0_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7a4e656e_0_1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fd7a4e656e_0_1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fd7a4e656e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fd7a4e656e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fd7a4e656e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7a4e656e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fd7a4e656e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1fd7a4e656e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fd7a4e656e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c9bfb2bd8_0_63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cc9bfb2bd8_0_63"/>
          <p:cNvSpPr txBox="1"/>
          <p:nvPr/>
        </p:nvSpPr>
        <p:spPr>
          <a:xfrm>
            <a:off x="762700" y="1695000"/>
            <a:ext cx="107289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determinar la distancia que recorre un vehículo?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= velocidad ∙ tiempo</a:t>
            </a:r>
            <a:endParaRPr sz="24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unidad se expresa la velocidad en las señaléticas de tránsito?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tiempo de reacción promedio es de 1 segundo, ¿en qué unidad debe medirse la distancia de reacción?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velocidad está en km/h, ¿qué debemos hacer para calcular la distancia de reacción en metros?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c9bfb2bd8_0_6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cc9bfb2bd8_0_68"/>
          <p:cNvSpPr txBox="1"/>
          <p:nvPr/>
        </p:nvSpPr>
        <p:spPr>
          <a:xfrm>
            <a:off x="762700" y="1695000"/>
            <a:ext cx="1072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 la velocidad 54 km/h en m/s.</a:t>
            </a: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c9bfb2bd8_0_73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cc9bfb2bd8_0_73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factor de conversión para transformar una velocidad en Km/h en m/s?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Google Shape;234;g1cc9bfb2bd8_0_73"/>
              <p:cNvSpPr txBox="1"/>
              <p:nvPr/>
            </p:nvSpPr>
            <p:spPr>
              <a:xfrm>
                <a:off x="876500" y="4041450"/>
                <a:ext cx="10728900" cy="88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factor de conversión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419" sz="3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419" sz="3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num>
                      <m:den>
                        <m:r>
                          <a:rPr lang="es-419" sz="3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den>
                    </m:f>
                  </m:oMath>
                </a14:m>
                <a:r>
                  <a:rPr lang="es-419" sz="3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4" name="Google Shape;234;g1cc9bfb2bd8_0_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00" y="4041450"/>
                <a:ext cx="10728900" cy="887510"/>
              </a:xfrm>
              <a:prstGeom prst="rect">
                <a:avLst/>
              </a:prstGeom>
              <a:blipFill>
                <a:blip r:embed="rId3"/>
                <a:stretch>
                  <a:fillRect l="-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4E255-EC0D-2262-AD6B-3C42F1CBA821}"/>
                  </a:ext>
                </a:extLst>
              </p:cNvPr>
              <p:cNvSpPr txBox="1"/>
              <p:nvPr/>
            </p:nvSpPr>
            <p:spPr>
              <a:xfrm>
                <a:off x="1343102" y="2816550"/>
                <a:ext cx="9795695" cy="760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</a:rPr>
                        <m:t>54</m:t>
                      </m:r>
                      <m:f>
                        <m:fPr>
                          <m:ctrlPr>
                            <a:rPr lang="es-MX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s-MX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MX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MX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s-MX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m:rPr>
                          <m:nor/>
                        </m:rPr>
                        <a:rPr lang="es-CL" sz="2600" dirty="0"/>
                        <m:t>= </m:t>
                      </m:r>
                      <m:r>
                        <m:rPr>
                          <m:nor/>
                        </m:rPr>
                        <a:rPr lang="es-CL" sz="2600" dirty="0"/>
                        <m:t>54</m:t>
                      </m:r>
                      <m:r>
                        <a:rPr lang="es-CL" sz="26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3600</m:t>
                          </m:r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MX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600" b="0" i="1" dirty="0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s-MX" sz="2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MX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600" b="0" i="1" dirty="0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s-MX" sz="2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f>
                        <m:fPr>
                          <m:ctrlP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MX" sz="2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s-CL" sz="2600" dirty="0"/>
                        <m:t>=</m:t>
                      </m:r>
                      <m:r>
                        <m:rPr>
                          <m:nor/>
                        </m:rPr>
                        <a:rPr lang="es-MX" sz="2600" b="0" i="0" dirty="0" smtClean="0"/>
                        <m:t> </m:t>
                      </m:r>
                      <m:r>
                        <m:rPr>
                          <m:nor/>
                        </m:rPr>
                        <a:rPr lang="es-CL" sz="2600" dirty="0"/>
                        <m:t>15</m:t>
                      </m:r>
                      <m:f>
                        <m:fPr>
                          <m:ctrlPr>
                            <a:rPr lang="es-MX" sz="2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MX" sz="2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CL" sz="2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4E255-EC0D-2262-AD6B-3C42F1CBA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02" y="2816550"/>
                <a:ext cx="9795695" cy="760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cc9bfb2bd8_0_8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cc9bfb2bd8_0_81"/>
          <p:cNvSpPr txBox="1"/>
          <p:nvPr/>
        </p:nvSpPr>
        <p:spPr>
          <a:xfrm>
            <a:off x="762700" y="1695000"/>
            <a:ext cx="10728900" cy="160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lo anterior, ¿cuál es la expresión para la distancia de reacción (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metros, considerando que la velocidad (v) está dada en km/h y el tiempo (t) de reacción en segundos?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c9bfb2bd8_0_8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cc9bfb2bd8_0_88"/>
          <p:cNvSpPr txBox="1"/>
          <p:nvPr/>
        </p:nvSpPr>
        <p:spPr>
          <a:xfrm>
            <a:off x="762700" y="1695000"/>
            <a:ext cx="10728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lo anterior, ¿cuál es la expresión para la distancia de reacción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metros, considerando que la velocidad (v) está dada en km/h y el tiempo (t) de reacción en segundos?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Google Shape;250;g1cc9bfb2bd8_0_88"/>
              <p:cNvSpPr txBox="1"/>
              <p:nvPr/>
            </p:nvSpPr>
            <p:spPr>
              <a:xfrm>
                <a:off x="814774" y="3706025"/>
                <a:ext cx="5954994" cy="799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Distancia de reacción: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𝑑</m:t>
                        </m:r>
                      </m:e>
                      <m:sub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𝑟</m:t>
                        </m:r>
                      </m:sub>
                    </m:sSub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f>
                      <m:fPr>
                        <m:ctrlP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num>
                      <m:den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den>
                    </m:f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𝑡</m:t>
                    </m:r>
                  </m:oMath>
                </a14:m>
                <a:endParaRPr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0" name="Google Shape;250;g1cc9bfb2bd8_0_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" y="3706025"/>
                <a:ext cx="5954994" cy="799153"/>
              </a:xfrm>
              <a:prstGeom prst="rect">
                <a:avLst/>
              </a:prstGeom>
              <a:blipFill>
                <a:blip r:embed="rId3"/>
                <a:stretch>
                  <a:fillRect l="-1638" b="-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c9bfb2bd8_0_95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cc9bfb2bd8_0_95"/>
          <p:cNvSpPr txBox="1"/>
          <p:nvPr/>
        </p:nvSpPr>
        <p:spPr>
          <a:xfrm>
            <a:off x="693900" y="2961275"/>
            <a:ext cx="10728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esta fórmula para calcular la distancia de reacción (en metros) de un automóvil que va a una velocidad de 54 km/h, considerando que el tiempo de reacción es de 1 segundo.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Google Shape;258;g1cc9bfb2bd8_0_95"/>
              <p:cNvSpPr txBox="1"/>
              <p:nvPr/>
            </p:nvSpPr>
            <p:spPr>
              <a:xfrm>
                <a:off x="693900" y="2026000"/>
                <a:ext cx="5145426" cy="799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3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Distancia de reacción: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𝑑</m:t>
                        </m:r>
                      </m:e>
                      <m:sub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𝑟</m:t>
                        </m:r>
                      </m:sub>
                    </m:sSub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f>
                      <m:fPr>
                        <m:ctrlP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num>
                      <m:den>
                        <m:r>
                          <a:rPr lang="es-MX" sz="3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den>
                    </m:f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r>
                      <a:rPr lang="es-MX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𝑡</m:t>
                    </m:r>
                  </m:oMath>
                </a14:m>
                <a:endParaRPr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8" name="Google Shape;258;g1cc9bfb2bd8_0_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0" y="2026000"/>
                <a:ext cx="5145426" cy="799153"/>
              </a:xfrm>
              <a:prstGeom prst="rect">
                <a:avLst/>
              </a:prstGeom>
              <a:blipFill>
                <a:blip r:embed="rId3"/>
                <a:stretch>
                  <a:fillRect l="-17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cc9bfb2bd8_0_10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Google Shape;264;g1cc9bfb2bd8_0_102"/>
              <p:cNvSpPr txBox="1"/>
              <p:nvPr/>
            </p:nvSpPr>
            <p:spPr>
              <a:xfrm>
                <a:off x="762700" y="1695000"/>
                <a:ext cx="10728900" cy="169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Hasta ahora sabemos que: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MX" sz="32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MX" sz="32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MX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a:rPr lang="es-MX" sz="32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MX" sz="32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𝑟</m:t>
                      </m:r>
                      <m:r>
                        <a:rPr lang="es-MX" sz="32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a:rPr lang="es-MX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a:rPr lang="es-MX" sz="32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MX" sz="32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r>
                        <a:rPr lang="es-MX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</m:oMath>
                  </m:oMathPara>
                </a14:m>
                <a:endParaRPr lang="es-MX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Donde la distancia de reacción es: 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4" name="Google Shape;264;g1cc9bfb2bd8_0_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0" y="1695000"/>
                <a:ext cx="10728900" cy="1692731"/>
              </a:xfrm>
              <a:prstGeom prst="rect">
                <a:avLst/>
              </a:prstGeom>
              <a:blipFill>
                <a:blip r:embed="rId3"/>
                <a:stretch>
                  <a:fillRect l="-852" t="-2878"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Google Shape;266;g1cc9bfb2bd8_0_102"/>
          <p:cNvSpPr txBox="1"/>
          <p:nvPr/>
        </p:nvSpPr>
        <p:spPr>
          <a:xfrm>
            <a:off x="852400" y="448285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determinar una expresión para la distancia de frenado (d</a:t>
            </a:r>
            <a:r>
              <a:rPr lang="es-419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1D2240-0C0F-13F9-FEBB-BF51B55C2330}"/>
                  </a:ext>
                </a:extLst>
              </p:cNvPr>
              <p:cNvSpPr txBox="1"/>
              <p:nvPr/>
            </p:nvSpPr>
            <p:spPr>
              <a:xfrm>
                <a:off x="3048000" y="3387731"/>
                <a:ext cx="6096000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e>
                        <m:sub>
                          <m:r>
                            <a:rPr lang="es-MX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𝑟</m:t>
                          </m:r>
                        </m:sub>
                      </m:sSub>
                      <m:r>
                        <a:rPr lang="es-MX" sz="3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num>
                        <m:den>
                          <m:r>
                            <a:rPr lang="es-MX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18</m:t>
                          </m:r>
                        </m:den>
                      </m:f>
                      <m:r>
                        <a:rPr lang="es-MX" sz="3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⋅</m:t>
                      </m:r>
                      <m:r>
                        <a:rPr lang="es-MX" sz="3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𝑣</m:t>
                      </m:r>
                      <m:r>
                        <a:rPr lang="es-MX" sz="3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⋅</m:t>
                      </m:r>
                      <m:r>
                        <a:rPr lang="es-MX" sz="3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𝑡</m:t>
                      </m:r>
                    </m:oMath>
                  </m:oMathPara>
                </a14:m>
                <a:endParaRPr lang="es-CL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1D2240-0C0F-13F9-FEBB-BF51B55C2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87731"/>
                <a:ext cx="6096000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cc9bfb2bd8_0_11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cc9bfb2bd8_0_110"/>
          <p:cNvSpPr txBox="1"/>
          <p:nvPr/>
        </p:nvSpPr>
        <p:spPr>
          <a:xfrm>
            <a:off x="762700" y="19236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 de modelo matemático se ajusta a lo descrito para la distancia de frenado?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1cc9bfb2bd8_0_110"/>
          <p:cNvPicPr preferRelativeResize="0"/>
          <p:nvPr/>
        </p:nvPicPr>
        <p:blipFill rotWithShape="1">
          <a:blip r:embed="rId3">
            <a:alphaModFix/>
          </a:blip>
          <a:srcRect l="3051" r="2759"/>
          <a:stretch/>
        </p:blipFill>
        <p:spPr>
          <a:xfrm>
            <a:off x="913125" y="2757300"/>
            <a:ext cx="10077000" cy="30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cc9bfb2bd8_0_110"/>
          <p:cNvSpPr txBox="1"/>
          <p:nvPr/>
        </p:nvSpPr>
        <p:spPr>
          <a:xfrm>
            <a:off x="9779225" y="5660525"/>
            <a:ext cx="1103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(Página 24)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cc9bfb2bd8_0_12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Google Shape;280;g1cc9bfb2bd8_0_120"/>
              <p:cNvSpPr txBox="1"/>
              <p:nvPr/>
            </p:nvSpPr>
            <p:spPr>
              <a:xfrm>
                <a:off x="762700" y="1695000"/>
                <a:ext cx="10728900" cy="30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modelo cuadrático </a:t>
                </a:r>
                <a14:m>
                  <m:oMath xmlns:m="http://schemas.openxmlformats.org/officeDocument/2006/math">
                    <m:r>
                      <a:rPr lang="es-419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𝑑</m:t>
                    </m:r>
                    <m:r>
                      <a:rPr lang="es-419" sz="2400" i="1" baseline="-25000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𝑓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∙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es-419" sz="24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satisface la relación entre velocidad (</a:t>
                </a:r>
                <a14:m>
                  <m:oMath xmlns:m="http://schemas.openxmlformats.org/officeDocument/2006/math">
                    <m:r>
                      <a:rPr lang="es-419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y la distancia de frenado (</a:t>
                </a:r>
                <a14:m>
                  <m:oMath xmlns:m="http://schemas.openxmlformats.org/officeDocument/2006/math">
                    <m:r>
                      <a:rPr lang="es-419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𝑑</m:t>
                    </m:r>
                    <m:r>
                      <a:rPr lang="es-419" sz="2400" i="1" baseline="-25000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𝑓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), descrita en el Libro del conductor. En efecto,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</a:t>
                </a:r>
                <a14:m>
                  <m:oMath xmlns:m="http://schemas.openxmlformats.org/officeDocument/2006/math">
                    <m:r>
                      <a:rPr lang="es-419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𝑑</m:t>
                    </m:r>
                    <m:r>
                      <a:rPr lang="es-419" sz="2400" i="1" baseline="-25000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𝑓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∙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es-419" sz="24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cuando v aumenta al doble la distancia de frenado será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s-419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𝑑</m:t>
                    </m:r>
                    <m:r>
                      <a:rPr lang="es-419" sz="24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𝑓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∗=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∙</m:t>
                    </m:r>
                    <m:d>
                      <m:dPr>
                        <m:ctrlPr>
                          <a:rPr lang="ar-AE" sz="24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ar-AE" sz="24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  <m:r>
                          <a:rPr lang="ar-AE" sz="24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𝑣</m:t>
                        </m:r>
                      </m:e>
                    </m:d>
                    <m:r>
                      <a:rPr lang="ar-AE" sz="24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∙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ar-AE" sz="24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ar-AE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∙(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∙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ar-AE" sz="24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 = 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</m:t>
                    </m:r>
                    <m:r>
                      <a:rPr lang="ar-AE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𝑑𝑓</m:t>
                    </m:r>
                  </m:oMath>
                </a14:m>
                <a:r>
                  <a:rPr lang="ar-AE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decir, la distancia de frenado se cuadruplica.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80" name="Google Shape;280;g1cc9bfb2bd8_0_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0" y="1695000"/>
                <a:ext cx="10728900" cy="3047700"/>
              </a:xfrm>
              <a:prstGeom prst="rect">
                <a:avLst/>
              </a:prstGeom>
              <a:blipFill>
                <a:blip r:embed="rId3"/>
                <a:stretch>
                  <a:fillRect l="-852" t="-1600" b="-3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cc9bfb2bd8_0_127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cc9bfb2bd8_0_127"/>
          <p:cNvSpPr txBox="1"/>
          <p:nvPr/>
        </p:nvSpPr>
        <p:spPr>
          <a:xfrm>
            <a:off x="762700" y="1695000"/>
            <a:ext cx="107289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tablas que proponen las distancias de frenado que hay que considerar para distintas velocidades. Una de esas tablas indica que: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"Si la velocidad es de 50 km/h, entonces la distancia de frenado es de 16 m"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Determinen el valor de A en el modelo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lang="es-419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usando la información anterior, donde la velocidad v está medida en km/h y la distancia de frenado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 expresada en metros.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597647" y="41709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7EB54C-4B97-9708-E04E-47CCA914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62" y="1907811"/>
            <a:ext cx="6227076" cy="4533094"/>
          </a:xfrm>
          <a:prstGeom prst="rect">
            <a:avLst/>
          </a:prstGeom>
        </p:spPr>
      </p:pic>
      <p:sp>
        <p:nvSpPr>
          <p:cNvPr id="4" name="Google Shape;165;g1b77bf1914b_0_1">
            <a:extLst>
              <a:ext uri="{FF2B5EF4-FFF2-40B4-BE49-F238E27FC236}">
                <a16:creationId xmlns:a16="http://schemas.microsoft.com/office/drawing/2014/main" id="{A8BB99A0-E6B4-D269-748B-2447A44F94D9}"/>
              </a:ext>
            </a:extLst>
          </p:cNvPr>
          <p:cNvSpPr txBox="1"/>
          <p:nvPr/>
        </p:nvSpPr>
        <p:spPr>
          <a:xfrm>
            <a:off x="597647" y="1273342"/>
            <a:ext cx="961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Revisemos el video “Distancia de frenado”.</a:t>
            </a:r>
            <a:endParaRPr sz="2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cc9bfb2bd8_0_13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cc9bfb2bd8_0_132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 anterior concluimos que la distancia de detención está dada por: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cc9bfb2bd8_0_132"/>
          <p:cNvSpPr txBox="1"/>
          <p:nvPr/>
        </p:nvSpPr>
        <p:spPr>
          <a:xfrm>
            <a:off x="762700" y="3981000"/>
            <a:ext cx="10728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v corresponde a la velocidad (en km/h) y t al tiempo de reacción (en segundos).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406D0B-428A-DAEB-8A70-9BE693A9D330}"/>
                  </a:ext>
                </a:extLst>
              </p:cNvPr>
              <p:cNvSpPr txBox="1"/>
              <p:nvPr/>
            </p:nvSpPr>
            <p:spPr>
              <a:xfrm>
                <a:off x="2962854" y="2601254"/>
                <a:ext cx="6328592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</m:den>
                      </m:f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406D0B-428A-DAEB-8A70-9BE693A9D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54" y="2601254"/>
                <a:ext cx="6328592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cd0cb53da8_0_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Google Shape;300;g1cd0cb53da8_0_2"/>
              <p:cNvSpPr txBox="1"/>
              <p:nvPr/>
            </p:nvSpPr>
            <p:spPr>
              <a:xfrm>
                <a:off x="762700" y="1695000"/>
                <a:ext cx="10728900" cy="169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distancia de detención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de un automóvil corresponde a la suma de la distancia de reacción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y la distancia de frenado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):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32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419" sz="32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32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𝑟</m:t>
                      </m:r>
                      <m:r>
                        <a:rPr lang="es-419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a:rPr lang="es-419" sz="32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32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</m:oMath>
                  </m:oMathPara>
                </a14:m>
                <a:endParaRPr sz="3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0" name="Google Shape;300;g1cd0cb53da8_0_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0" y="1695000"/>
                <a:ext cx="10728900" cy="1692731"/>
              </a:xfrm>
              <a:prstGeom prst="rect">
                <a:avLst/>
              </a:prstGeom>
              <a:blipFill>
                <a:blip r:embed="rId3"/>
                <a:stretch>
                  <a:fillRect l="-170" t="-32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d0cb53da8_0_9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Google Shape;306;g1cd0cb53da8_0_9"/>
              <p:cNvSpPr txBox="1"/>
              <p:nvPr/>
            </p:nvSpPr>
            <p:spPr>
              <a:xfrm>
                <a:off x="762700" y="1695000"/>
                <a:ext cx="10728900" cy="41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distancia de detención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de un automóvil corresponde a la suma de la distancia de reacción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y la distancia de frenado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):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= </m:t>
                      </m:r>
                      <m:r>
                        <a:rPr lang="es-419" sz="24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𝑟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a:rPr lang="es-419" sz="24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</m:oMath>
                  </m:oMathPara>
                </a14:m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Pudimos determinar que la distancia de reacción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está dada por: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𝑟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5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/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18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∙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𝑣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∙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𝑡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</m:oMath>
                  </m:oMathPara>
                </a14:m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donde v corresponde a la velocidad (en km/h) y t al tiempo de reacción (en segundos).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6" name="Google Shape;306;g1cd0cb53da8_0_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0" y="1695000"/>
                <a:ext cx="10728900" cy="4155900"/>
              </a:xfrm>
              <a:prstGeom prst="rect">
                <a:avLst/>
              </a:prstGeom>
              <a:blipFill>
                <a:blip r:embed="rId3"/>
                <a:stretch>
                  <a:fillRect l="-170" t="-1320" b="-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cd0cb53da8_0_14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Google Shape;312;g1cd0cb53da8_0_14"/>
              <p:cNvSpPr txBox="1"/>
              <p:nvPr/>
            </p:nvSpPr>
            <p:spPr>
              <a:xfrm>
                <a:off x="762700" y="1695000"/>
                <a:ext cx="10728900" cy="35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 startAt="3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la distancia de frenado (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s-419" sz="2400" baseline="-250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se determinó que, el modelo cuadrático 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s-419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𝑑</m:t>
                    </m:r>
                    <m:r>
                      <a:rPr lang="es-419" sz="24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𝑓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=4/625∙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  <m:r>
                      <a:rPr lang="es-419" sz="24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s-419" sz="24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 ajusta a la información disponible: 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439999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○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la velocidad se duplica, la distancia de frenado se cuadruplica.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439999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○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una velocidad de 50 km/h, la distancia de frenado estimada es de 16 m. 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12" name="Google Shape;312;g1cd0cb53da8_0_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0" y="1695000"/>
                <a:ext cx="10728900" cy="3509400"/>
              </a:xfrm>
              <a:prstGeom prst="rect">
                <a:avLst/>
              </a:prstGeom>
              <a:blipFill>
                <a:blip r:embed="rId3"/>
                <a:stretch>
                  <a:fillRect l="-170" t="-1563" r="-14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cd0cb53da8_0_19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Google Shape;318;g1cd0cb53da8_0_19"/>
              <p:cNvSpPr txBox="1"/>
              <p:nvPr/>
            </p:nvSpPr>
            <p:spPr>
              <a:xfrm>
                <a:off x="762700" y="1695000"/>
                <a:ext cx="10728900" cy="30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 startAt="4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lo anterior, se estableció que la distancia de detención de un automóvil se puede modelar mediante la función: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baseline="-25000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𝑑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5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/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18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∙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𝑣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∙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𝑡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4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/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625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∙</m:t>
                      </m:r>
                      <m:r>
                        <a:rPr lang="es-419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𝑣</m:t>
                      </m:r>
                      <m:r>
                        <a:rPr lang="es-419" sz="2400" i="1" baseline="3000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</m:oMath>
                  </m:oMathPara>
                </a14:m>
                <a:endParaRPr sz="240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donde v es la velocidad de automóvil (en km/h) y t es el tiempo de reacción (en segundos).</a:t>
                </a: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18" name="Google Shape;318;g1cd0cb53da8_0_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0" y="1695000"/>
                <a:ext cx="10728900" cy="3078300"/>
              </a:xfrm>
              <a:prstGeom prst="rect">
                <a:avLst/>
              </a:prstGeom>
              <a:blipFill>
                <a:blip r:embed="rId3"/>
                <a:stretch>
                  <a:fillRect l="-170" t="-17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1fd7a4e656e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fd7a4e656e_0_155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5c4c64d11_0_16"/>
          <p:cNvSpPr/>
          <p:nvPr/>
        </p:nvSpPr>
        <p:spPr>
          <a:xfrm>
            <a:off x="10534650" y="321150"/>
            <a:ext cx="1537500" cy="12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g205c4c64d11_0_16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12192002" cy="68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05c4c64d11_0_16"/>
          <p:cNvSpPr txBox="1"/>
          <p:nvPr/>
        </p:nvSpPr>
        <p:spPr>
          <a:xfrm>
            <a:off x="693900" y="1578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05c4c64d11_0_16"/>
          <p:cNvSpPr txBox="1"/>
          <p:nvPr/>
        </p:nvSpPr>
        <p:spPr>
          <a:xfrm>
            <a:off x="3954000" y="1333025"/>
            <a:ext cx="63585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factores influyen en la distancia de frenado?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distancias están involucradas en el proceso de frenado de un automóvil? ¿En qué se diferencian esas distancias?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tiempo de reacción estimado de un conductor que está atento?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5c4c64d11_0_1"/>
          <p:cNvSpPr txBox="1"/>
          <p:nvPr/>
        </p:nvSpPr>
        <p:spPr>
          <a:xfrm>
            <a:off x="721100" y="164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05c4c64d11_0_1"/>
          <p:cNvPicPr preferRelativeResize="0"/>
          <p:nvPr/>
        </p:nvPicPr>
        <p:blipFill rotWithShape="1">
          <a:blip r:embed="rId3">
            <a:alphaModFix/>
          </a:blip>
          <a:srcRect l="3564" t="6681" r="3619" b="6437"/>
          <a:stretch/>
        </p:blipFill>
        <p:spPr>
          <a:xfrm>
            <a:off x="155575" y="164725"/>
            <a:ext cx="12036424" cy="652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05c4c64d11_0_1"/>
          <p:cNvSpPr txBox="1"/>
          <p:nvPr/>
        </p:nvSpPr>
        <p:spPr>
          <a:xfrm>
            <a:off x="1714200" y="6001150"/>
            <a:ext cx="876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detención = distancia de reacción +  distancia de frenado</a:t>
            </a:r>
            <a:endParaRPr sz="24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5c4c64d11_0_31"/>
          <p:cNvSpPr/>
          <p:nvPr/>
        </p:nvSpPr>
        <p:spPr>
          <a:xfrm>
            <a:off x="10602700" y="280300"/>
            <a:ext cx="1415100" cy="141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g205c4c64d11_0_3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12192000" cy="685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05c4c64d11_0_31"/>
          <p:cNvSpPr txBox="1"/>
          <p:nvPr/>
        </p:nvSpPr>
        <p:spPr>
          <a:xfrm>
            <a:off x="6212950" y="3695275"/>
            <a:ext cx="54918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velocidad máxima en zonas urbanas es de 50 km/h. Si un conductor ve un peligro en el camino, ¿cuántos metros creen que necesita para frenar completamente?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05c4c64d11_0_31"/>
          <p:cNvSpPr txBox="1"/>
          <p:nvPr/>
        </p:nvSpPr>
        <p:spPr>
          <a:xfrm>
            <a:off x="356325" y="15897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c9bfb2bd8_0_40"/>
          <p:cNvSpPr txBox="1"/>
          <p:nvPr/>
        </p:nvSpPr>
        <p:spPr>
          <a:xfrm>
            <a:off x="762700" y="1695000"/>
            <a:ext cx="10728900" cy="120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algunos tramos de las carreteras la velocidad máxima es de 120 km/h. ¿Cuántos metros de distancia creen que deben mantener como mínimo dos automóviles que viajan a esa velocidad?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cc9bfb2bd8_0_4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cc9bfb2bd8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600" y="2987300"/>
            <a:ext cx="6508800" cy="357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cc9bfb2bd8_0_14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cc9bfb2bd8_0_14"/>
          <p:cNvSpPr/>
          <p:nvPr/>
        </p:nvSpPr>
        <p:spPr>
          <a:xfrm>
            <a:off x="829700" y="1668900"/>
            <a:ext cx="10617000" cy="145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encontrar un modelo matemático que permita determinar la distancia de detención de un automóvil en función de su velocidad y del tiempo de reacción del conductor?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1cc9bfb2bd8_0_14"/>
          <p:cNvPicPr preferRelativeResize="0"/>
          <p:nvPr/>
        </p:nvPicPr>
        <p:blipFill rotWithShape="1">
          <a:blip r:embed="rId3">
            <a:alphaModFix/>
          </a:blip>
          <a:srcRect l="616"/>
          <a:stretch/>
        </p:blipFill>
        <p:spPr>
          <a:xfrm>
            <a:off x="862313" y="3604350"/>
            <a:ext cx="10551777" cy="2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c9bfb2bd8_0_5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cc9bfb2bd8_0_51"/>
          <p:cNvSpPr txBox="1"/>
          <p:nvPr/>
        </p:nvSpPr>
        <p:spPr>
          <a:xfrm>
            <a:off x="762700" y="1695000"/>
            <a:ext cx="107289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una notación para las cantidades involucradas.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distancia de detención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distancia de reacción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distancia de frenado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3600" baseline="-25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36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s-419" sz="36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3600" baseline="-25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36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s-419" sz="36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3600" baseline="-25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36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c9bfb2bd8_0_5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cc9bfb2bd8_0_58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determinar la distancia que recorre un vehículo?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1172</Words>
  <Application>Microsoft Office PowerPoint</Application>
  <PresentationFormat>Widescreen</PresentationFormat>
  <Paragraphs>112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Nunito Medium</vt:lpstr>
      <vt:lpstr>Nunito</vt:lpstr>
      <vt:lpstr>Cambria Math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DIEGO IGNACIO ESPINOZA NUÑEZ</cp:lastModifiedBy>
  <cp:revision>6</cp:revision>
  <dcterms:created xsi:type="dcterms:W3CDTF">2022-11-30T14:02:43Z</dcterms:created>
  <dcterms:modified xsi:type="dcterms:W3CDTF">2023-09-12T14:46:08Z</dcterms:modified>
</cp:coreProperties>
</file>