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12192000"/>
  <p:notesSz cx="6858000" cy="9144000"/>
  <p:embeddedFontLst>
    <p:embeddedFont>
      <p:font typeface="Nunito"/>
      <p:regular r:id="rId31"/>
      <p:bold r:id="rId32"/>
      <p:italic r:id="rId33"/>
      <p:boldItalic r:id="rId34"/>
    </p:embeddedFont>
    <p:embeddedFont>
      <p:font typeface="Nunito Medium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9" roundtripDataSignature="AMtx7mhTDkwo7mLKOYTEnfKpGHu+Jl4r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Nunito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Nunito-italic.fntdata"/><Relationship Id="rId10" Type="http://schemas.openxmlformats.org/officeDocument/2006/relationships/slide" Target="slides/slide5.xml"/><Relationship Id="rId32" Type="http://schemas.openxmlformats.org/officeDocument/2006/relationships/font" Target="fonts/Nunito-bold.fntdata"/><Relationship Id="rId13" Type="http://schemas.openxmlformats.org/officeDocument/2006/relationships/slide" Target="slides/slide8.xml"/><Relationship Id="rId35" Type="http://schemas.openxmlformats.org/officeDocument/2006/relationships/font" Target="fonts/NunitoMedium-regular.fntdata"/><Relationship Id="rId12" Type="http://schemas.openxmlformats.org/officeDocument/2006/relationships/slide" Target="slides/slide7.xml"/><Relationship Id="rId34" Type="http://schemas.openxmlformats.org/officeDocument/2006/relationships/font" Target="fonts/Nunito-boldItalic.fntdata"/><Relationship Id="rId15" Type="http://schemas.openxmlformats.org/officeDocument/2006/relationships/slide" Target="slides/slide10.xml"/><Relationship Id="rId37" Type="http://schemas.openxmlformats.org/officeDocument/2006/relationships/font" Target="fonts/NunitoMedium-italic.fntdata"/><Relationship Id="rId14" Type="http://schemas.openxmlformats.org/officeDocument/2006/relationships/slide" Target="slides/slide9.xml"/><Relationship Id="rId36" Type="http://schemas.openxmlformats.org/officeDocument/2006/relationships/font" Target="fonts/NunitoMedium-bold.fntdata"/><Relationship Id="rId17" Type="http://schemas.openxmlformats.org/officeDocument/2006/relationships/slide" Target="slides/slide12.xml"/><Relationship Id="rId39" Type="http://customschemas.google.com/relationships/presentationmetadata" Target="metadata"/><Relationship Id="rId16" Type="http://schemas.openxmlformats.org/officeDocument/2006/relationships/slide" Target="slides/slide11.xml"/><Relationship Id="rId38" Type="http://schemas.openxmlformats.org/officeDocument/2006/relationships/font" Target="fonts/NunitoMedium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419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fd7a4e656e_0_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1fd7a4e656e_0_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cc9bfb2bd8_0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8" name="Google Shape;218;g1cc9bfb2bd8_0_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cc9bfb2bd8_0_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latin typeface="Nunito"/>
                <a:ea typeface="Nunito"/>
                <a:cs typeface="Nunito"/>
                <a:sym typeface="Nunito"/>
              </a:rPr>
              <a:t>v = 54 Km/h = 54∙1 Km / 1 h = 54∙1000 m / 3600 s = 54000 m / 3600 s = 15 m/s </a:t>
            </a:r>
            <a:endParaRPr/>
          </a:p>
        </p:txBody>
      </p:sp>
      <p:sp>
        <p:nvSpPr>
          <p:cNvPr id="224" name="Google Shape;224;g1cc9bfb2bd8_0_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cc9bfb2bd8_0_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0" name="Google Shape;230;g1cc9bfb2bd8_0_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cc9bfb2bd8_0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9" name="Google Shape;239;g1cc9bfb2bd8_0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cc9bfb2bd8_0_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5" name="Google Shape;245;g1cc9bfb2bd8_0_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cc9bfb2bd8_0_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419" sz="1100">
                <a:latin typeface="Nunito Medium"/>
                <a:ea typeface="Nunito Medium"/>
                <a:cs typeface="Nunito Medium"/>
                <a:sym typeface="Nunito Medium"/>
              </a:rPr>
              <a:t>d</a:t>
            </a:r>
            <a:r>
              <a:rPr baseline="-25000" lang="es-419" sz="1100">
                <a:latin typeface="Nunito Medium"/>
                <a:ea typeface="Nunito Medium"/>
                <a:cs typeface="Nunito Medium"/>
                <a:sym typeface="Nunito Medium"/>
              </a:rPr>
              <a:t>r</a:t>
            </a:r>
            <a:r>
              <a:rPr lang="es-419" sz="1100">
                <a:latin typeface="Nunito Medium"/>
                <a:ea typeface="Nunito Medium"/>
                <a:cs typeface="Nunito Medium"/>
                <a:sym typeface="Nunito Medium"/>
              </a:rPr>
              <a:t> = v </a:t>
            </a:r>
            <a:r>
              <a:rPr lang="es-419" sz="1100">
                <a:latin typeface="Nunito"/>
                <a:ea typeface="Nunito"/>
                <a:cs typeface="Nunito"/>
                <a:sym typeface="Nunito"/>
              </a:rPr>
              <a:t>∙</a:t>
            </a:r>
            <a:r>
              <a:rPr lang="es-419" sz="11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419" sz="1100">
                <a:latin typeface="Nunito"/>
                <a:ea typeface="Nunito"/>
                <a:cs typeface="Nunito"/>
                <a:sym typeface="Nunito"/>
              </a:rPr>
              <a:t>5/18</a:t>
            </a:r>
            <a:r>
              <a:rPr lang="es-419" sz="11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419" sz="1100">
                <a:latin typeface="Nunito"/>
                <a:ea typeface="Nunito"/>
                <a:cs typeface="Nunito"/>
                <a:sym typeface="Nunito"/>
              </a:rPr>
              <a:t>∙ t  = </a:t>
            </a:r>
            <a:r>
              <a:rPr lang="es-419" sz="1100">
                <a:latin typeface="Nunito Medium"/>
                <a:ea typeface="Nunito Medium"/>
                <a:cs typeface="Nunito Medium"/>
                <a:sym typeface="Nunito Medium"/>
              </a:rPr>
              <a:t>54 </a:t>
            </a:r>
            <a:r>
              <a:rPr lang="es-419" sz="1100">
                <a:latin typeface="Nunito"/>
                <a:ea typeface="Nunito"/>
                <a:cs typeface="Nunito"/>
                <a:sym typeface="Nunito"/>
              </a:rPr>
              <a:t>∙</a:t>
            </a:r>
            <a:r>
              <a:rPr lang="es-419" sz="11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419" sz="1100">
                <a:latin typeface="Nunito"/>
                <a:ea typeface="Nunito"/>
                <a:cs typeface="Nunito"/>
                <a:sym typeface="Nunito"/>
              </a:rPr>
              <a:t>5/18</a:t>
            </a:r>
            <a:r>
              <a:rPr lang="es-419" sz="11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419" sz="1100">
                <a:latin typeface="Nunito"/>
                <a:ea typeface="Nunito"/>
                <a:cs typeface="Nunito"/>
                <a:sym typeface="Nunito"/>
              </a:rPr>
              <a:t>∙ 1 = 15 m</a:t>
            </a:r>
            <a:endParaRPr/>
          </a:p>
        </p:txBody>
      </p:sp>
      <p:sp>
        <p:nvSpPr>
          <p:cNvPr id="253" name="Google Shape;253;g1cc9bfb2bd8_0_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cc9bfb2bd8_0_1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1" name="Google Shape;261;g1cc9bfb2bd8_0_1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cc9bfb2bd8_0_1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9" name="Google Shape;269;g1cc9bfb2bd8_0_1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cc9bfb2bd8_0_1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7" name="Google Shape;277;g1cc9bfb2bd8_0_1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cc9bfb2bd8_0_1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419" sz="1100">
                <a:latin typeface="Nunito Medium"/>
                <a:ea typeface="Nunito Medium"/>
                <a:cs typeface="Nunito Medium"/>
                <a:sym typeface="Nunito Medium"/>
              </a:rPr>
              <a:t>16</a:t>
            </a:r>
            <a:r>
              <a:rPr lang="es-419" sz="1100">
                <a:latin typeface="Nunito"/>
                <a:ea typeface="Nunito"/>
                <a:cs typeface="Nunito"/>
                <a:sym typeface="Nunito"/>
              </a:rPr>
              <a:t> = A ∙ 50</a:t>
            </a:r>
            <a:r>
              <a:rPr baseline="30000" lang="es-419" sz="1100">
                <a:latin typeface="Nunito"/>
                <a:ea typeface="Nunito"/>
                <a:cs typeface="Nunito"/>
                <a:sym typeface="Nunito"/>
              </a:rPr>
              <a:t>2</a:t>
            </a:r>
            <a:r>
              <a:rPr lang="es-419" sz="1100">
                <a:latin typeface="Nunito"/>
                <a:ea typeface="Nunito"/>
                <a:cs typeface="Nunito"/>
                <a:sym typeface="Nunito"/>
              </a:rPr>
              <a:t>, por tanto A = 16/(50</a:t>
            </a:r>
            <a:r>
              <a:rPr baseline="30000" lang="es-419" sz="1100">
                <a:latin typeface="Nunito"/>
                <a:ea typeface="Nunito"/>
                <a:cs typeface="Nunito"/>
                <a:sym typeface="Nunito"/>
              </a:rPr>
              <a:t>2</a:t>
            </a:r>
            <a:r>
              <a:rPr lang="es-419" sz="1100">
                <a:latin typeface="Nunito"/>
                <a:ea typeface="Nunito"/>
                <a:cs typeface="Nunito"/>
                <a:sym typeface="Nunito"/>
              </a:rPr>
              <a:t>) = 16/2500 = 4/625. Luego, </a:t>
            </a:r>
            <a:r>
              <a:rPr lang="es-419" sz="1100">
                <a:latin typeface="Nunito Medium"/>
                <a:ea typeface="Nunito Medium"/>
                <a:cs typeface="Nunito Medium"/>
                <a:sym typeface="Nunito Medium"/>
              </a:rPr>
              <a:t>d</a:t>
            </a:r>
            <a:r>
              <a:rPr baseline="-25000" lang="es-419" sz="1100">
                <a:latin typeface="Nunito Medium"/>
                <a:ea typeface="Nunito Medium"/>
                <a:cs typeface="Nunito Medium"/>
                <a:sym typeface="Nunito Medium"/>
              </a:rPr>
              <a:t>f</a:t>
            </a:r>
            <a:r>
              <a:rPr lang="es-419" sz="1100">
                <a:latin typeface="Nunito"/>
                <a:ea typeface="Nunito"/>
                <a:cs typeface="Nunito"/>
                <a:sym typeface="Nunito"/>
              </a:rPr>
              <a:t> = 4/625 ∙ v</a:t>
            </a:r>
            <a:r>
              <a:rPr baseline="30000" lang="es-419" sz="1100">
                <a:latin typeface="Nunito"/>
                <a:ea typeface="Nunito"/>
                <a:cs typeface="Nunito"/>
                <a:sym typeface="Nunito"/>
              </a:rPr>
              <a:t>2</a:t>
            </a:r>
            <a:r>
              <a:rPr lang="es-419" sz="1100">
                <a:latin typeface="Nunito"/>
                <a:ea typeface="Nunito"/>
                <a:cs typeface="Nunito"/>
                <a:sym typeface="Nunito"/>
              </a:rPr>
              <a:t>.</a:t>
            </a:r>
            <a:endParaRPr/>
          </a:p>
        </p:txBody>
      </p:sp>
      <p:sp>
        <p:nvSpPr>
          <p:cNvPr id="283" name="Google Shape;283;g1cc9bfb2bd8_0_1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b77bf1914b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419" sz="1100">
                <a:latin typeface="Arial"/>
                <a:ea typeface="Arial"/>
                <a:cs typeface="Arial"/>
                <a:sym typeface="Arial"/>
              </a:rPr>
              <a:t>*Observación para el docente → Si tiene el video descargado en su computador, puede editar la presentación para generar un hipervínculo al video desde la diapostiva</a:t>
            </a:r>
            <a:endParaRPr/>
          </a:p>
        </p:txBody>
      </p:sp>
      <p:sp>
        <p:nvSpPr>
          <p:cNvPr id="163" name="Google Shape;163;g1b77bf1914b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cc9bfb2bd8_0_1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9" name="Google Shape;289;g1cc9bfb2bd8_0_1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cd0cb53da8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7" name="Google Shape;297;g1cd0cb53da8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cd0cb53da8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3" name="Google Shape;303;g1cd0cb53da8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cd0cb53da8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9" name="Google Shape;309;g1cd0cb53da8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cd0cb53da8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5" name="Google Shape;315;g1cd0cb53da8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fd7a4e656e_0_1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1fd7a4e656e_0_1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05c4c64d11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g205c4c64d11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05c4c64d11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g205c4c64d11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05c4c64d11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g205c4c64d11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cc9bfb2bd8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g1cc9bfb2bd8_0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cc9bfb2bd8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g1cc9bfb2bd8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cc9bfb2bd8_0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g1cc9bfb2bd8_0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cc9bfb2bd8_0_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g1cc9bfb2bd8_0_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Diapositiva de título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tipo&#10;&#10;Descripción generada automáticamente" id="15" name="Google Shape;1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0" name="Google Shape;60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1" name="Google Shape;6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8" name="Google Shape;6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fd7a4e656e_0_8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0" name="Google Shape;90;g1fd7a4e656e_0_8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1" name="Google Shape;91;g1fd7a4e656e_0_8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a" id="93" name="Google Shape;93;g1fd7a4e656e_0_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" y="0"/>
            <a:ext cx="1219124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>
  <p:cSld name="2_Diapositiva de título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Forma&#10;&#10;Descripción generada automáticamente" id="95" name="Google Shape;95;g1fd7a4e656e_0_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" y="0"/>
            <a:ext cx="1219124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fd7a4e656e_0_96"/>
          <p:cNvSpPr txBox="1"/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g1fd7a4e656e_0_9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9" name="Google Shape;99;g1fd7a4e656e_0_9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0" name="Google Shape;100;g1fd7a4e656e_0_9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1" name="Google Shape;101;g1fd7a4e656e_0_9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fd7a4e656e_0_102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g1fd7a4e656e_0_102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g1fd7a4e656e_0_10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6" name="Google Shape;106;g1fd7a4e656e_0_10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7" name="Google Shape;107;g1fd7a4e656e_0_10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fd7a4e656e_0_108"/>
          <p:cNvSpPr txBox="1"/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g1fd7a4e656e_0_108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1" name="Google Shape;111;g1fd7a4e656e_0_108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2" name="Google Shape;112;g1fd7a4e656e_0_10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3" name="Google Shape;113;g1fd7a4e656e_0_10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4" name="Google Shape;114;g1fd7a4e656e_0_10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a" id="17" name="Google Shape;17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fd7a4e656e_0_115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g1fd7a4e656e_0_115"/>
          <p:cNvSpPr txBox="1"/>
          <p:nvPr>
            <p:ph idx="1" type="body"/>
          </p:nvPr>
        </p:nvSpPr>
        <p:spPr>
          <a:xfrm>
            <a:off x="839788" y="1681163"/>
            <a:ext cx="51579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g1fd7a4e656e_0_115"/>
          <p:cNvSpPr txBox="1"/>
          <p:nvPr>
            <p:ph idx="2" type="body"/>
          </p:nvPr>
        </p:nvSpPr>
        <p:spPr>
          <a:xfrm>
            <a:off x="839788" y="2505075"/>
            <a:ext cx="5157900" cy="3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9" name="Google Shape;119;g1fd7a4e656e_0_115"/>
          <p:cNvSpPr txBox="1"/>
          <p:nvPr>
            <p:ph idx="3" type="body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g1fd7a4e656e_0_115"/>
          <p:cNvSpPr txBox="1"/>
          <p:nvPr>
            <p:ph idx="4" type="body"/>
          </p:nvPr>
        </p:nvSpPr>
        <p:spPr>
          <a:xfrm>
            <a:off x="6172200" y="2505075"/>
            <a:ext cx="5183100" cy="3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1" name="Google Shape;121;g1fd7a4e656e_0_11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2" name="Google Shape;122;g1fd7a4e656e_0_11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3" name="Google Shape;123;g1fd7a4e656e_0_1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fd7a4e656e_0_124"/>
          <p:cNvSpPr txBox="1"/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g1fd7a4e656e_0_12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7" name="Google Shape;127;g1fd7a4e656e_0_12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8" name="Google Shape;128;g1fd7a4e656e_0_12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fd7a4e656e_0_129"/>
          <p:cNvSpPr txBox="1"/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g1fd7a4e656e_0_129"/>
          <p:cNvSpPr txBox="1"/>
          <p:nvPr>
            <p:ph idx="1" type="body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g1fd7a4e656e_0_129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133" name="Google Shape;133;g1fd7a4e656e_0_12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4" name="Google Shape;134;g1fd7a4e656e_0_12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5" name="Google Shape;135;g1fd7a4e656e_0_12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fd7a4e656e_0_136"/>
          <p:cNvSpPr txBox="1"/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Google Shape;138;g1fd7a4e656e_0_136"/>
          <p:cNvSpPr/>
          <p:nvPr>
            <p:ph idx="2" type="pic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g1fd7a4e656e_0_136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140" name="Google Shape;140;g1fd7a4e656e_0_13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1" name="Google Shape;141;g1fd7a4e656e_0_13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2" name="Google Shape;142;g1fd7a4e656e_0_13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fd7a4e656e_0_143"/>
          <p:cNvSpPr txBox="1"/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Google Shape;145;g1fd7a4e656e_0_143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6" name="Google Shape;146;g1fd7a4e656e_0_14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7" name="Google Shape;147;g1fd7a4e656e_0_14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8" name="Google Shape;148;g1fd7a4e656e_0_14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fd7a4e656e_0_149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g1fd7a4e656e_0_149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2" name="Google Shape;152;g1fd7a4e656e_0_14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3" name="Google Shape;153;g1fd7a4e656e_0_14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4" name="Google Shape;154;g1fd7a4e656e_0_14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>
  <p:cSld name="2_Diapositiva de título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Forma&#10;&#10;Descripción generada automáticamente" id="19" name="Google Shape;19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 txBox="1"/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/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fd7a4e656e_0_8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g1fd7a4e656e_0_8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g1fd7a4e656e_0_8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g1fd7a4e656e_0_8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1fd7a4e656e_0_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5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1fd7a4e656e_0_78"/>
          <p:cNvSpPr txBox="1"/>
          <p:nvPr/>
        </p:nvSpPr>
        <p:spPr>
          <a:xfrm>
            <a:off x="645246" y="3063339"/>
            <a:ext cx="10901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s-419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Distancia de frenado</a:t>
            </a:r>
            <a:endParaRPr b="1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cc9bfb2bd8_0_63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Resolvamos el problema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1cc9bfb2bd8_0_63"/>
          <p:cNvSpPr txBox="1"/>
          <p:nvPr/>
        </p:nvSpPr>
        <p:spPr>
          <a:xfrm>
            <a:off x="762700" y="1695000"/>
            <a:ext cx="10728900" cy="4155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se puede determinar la distancia que recorre un vehículo?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distancia = velocidad ∙ tiempo</a:t>
            </a:r>
            <a:endParaRPr sz="240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¿En qué unidad se expresa la velocidad en las señaléticas de tránsito?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el tiempo de reacción promedio es de 1 segundo, ¿en qué unidad debe medirse la distancia de reacción?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la velocidad está en km/h, ¿qué debemos hacer para calcular la distancia de reacción en metros?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cc9bfb2bd8_0_68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Resolvamos el problema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1cc9bfb2bd8_0_68"/>
          <p:cNvSpPr txBox="1"/>
          <p:nvPr/>
        </p:nvSpPr>
        <p:spPr>
          <a:xfrm>
            <a:off x="762700" y="1695000"/>
            <a:ext cx="10728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Convertir la velocidad 54 km/h en m/s.</a:t>
            </a:r>
            <a:r>
              <a:rPr lang="es-419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cc9bfb2bd8_0_73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Resolvamos el problema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1cc9bfb2bd8_0_73"/>
          <p:cNvSpPr txBox="1"/>
          <p:nvPr/>
        </p:nvSpPr>
        <p:spPr>
          <a:xfrm>
            <a:off x="762700" y="1695000"/>
            <a:ext cx="1072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el factor de conversión para transformar una velocidad en Km/h en m/s?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1cc9bfb2bd8_0_73"/>
          <p:cNvSpPr txBox="1"/>
          <p:nvPr/>
        </p:nvSpPr>
        <p:spPr>
          <a:xfrm>
            <a:off x="876500" y="4041450"/>
            <a:ext cx="1072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factor de conversión es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g1cc9bfb2bd8_0_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7963" y="2991375"/>
            <a:ext cx="9136066" cy="64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1cc9bfb2bd8_0_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6175" y="4041450"/>
            <a:ext cx="315380" cy="64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cc9bfb2bd8_0_81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Resolvamos el problema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1cc9bfb2bd8_0_81"/>
          <p:cNvSpPr txBox="1"/>
          <p:nvPr/>
        </p:nvSpPr>
        <p:spPr>
          <a:xfrm>
            <a:off x="762700" y="1695000"/>
            <a:ext cx="10728900" cy="1600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acuerdo a lo anterior, ¿cuál es la expresión para la distancia de reacción (d</a:t>
            </a:r>
            <a:r>
              <a:rPr baseline="-25000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en metros, considerando que la velocidad (v) está dada en km/h y el tiempo (t) de reacción en segundos?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cc9bfb2bd8_0_88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Resolvamos el problema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1cc9bfb2bd8_0_88"/>
          <p:cNvSpPr txBox="1"/>
          <p:nvPr/>
        </p:nvSpPr>
        <p:spPr>
          <a:xfrm>
            <a:off x="762700" y="1695000"/>
            <a:ext cx="107289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acuerdo a lo anterior, ¿cuál es la expresión para la distancia de reacción (d</a:t>
            </a:r>
            <a:r>
              <a:rPr baseline="-25000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en metros, considerando que la velocidad (v) está dada en km/h y el tiempo (t) de reacción en segundos?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g1cc9bfb2bd8_0_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1000" y="3654438"/>
            <a:ext cx="1674600" cy="59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g1cc9bfb2bd8_0_88"/>
          <p:cNvSpPr txBox="1"/>
          <p:nvPr/>
        </p:nvSpPr>
        <p:spPr>
          <a:xfrm>
            <a:off x="814775" y="3706025"/>
            <a:ext cx="325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Distancia de reacción: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cc9bfb2bd8_0_95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Resolvamos el problema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1cc9bfb2bd8_0_95"/>
          <p:cNvSpPr txBox="1"/>
          <p:nvPr/>
        </p:nvSpPr>
        <p:spPr>
          <a:xfrm>
            <a:off x="693900" y="2961275"/>
            <a:ext cx="107289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Usemos esta fórmula para calcular la distancia de reacción (en metros) de un automóvil que va a una velocidad de 54 km/h, considerando que el tiempo de reacción es de 1 segundo.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g1cc9bfb2bd8_0_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8900" y="1974400"/>
            <a:ext cx="1674600" cy="59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g1cc9bfb2bd8_0_95"/>
          <p:cNvSpPr txBox="1"/>
          <p:nvPr/>
        </p:nvSpPr>
        <p:spPr>
          <a:xfrm>
            <a:off x="693900" y="2026000"/>
            <a:ext cx="3259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Distancia de reacción: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cc9bfb2bd8_0_102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Resolvamos el problema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g1cc9bfb2bd8_0_102"/>
          <p:cNvSpPr txBox="1"/>
          <p:nvPr/>
        </p:nvSpPr>
        <p:spPr>
          <a:xfrm>
            <a:off x="762700" y="1695000"/>
            <a:ext cx="107289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Hasta ahora sabemos que: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aseline="-25000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d</a:t>
            </a:r>
            <a:r>
              <a:rPr baseline="-25000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d</a:t>
            </a:r>
            <a:r>
              <a:rPr baseline="-25000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Donde la distancia de reacción es: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g1cc9bfb2bd8_0_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8700" y="3518513"/>
            <a:ext cx="1674600" cy="59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1cc9bfb2bd8_0_102"/>
          <p:cNvSpPr txBox="1"/>
          <p:nvPr/>
        </p:nvSpPr>
        <p:spPr>
          <a:xfrm>
            <a:off x="852400" y="4482850"/>
            <a:ext cx="1072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Falta determinar una expresión para la distancia de frenado (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aseline="-25000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cc9bfb2bd8_0_110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Resolvamos el problema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g1cc9bfb2bd8_0_110"/>
          <p:cNvSpPr txBox="1"/>
          <p:nvPr/>
        </p:nvSpPr>
        <p:spPr>
          <a:xfrm>
            <a:off x="762700" y="1923600"/>
            <a:ext cx="1072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tipo de modelo matemático se ajusta a lo descrito para la distancia de frenado?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g1cc9bfb2bd8_0_110"/>
          <p:cNvPicPr preferRelativeResize="0"/>
          <p:nvPr/>
        </p:nvPicPr>
        <p:blipFill rotWithShape="1">
          <a:blip r:embed="rId3">
            <a:alphaModFix/>
          </a:blip>
          <a:srcRect b="0" l="3051" r="2759" t="0"/>
          <a:stretch/>
        </p:blipFill>
        <p:spPr>
          <a:xfrm>
            <a:off x="913125" y="2757300"/>
            <a:ext cx="10077000" cy="3003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1cc9bfb2bd8_0_110"/>
          <p:cNvSpPr txBox="1"/>
          <p:nvPr/>
        </p:nvSpPr>
        <p:spPr>
          <a:xfrm>
            <a:off x="9779225" y="5660525"/>
            <a:ext cx="1103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s-419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Página 24)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cc9bfb2bd8_0_120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Resolvamos el problema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g1cc9bfb2bd8_0_120"/>
          <p:cNvSpPr txBox="1"/>
          <p:nvPr/>
        </p:nvSpPr>
        <p:spPr>
          <a:xfrm>
            <a:off x="762700" y="1695000"/>
            <a:ext cx="107289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modelo cuadrático 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aseline="-25000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A ∙ v</a:t>
            </a:r>
            <a:r>
              <a:rPr baseline="30000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satisface la relación entre velocidad (v) y la distancia de frenado (d</a:t>
            </a:r>
            <a:r>
              <a:rPr baseline="-25000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), descrita en el Libro del conductor. En efecto,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d</a:t>
            </a:r>
            <a:r>
              <a:rPr baseline="-25000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A ∙ v</a:t>
            </a:r>
            <a:r>
              <a:rPr baseline="30000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cuando v aumenta al doble la distancia de frenado será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aseline="-25000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*= A ∙ (2v)</a:t>
            </a:r>
            <a:r>
              <a:rPr baseline="30000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A ∙ 4v</a:t>
            </a:r>
            <a:r>
              <a:rPr baseline="30000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4∙(A ∙ v</a:t>
            </a:r>
            <a:r>
              <a:rPr baseline="30000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= 4d</a:t>
            </a:r>
            <a:r>
              <a:rPr baseline="-25000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decir, la distancia de frenado se cuadruplica.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cc9bfb2bd8_0_127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Resolvamos el problema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g1cc9bfb2bd8_0_127"/>
          <p:cNvSpPr txBox="1"/>
          <p:nvPr/>
        </p:nvSpPr>
        <p:spPr>
          <a:xfrm>
            <a:off x="762700" y="1695000"/>
            <a:ext cx="107289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Existen tablas que proponen las distancias de frenado que hay que considerar para distintas velocidades. Una de esas tablas indica que: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"Si la velocidad es de 50 km/h, entonces la distancia de frenado es de 16 m"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Determinen el valor de A en el modelo d</a:t>
            </a:r>
            <a:r>
              <a:rPr b="1" baseline="-25000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b="1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A ∙ v</a:t>
            </a:r>
            <a:r>
              <a:rPr b="1" baseline="30000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usando la información anterior, donde la velocidad v está medida en km/h y la distancia de frenado </a:t>
            </a:r>
            <a:r>
              <a:rPr b="1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1" baseline="-25000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b="1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está expresada en metros.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b77bf1914b_0_1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Distancia de frenado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g1b77bf1914b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5025" y="1697725"/>
            <a:ext cx="7461949" cy="419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cc9bfb2bd8_0_132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Resolvamos el problema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g1cc9bfb2bd8_0_132"/>
          <p:cNvSpPr txBox="1"/>
          <p:nvPr/>
        </p:nvSpPr>
        <p:spPr>
          <a:xfrm>
            <a:off x="762700" y="1695000"/>
            <a:ext cx="1072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lo anterior concluimos que la distancia de detención está dada por: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g1cc9bfb2bd8_0_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2100" y="2675550"/>
            <a:ext cx="4647809" cy="64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1cc9bfb2bd8_0_132"/>
          <p:cNvSpPr txBox="1"/>
          <p:nvPr/>
        </p:nvSpPr>
        <p:spPr>
          <a:xfrm>
            <a:off x="762700" y="3981000"/>
            <a:ext cx="1072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 v corresponde al velocidad (en km/h) y t al tiempo de reacción (en segundos).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cd0cb53da8_0_2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g1cd0cb53da8_0_2"/>
          <p:cNvSpPr txBox="1"/>
          <p:nvPr/>
        </p:nvSpPr>
        <p:spPr>
          <a:xfrm>
            <a:off x="762700" y="1695000"/>
            <a:ext cx="107289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distancia de detención (d</a:t>
            </a:r>
            <a:r>
              <a:rPr baseline="-25000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de un automóvil corresponde a la suma de la distancia de reacción (d</a:t>
            </a:r>
            <a:r>
              <a:rPr baseline="-25000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y la distancia de frenado (d</a:t>
            </a:r>
            <a:r>
              <a:rPr baseline="-25000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aseline="-25000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d</a:t>
            </a:r>
            <a:r>
              <a:rPr baseline="-25000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d</a:t>
            </a:r>
            <a:r>
              <a:rPr baseline="-25000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aseline="-25000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cd0cb53da8_0_9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1cd0cb53da8_0_9"/>
          <p:cNvSpPr txBox="1"/>
          <p:nvPr/>
        </p:nvSpPr>
        <p:spPr>
          <a:xfrm>
            <a:off x="762700" y="1695000"/>
            <a:ext cx="107289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distancia de detención (d</a:t>
            </a:r>
            <a:r>
              <a:rPr baseline="-25000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de un automóvil corresponde a la suma de la distancia de reacción (d</a:t>
            </a:r>
            <a:r>
              <a:rPr baseline="-25000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y la distancia de frenado (d</a:t>
            </a:r>
            <a:r>
              <a:rPr baseline="-25000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aseline="-25000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d</a:t>
            </a:r>
            <a:r>
              <a:rPr baseline="-25000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d</a:t>
            </a:r>
            <a:r>
              <a:rPr baseline="-25000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Pudimos determinar que la distancia de reacción (d</a:t>
            </a:r>
            <a:r>
              <a:rPr baseline="-25000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está dada por: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aseline="-25000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5/18 ∙ v ∙ t  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onde v corresponde al velocidad (en km/h) y t al tiempo de reacción (en segundos).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cd0cb53da8_0_14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g1cd0cb53da8_0_14"/>
          <p:cNvSpPr txBox="1"/>
          <p:nvPr/>
        </p:nvSpPr>
        <p:spPr>
          <a:xfrm>
            <a:off x="762700" y="1695000"/>
            <a:ext cx="107289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 startAt="3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la distancia de frenado (d</a:t>
            </a:r>
            <a:r>
              <a:rPr baseline="-25000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se determinó 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que, 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modelo cuadrático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aseline="-25000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4/625 ∙ v</a:t>
            </a:r>
            <a:r>
              <a:rPr baseline="30000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ajusta a la información disponible: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143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la velocidad se duplica, la distancia de frenado se cuadruplica.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143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una velocidad de 50 km/h, la distancia de frenado estimada es de 16 m.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cd0cb53da8_0_19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1cd0cb53da8_0_19"/>
          <p:cNvSpPr txBox="1"/>
          <p:nvPr/>
        </p:nvSpPr>
        <p:spPr>
          <a:xfrm>
            <a:off x="762700" y="1695000"/>
            <a:ext cx="10728900" cy="30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 startAt="4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lo anterior, se estableció que la distancia de detención de un automóvil se puede modelar mediante la función: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aseline="-25000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5/18 ∙ v ∙ t  + 4/625 ∙ v</a:t>
            </a:r>
            <a:r>
              <a:rPr baseline="30000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aseline="30000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 v es la velocidad de automóvil (en km/h) y t es el tiempo de reacción (en segundos).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g1fd7a4e656e_0_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5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g1fd7a4e656e_0_155"/>
          <p:cNvSpPr txBox="1"/>
          <p:nvPr/>
        </p:nvSpPr>
        <p:spPr>
          <a:xfrm>
            <a:off x="645246" y="3063339"/>
            <a:ext cx="10901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s-419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Distancia de frenado</a:t>
            </a:r>
            <a:endParaRPr b="1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05c4c64d11_0_16"/>
          <p:cNvSpPr/>
          <p:nvPr/>
        </p:nvSpPr>
        <p:spPr>
          <a:xfrm>
            <a:off x="10534650" y="321150"/>
            <a:ext cx="1537500" cy="1292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g205c4c64d11_0_16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0" y="0"/>
            <a:ext cx="12192002" cy="687954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205c4c64d11_0_16"/>
          <p:cNvSpPr txBox="1"/>
          <p:nvPr/>
        </p:nvSpPr>
        <p:spPr>
          <a:xfrm>
            <a:off x="693900" y="1578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Distancia de frenado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205c4c64d11_0_16"/>
          <p:cNvSpPr txBox="1"/>
          <p:nvPr/>
        </p:nvSpPr>
        <p:spPr>
          <a:xfrm>
            <a:off x="3954000" y="1333025"/>
            <a:ext cx="63585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factores influyen en la distancia de frenado?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distancias están involucradas en el proceso de frenado de un automóvil? ¿En qué se diferencian esas distancias?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el tiempo de reacción estimado de un conductor que está atento?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05c4c64d11_0_1"/>
          <p:cNvSpPr txBox="1"/>
          <p:nvPr/>
        </p:nvSpPr>
        <p:spPr>
          <a:xfrm>
            <a:off x="721100" y="164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Distancia de frenado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g205c4c64d11_0_1"/>
          <p:cNvPicPr preferRelativeResize="0"/>
          <p:nvPr/>
        </p:nvPicPr>
        <p:blipFill rotWithShape="1">
          <a:blip r:embed="rId3">
            <a:alphaModFix/>
          </a:blip>
          <a:srcRect b="6437" l="3564" r="3619" t="6681"/>
          <a:stretch/>
        </p:blipFill>
        <p:spPr>
          <a:xfrm>
            <a:off x="155575" y="164725"/>
            <a:ext cx="12036424" cy="652454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205c4c64d11_0_1"/>
          <p:cNvSpPr txBox="1"/>
          <p:nvPr/>
        </p:nvSpPr>
        <p:spPr>
          <a:xfrm>
            <a:off x="1714200" y="6001150"/>
            <a:ext cx="8763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distancia d</a:t>
            </a:r>
            <a:r>
              <a:rPr lang="es-419" sz="24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s-419" sz="24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detención = distancia de reacción +  distancia de frenado</a:t>
            </a:r>
            <a:endParaRPr sz="240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05c4c64d11_0_31"/>
          <p:cNvSpPr/>
          <p:nvPr/>
        </p:nvSpPr>
        <p:spPr>
          <a:xfrm>
            <a:off x="10602700" y="280300"/>
            <a:ext cx="1415100" cy="141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g205c4c64d11_0_31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0" y="0"/>
            <a:ext cx="12192000" cy="685798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205c4c64d11_0_31"/>
          <p:cNvSpPr txBox="1"/>
          <p:nvPr/>
        </p:nvSpPr>
        <p:spPr>
          <a:xfrm>
            <a:off x="6212950" y="3695275"/>
            <a:ext cx="5491800" cy="23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velocidad máxima en zonas urbanas es de 50 km/h. Si un conductor ve un peligro en el camino, ¿cuántos metros creen que necesita para frenar completamente?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205c4c64d11_0_31"/>
          <p:cNvSpPr txBox="1"/>
          <p:nvPr/>
        </p:nvSpPr>
        <p:spPr>
          <a:xfrm>
            <a:off x="356325" y="15897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Distancia de frenad</a:t>
            </a:r>
            <a:r>
              <a:rPr b="1" lang="es-419" sz="36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cc9bfb2bd8_0_40"/>
          <p:cNvSpPr txBox="1"/>
          <p:nvPr/>
        </p:nvSpPr>
        <p:spPr>
          <a:xfrm>
            <a:off x="762700" y="1695000"/>
            <a:ext cx="10728900" cy="1200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algunos tramos de las carreteras la velocidad máxima es de 120 km/h. ¿Cuántos metros de distancia creen que deben mantener como mínimo dos automóviles que viajan a esa velocidad?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1cc9bfb2bd8_0_40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Distancia de frenado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g1cc9bfb2bd8_0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1600" y="2987300"/>
            <a:ext cx="6508800" cy="357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cc9bfb2bd8_0_14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1cc9bfb2bd8_0_14"/>
          <p:cNvSpPr/>
          <p:nvPr/>
        </p:nvSpPr>
        <p:spPr>
          <a:xfrm>
            <a:off x="829700" y="1668900"/>
            <a:ext cx="10617000" cy="1452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podemos encontrar un modelo matemático que permita determinar la distancia de detención de un automóvil en función de su velocidad y del tiempo de reacción del conductor?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g1cc9bfb2bd8_0_14"/>
          <p:cNvPicPr preferRelativeResize="0"/>
          <p:nvPr/>
        </p:nvPicPr>
        <p:blipFill rotWithShape="1">
          <a:blip r:embed="rId3">
            <a:alphaModFix/>
          </a:blip>
          <a:srcRect b="0" l="616" r="0" t="0"/>
          <a:stretch/>
        </p:blipFill>
        <p:spPr>
          <a:xfrm>
            <a:off x="862313" y="3604350"/>
            <a:ext cx="10551777" cy="244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cc9bfb2bd8_0_51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Resolvamos el problema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1cc9bfb2bd8_0_51"/>
          <p:cNvSpPr txBox="1"/>
          <p:nvPr/>
        </p:nvSpPr>
        <p:spPr>
          <a:xfrm>
            <a:off x="762700" y="1695000"/>
            <a:ext cx="107289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Usemos una notación para las cantidades involucradas.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aseline="-25000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distancia de detención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aseline="-25000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distancia de reacción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aseline="-25000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distancia de frenado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aseline="-25000" lang="es-419" sz="24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s-419" sz="24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= d</a:t>
            </a:r>
            <a:r>
              <a:rPr baseline="-25000" lang="es-419" sz="24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s-419" sz="24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+ d</a:t>
            </a:r>
            <a:r>
              <a:rPr baseline="-25000" lang="es-419" sz="24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s-419" sz="24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cc9bfb2bd8_0_58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Resolvamos el problema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1cc9bfb2bd8_0_58"/>
          <p:cNvSpPr txBox="1"/>
          <p:nvPr/>
        </p:nvSpPr>
        <p:spPr>
          <a:xfrm>
            <a:off x="762700" y="1695000"/>
            <a:ext cx="1072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se puede determinar la distancia que recorre un vehículo?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2022-11-30T14:02:43Z</dcterms:created>
  <dc:creator>Ricardo Felipe Fredes Silva (ricardo.fredes)</dc:creator>
</cp:coreProperties>
</file>