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Nunito" pitchFamily="2" charset="0"/>
      <p:regular r:id="rId39"/>
      <p:bold r:id="rId40"/>
      <p:italic r:id="rId41"/>
      <p:boldItalic r:id="rId42"/>
    </p:embeddedFont>
    <p:embeddedFont>
      <p:font typeface="Nunito Medium"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uIdg6L6VPW7ecNOPzNxxPiOmB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1CD149-B96A-49B1-88DD-37118DA85154}">
  <a:tblStyle styleId="{511CD149-B96A-49B1-88DD-37118DA85154}" styleName="Table_0">
    <a:wholeTbl>
      <a:tcTxStyle>
        <a:font>
          <a:latin typeface="Arial"/>
          <a:ea typeface="Arial"/>
          <a:cs typeface="Arial"/>
        </a:font>
        <a:srgbClr val="000000"/>
      </a:tcTxStyle>
      <a:tcStyle>
        <a:tcBdr>
          <a:left>
            <a:ln w="19050" cap="flat" cmpd="sng">
              <a:solidFill>
                <a:srgbClr val="7FB59B"/>
              </a:solidFill>
              <a:prstDash val="solid"/>
              <a:round/>
              <a:headEnd type="none" w="sm" len="sm"/>
              <a:tailEnd type="none" w="sm" len="sm"/>
            </a:ln>
          </a:left>
          <a:right>
            <a:ln w="19050" cap="flat" cmpd="sng">
              <a:solidFill>
                <a:srgbClr val="7FB59B"/>
              </a:solidFill>
              <a:prstDash val="solid"/>
              <a:round/>
              <a:headEnd type="none" w="sm" len="sm"/>
              <a:tailEnd type="none" w="sm" len="sm"/>
            </a:ln>
          </a:right>
          <a:top>
            <a:ln w="19050" cap="flat" cmpd="sng">
              <a:solidFill>
                <a:srgbClr val="7FB59B"/>
              </a:solidFill>
              <a:prstDash val="solid"/>
              <a:round/>
              <a:headEnd type="none" w="sm" len="sm"/>
              <a:tailEnd type="none" w="sm" len="sm"/>
            </a:ln>
          </a:top>
          <a:bottom>
            <a:ln w="19050" cap="flat" cmpd="sng">
              <a:solidFill>
                <a:srgbClr val="7FB59B"/>
              </a:solidFill>
              <a:prstDash val="solid"/>
              <a:round/>
              <a:headEnd type="none" w="sm" len="sm"/>
              <a:tailEnd type="none" w="sm" len="sm"/>
            </a:ln>
          </a:bottom>
          <a:insideH>
            <a:ln w="19050" cap="flat" cmpd="sng">
              <a:solidFill>
                <a:srgbClr val="7FB59B"/>
              </a:solidFill>
              <a:prstDash val="solid"/>
              <a:round/>
              <a:headEnd type="none" w="sm" len="sm"/>
              <a:tailEnd type="none" w="sm" len="sm"/>
            </a:ln>
          </a:insideH>
          <a:insideV>
            <a:ln w="19050" cap="flat" cmpd="sng">
              <a:solidFill>
                <a:srgbClr val="7FB59B"/>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524720-6420-4319-A290-699F9FBB3EA2}"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706"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eogebra.org/m/skxbzdv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eogebra.org/m/nmd7tsd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eogebra.org/m/nmd7tsd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eogebra.org/m/kuhjcsn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eogebra.org/m/kuhjcsn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ogebra.org/m/qzrbvkb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ogebra.org/m/bqwm3mk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1918430e0_1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Es posible que las aproximaciones de las y los estudiantes en la pregunta 2 sean levemente distintas a los porcentajes de una batería genérica, pero son lo suficientemente cercanos a dichos valores.</a:t>
            </a:r>
            <a:endParaRPr/>
          </a:p>
        </p:txBody>
      </p:sp>
      <p:sp>
        <p:nvSpPr>
          <p:cNvPr id="141" name="Google Shape;141;g251918430e0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1918430e0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proponga a sus estudiantes abordar el problema de determinar la velocidad a la que se está cargando esta batería en un instante cualquiera.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comenzar, recuerde a sus estudiantes que:</a:t>
            </a:r>
            <a:endParaRPr/>
          </a:p>
        </p:txBody>
      </p:sp>
      <p:sp>
        <p:nvSpPr>
          <p:cNvPr id="147" name="Google Shape;147;g251918430e0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51918430e0_1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A modo de ejemplo, muestre cómo se calcula la velocidad media de carga entre 0 y 10 minutos.</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En este momento pida que respondan la pregunta 3 de la Actividad 1.</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comenzar, recuerde a sus estudiantes que:</a:t>
            </a:r>
            <a:endParaRPr/>
          </a:p>
        </p:txBody>
      </p:sp>
      <p:sp>
        <p:nvSpPr>
          <p:cNvPr id="155" name="Google Shape;155;g251918430e0_1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1918430e0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Usando la expresión para calcular la velocidad media, obtenemos lo siguiente: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Velocidad media: Q(30)-Q(20) / 30 -20   =    11.269-8.618 / 10 = 265,1 C/min</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                    </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                   </a:t>
            </a:r>
            <a:endParaRPr/>
          </a:p>
        </p:txBody>
      </p:sp>
      <p:sp>
        <p:nvSpPr>
          <p:cNvPr id="162" name="Google Shape;162;g251918430e0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1918430e0_1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A continuación, indique que los cálculos de velocidades medias también pueden ser representados de manera gráfica y presente el siguiente recurso de GeoGebra (</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https://www.geogebra.org/m/skxbzdv5</a:t>
            </a:r>
            <a:r>
              <a:rPr lang="es">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Manipule el recurso para mostrar la recta secante entre los puntos (20,Q(20)) y (30,Q(30)). Destaque que la forma en que se calcula la pendiente de dicha recta coincide con el cálculo de la velocidad media entre t_1=20 y t_2=30.</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265,14 C/min</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pida que respondan la pregunta 4 de la Actividad 1.</a:t>
            </a:r>
            <a:endParaRPr/>
          </a:p>
        </p:txBody>
      </p:sp>
      <p:sp>
        <p:nvSpPr>
          <p:cNvPr id="168" name="Google Shape;168;g251918430e0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1918430e0_1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Cuando en el recurso fijamos los valores t_1=30 y t_2=45, se tiene que la pendiente de la recta secante, y por tanto la velocidad media en ese intervalo de tiempo es:</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174" name="Google Shape;174;g251918430e0_1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5204d9deb6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 este momento, recuerde a sus estudiantes que lo que han hecho hasta ahora se dirige a responder la pregunta:</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¿Cómo podemos determinar la velocidad de carga de esta batería en un momento dado</a:t>
            </a:r>
            <a:r>
              <a:rPr lang="es" b="1">
                <a:solidFill>
                  <a:srgbClr val="222222"/>
                </a:solidFill>
                <a:latin typeface="Calibri"/>
                <a:ea typeface="Calibri"/>
                <a:cs typeface="Calibri"/>
                <a:sym typeface="Calibri"/>
              </a:rPr>
              <a:t>?</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Proponga tratar de responder esta pregunta para un caso particular, como por ejemplo cuando t=30 minutos.</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Presente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y pídales que trabajen en grupo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Utiliza el recurso de GeoGebra (</a:t>
            </a:r>
            <a:r>
              <a:rPr lang="es" u="sng">
                <a:solidFill>
                  <a:srgbClr val="1155CC"/>
                </a:solidFill>
                <a:hlinkClick r:id="rId3">
                  <a:extLst>
                    <a:ext uri="{A12FA001-AC4F-418D-AE19-62706E023703}">
                      <ahyp:hlinkClr xmlns:ahyp="http://schemas.microsoft.com/office/drawing/2018/hyperlinkcolor" val="tx"/>
                    </a:ext>
                  </a:extLst>
                </a:hlinkClick>
              </a:rPr>
              <a:t>https://www.geogebra.org/m/nmd7tsdm</a:t>
            </a:r>
            <a:r>
              <a:rPr lang="es">
                <a:solidFill>
                  <a:schemeClr val="dk1"/>
                </a:solidFill>
                <a:latin typeface="Nunito"/>
                <a:ea typeface="Nunito"/>
                <a:cs typeface="Nunito"/>
                <a:sym typeface="Nunito"/>
              </a:rPr>
              <a:t>) para responder las siguientes preguntas.</a:t>
            </a:r>
            <a:endParaRPr>
              <a:solidFill>
                <a:schemeClr val="dk1"/>
              </a:solidFill>
              <a:latin typeface="Nunito"/>
              <a:ea typeface="Nunito"/>
              <a:cs typeface="Nunito"/>
              <a:sym typeface="Nunito"/>
            </a:endParaRPr>
          </a:p>
        </p:txBody>
      </p:sp>
      <p:sp>
        <p:nvSpPr>
          <p:cNvPr id="180" name="Google Shape;180;g25204d9deb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1918430e0_1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 este momento, recuerde a sus estudiantes que lo que han hecho hasta ahora se dirige a responder la pregunta:</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¿Cómo podemos determinar la velocidad de carga de esta batería en un momento dado</a:t>
            </a:r>
            <a:r>
              <a:rPr lang="es" b="1">
                <a:solidFill>
                  <a:srgbClr val="222222"/>
                </a:solidFill>
                <a:latin typeface="Calibri"/>
                <a:ea typeface="Calibri"/>
                <a:cs typeface="Calibri"/>
                <a:sym typeface="Calibri"/>
              </a:rPr>
              <a:t>?</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Proponga tratar de responder esta pregunta para un caso particular, como por ejemplo cuando t=30 minutos.</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Presente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y pídales que trabajen en grupo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Utiliza el recurso de GeoGebra (</a:t>
            </a:r>
            <a:r>
              <a:rPr lang="es" u="sng">
                <a:solidFill>
                  <a:srgbClr val="1155CC"/>
                </a:solidFill>
                <a:hlinkClick r:id="rId3">
                  <a:extLst>
                    <a:ext uri="{A12FA001-AC4F-418D-AE19-62706E023703}">
                      <ahyp:hlinkClr xmlns:ahyp="http://schemas.microsoft.com/office/drawing/2018/hyperlinkcolor" val="tx"/>
                    </a:ext>
                  </a:extLst>
                </a:hlinkClick>
              </a:rPr>
              <a:t>https://www.geogebra.org/m/nmd7tsdm</a:t>
            </a:r>
            <a:r>
              <a:rPr lang="es">
                <a:solidFill>
                  <a:schemeClr val="dk1"/>
                </a:solidFill>
                <a:latin typeface="Nunito"/>
                <a:ea typeface="Nunito"/>
                <a:cs typeface="Nunito"/>
                <a:sym typeface="Nunito"/>
              </a:rPr>
              <a:t>) para responder las siguientes preguntas.</a:t>
            </a:r>
            <a:endParaRPr>
              <a:solidFill>
                <a:schemeClr val="dk1"/>
              </a:solidFill>
              <a:latin typeface="Nunito"/>
              <a:ea typeface="Nunito"/>
              <a:cs typeface="Nunito"/>
              <a:sym typeface="Nunito"/>
            </a:endParaRPr>
          </a:p>
        </p:txBody>
      </p:sp>
      <p:sp>
        <p:nvSpPr>
          <p:cNvPr id="191" name="Google Shape;191;g251918430e0_1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204d9deb6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solidFill>
                <a:schemeClr val="dk1"/>
              </a:solidFill>
              <a:latin typeface="Nunito"/>
              <a:ea typeface="Nunito"/>
              <a:cs typeface="Nunito"/>
              <a:sym typeface="Nunito"/>
            </a:endParaRPr>
          </a:p>
        </p:txBody>
      </p:sp>
      <p:sp>
        <p:nvSpPr>
          <p:cNvPr id="202" name="Google Shape;202;g25204d9deb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204d9deb6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solidFill>
                <a:schemeClr val="dk1"/>
              </a:solidFill>
              <a:latin typeface="Nunito"/>
              <a:ea typeface="Nunito"/>
              <a:cs typeface="Nunito"/>
              <a:sym typeface="Nunito"/>
            </a:endParaRPr>
          </a:p>
        </p:txBody>
      </p:sp>
      <p:sp>
        <p:nvSpPr>
          <p:cNvPr id="213" name="Google Shape;213;g25204d9deb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5204d9deb6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2. Cuando Delta t tiende a 0, tanto por la izquierda como por la derecha, la pendiente de la recta secante tiende a un valor que está en torno a 225,515.</a:t>
            </a:r>
            <a:endParaRPr>
              <a:solidFill>
                <a:schemeClr val="dk1"/>
              </a:solidFill>
              <a:latin typeface="Nunito"/>
              <a:ea typeface="Nunito"/>
              <a:cs typeface="Nunito"/>
              <a:sym typeface="Nunito"/>
            </a:endParaRPr>
          </a:p>
        </p:txBody>
      </p:sp>
      <p:sp>
        <p:nvSpPr>
          <p:cNvPr id="224" name="Google Shape;224;g25204d9deb6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5204d9deb6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Manipule el recurso de GeoGebra de la actividad anterior para ilustrar las siguientes ideas:</a:t>
            </a:r>
            <a:endParaRPr>
              <a:solidFill>
                <a:schemeClr val="dk1"/>
              </a:solidFill>
              <a:latin typeface="Nunito"/>
              <a:ea typeface="Nunito"/>
              <a:cs typeface="Nunito"/>
              <a:sym typeface="Nunito"/>
            </a:endParaRPr>
          </a:p>
        </p:txBody>
      </p:sp>
      <p:sp>
        <p:nvSpPr>
          <p:cNvPr id="230" name="Google Shape;230;g25204d9deb6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204d9deb6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Manipule el recurso de GeoGebra de la actividad anterior para ilustrar las siguientes ideas:</a:t>
            </a:r>
            <a:endParaRPr>
              <a:solidFill>
                <a:schemeClr val="dk1"/>
              </a:solidFill>
              <a:latin typeface="Nunito"/>
              <a:ea typeface="Nunito"/>
              <a:cs typeface="Nunito"/>
              <a:sym typeface="Nunito"/>
            </a:endParaRPr>
          </a:p>
        </p:txBody>
      </p:sp>
      <p:sp>
        <p:nvSpPr>
          <p:cNvPr id="236" name="Google Shape;236;g25204d9deb6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204d9deb6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A continuación, proceda a definir la razón de cambio instantánea y asociarla a la definición de derivada de una función en un punto.</a:t>
            </a:r>
            <a:endParaRPr>
              <a:solidFill>
                <a:schemeClr val="dk1"/>
              </a:solidFill>
              <a:latin typeface="Nunito"/>
              <a:ea typeface="Nunito"/>
              <a:cs typeface="Nunito"/>
              <a:sym typeface="Nunito"/>
            </a:endParaRPr>
          </a:p>
        </p:txBody>
      </p:sp>
      <p:sp>
        <p:nvSpPr>
          <p:cNvPr id="244" name="Google Shape;244;g25204d9deb6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204d9deb6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Haga notar a sus estudiantes que, de acuerdo a la definición anterior, la velocidad instantánea a la que se carga la batería en el instante t=0 estimada a través del GeoGebra, corresponde a la derivada de la función Q(t) en ese punto. Esto es</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a:p>
            <a:pPr marL="0" lvl="0" indent="0" algn="ctr" rtl="0">
              <a:spcBef>
                <a:spcPts val="0"/>
              </a:spcBef>
              <a:spcAft>
                <a:spcPts val="0"/>
              </a:spcAft>
              <a:buNone/>
            </a:pPr>
            <a:r>
              <a:rPr lang="es">
                <a:solidFill>
                  <a:schemeClr val="dk1"/>
                </a:solidFill>
                <a:latin typeface="Nunito"/>
                <a:ea typeface="Nunito"/>
                <a:cs typeface="Nunito"/>
                <a:sym typeface="Nunito"/>
              </a:rPr>
              <a:t>Velocidad instantánea=Q’(30) \approx 225,515 [C/min]</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a:p>
            <a:pPr marL="0" lvl="0" indent="0" algn="just" rtl="0">
              <a:spcBef>
                <a:spcPts val="0"/>
              </a:spcBef>
              <a:spcAft>
                <a:spcPts val="0"/>
              </a:spcAft>
              <a:buNone/>
            </a:pPr>
            <a:r>
              <a:rPr lang="es">
                <a:solidFill>
                  <a:schemeClr val="dk1"/>
                </a:solidFill>
                <a:latin typeface="Nunito"/>
                <a:ea typeface="Nunito"/>
                <a:cs typeface="Nunito"/>
                <a:sym typeface="Nunito"/>
              </a:rPr>
              <a:t>Invite a sus estudiantes a resolver la </a:t>
            </a:r>
            <a:r>
              <a:rPr lang="es" b="1">
                <a:solidFill>
                  <a:schemeClr val="dk1"/>
                </a:solidFill>
                <a:latin typeface="Nunito"/>
                <a:ea typeface="Nunito"/>
                <a:cs typeface="Nunito"/>
                <a:sym typeface="Nunito"/>
              </a:rPr>
              <a:t>Actividad 3</a:t>
            </a:r>
            <a:r>
              <a:rPr lang="es">
                <a:solidFill>
                  <a:schemeClr val="dk1"/>
                </a:solidFill>
                <a:latin typeface="Nunito"/>
                <a:ea typeface="Nunito"/>
                <a:cs typeface="Nunito"/>
                <a:sym typeface="Nunito"/>
              </a:rPr>
              <a:t>, donde aplicarán lo que han visto hasta ahora.</a:t>
            </a:r>
            <a:endParaRPr>
              <a:solidFill>
                <a:schemeClr val="dk1"/>
              </a:solidFill>
              <a:latin typeface="Nunito"/>
              <a:ea typeface="Nunito"/>
              <a:cs typeface="Nunito"/>
              <a:sym typeface="Nunito"/>
            </a:endParaRPr>
          </a:p>
        </p:txBody>
      </p:sp>
      <p:sp>
        <p:nvSpPr>
          <p:cNvPr id="253" name="Google Shape;253;g25204d9deb6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5204d9deb6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Muestre a sus estudiantes el  recurso de GeoGebra que está en </a:t>
            </a:r>
            <a:r>
              <a:rPr lang="es" u="sng">
                <a:solidFill>
                  <a:srgbClr val="1155CC"/>
                </a:solidFill>
                <a:hlinkClick r:id="rId3">
                  <a:extLst>
                    <a:ext uri="{A12FA001-AC4F-418D-AE19-62706E023703}">
                      <ahyp:hlinkClr xmlns:ahyp="http://schemas.microsoft.com/office/drawing/2018/hyperlinkcolor" val="tx"/>
                    </a:ext>
                  </a:extLst>
                </a:hlinkClick>
              </a:rPr>
              <a:t>https://www.geogebra.org/m/kuhjcsnf</a:t>
            </a:r>
            <a:r>
              <a:rPr lang="es">
                <a:solidFill>
                  <a:schemeClr val="dk1"/>
                </a:solidFill>
                <a:latin typeface="Nunito"/>
                <a:ea typeface="Nunito"/>
                <a:cs typeface="Nunito"/>
                <a:sym typeface="Nunito"/>
              </a:rPr>
              <a:t> , el cual entrega la pendiente de la recta tangente al gráfico de la función de carga Q(t) en el punto (t_0, Q(t_0)). </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260" name="Google Shape;260;g25204d9deb6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54aa40a4e5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Muestre a sus estudiantes el  recurso de GeoGebra que está en </a:t>
            </a:r>
            <a:r>
              <a:rPr lang="es" u="sng">
                <a:solidFill>
                  <a:srgbClr val="1155CC"/>
                </a:solidFill>
                <a:hlinkClick r:id="rId3">
                  <a:extLst>
                    <a:ext uri="{A12FA001-AC4F-418D-AE19-62706E023703}">
                      <ahyp:hlinkClr xmlns:ahyp="http://schemas.microsoft.com/office/drawing/2018/hyperlinkcolor" val="tx"/>
                    </a:ext>
                  </a:extLst>
                </a:hlinkClick>
              </a:rPr>
              <a:t>https://www.geogebra.org/m/kuhjcsnf</a:t>
            </a:r>
            <a:r>
              <a:rPr lang="es">
                <a:solidFill>
                  <a:schemeClr val="dk1"/>
                </a:solidFill>
                <a:latin typeface="Nunito"/>
                <a:ea typeface="Nunito"/>
                <a:cs typeface="Nunito"/>
                <a:sym typeface="Nunito"/>
              </a:rPr>
              <a:t> , el cual entrega la pendiente de la recta tangente al gráfico de la función de carga Q(t) en el punto (t_0, Q(t_0)). </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266" name="Google Shape;266;g254aa40a4e5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54aa40a4e5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1. Ingresando los valores de \(t_0\) a la casilla de entrada del recurso de GeoGebra, se obtienen los siguientes resultados:</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\(Q’(15)=361{,}98\)</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\(Q’(45)=140{,}5\)</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\(Q’(60)=87{,}53\)</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\(Q’(90)=33{,}98\)</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2. ¿A qué velocidad \(\left[\frac{C}{min}\right]\) está cargándose la batería en los siguientes instantes?</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15 min es \(Q’(15)=361{,}98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45 min es \(Q’(45)=140{,}5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60 min es \(Q’(60)=87{,}53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90 min es \(Q’(90)=33{,}98 \left[\frac{C}{min}\right]\). </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3. \(\dfrac{Q’(15)}{Q’(90)}=\dfrac{361{,}98}{33{,}98} \approx 10{,}7\). Por tanto, a los 15 min la batería se carga aproximadamente 10 veces más rápido que a los 90 min.</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273" name="Google Shape;273;g254aa40a4e5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204d9deb6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1. Ingresando los valores de \(t_0\) a la casilla de entrada del recurso de GeoGebra, se obtienen los siguientes resultados:</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\(Q’(15)=361{,}98\)</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\(Q’(45)=140{,}5\)</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\(Q’(60)=87{,}53\)</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\(Q’(90)=33{,}98\)</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2. ¿A qué velocidad \(\left[\frac{C}{min}\right]\) está cargándose la batería en los siguientes instantes?</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15 min es \(Q’(15)=361{,}98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45 min es \(Q’(45)=140{,}5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60 min es \(Q’(60)=87{,}53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90 min es \(Q’(90)=33{,}98 \left[\frac{C}{min}\right]\). </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3. \(\dfrac{Q’(15)}{Q’(90)}=\dfrac{361{,}98}{33{,}98} \approx 10{,}7\). Por tanto, a los 15 min la batería se carga aproximadamente 10 veces más rápido que a los 90 min.</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280" name="Google Shape;280;g25204d9deb6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Medium"/>
                <a:ea typeface="Nunito Medium"/>
                <a:cs typeface="Nunito Medium"/>
                <a:sym typeface="Nunito Medium"/>
              </a:rPr>
              <a:t>En base a lo realizado en clases, sistematice las siguientes ideas:</a:t>
            </a:r>
            <a:endParaRPr/>
          </a:p>
        </p:txBody>
      </p:sp>
      <p:sp>
        <p:nvSpPr>
          <p:cNvPr id="288" name="Google Shape;2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
              <a:t>Estas preguntas buscan que,  a partir de la información del video, las y los estudiantes noten que: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s"/>
              <a:t>El proceso de cargar una batería depende de muchos factores, entre otros, del nivel actual de carga de la batería.</a:t>
            </a:r>
            <a:endParaRPr/>
          </a:p>
          <a:p>
            <a:pPr marL="0" lvl="0" indent="0" algn="l" rtl="0">
              <a:lnSpc>
                <a:spcPct val="100000"/>
              </a:lnSpc>
              <a:spcBef>
                <a:spcPts val="0"/>
              </a:spcBef>
              <a:spcAft>
                <a:spcPts val="0"/>
              </a:spcAft>
              <a:buClr>
                <a:schemeClr val="dk1"/>
              </a:buClr>
              <a:buSzPts val="1100"/>
              <a:buFont typeface="Arial"/>
              <a:buNone/>
            </a:pPr>
            <a:r>
              <a:rPr lang="es"/>
              <a:t>La tabla muestra que la velocidad de carga depende del nivel de carga de la batería, ya que esta velocidad disminuye a medida que el nivel de carga se acerca a la capacidad de carga nominal de la batería.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51918430e0_1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Medium"/>
                <a:ea typeface="Nunito Medium"/>
                <a:cs typeface="Nunito Medium"/>
                <a:sym typeface="Nunito Medium"/>
              </a:rPr>
              <a:t>En base a lo realizado en clases, sistematice las siguientes ideas:</a:t>
            </a:r>
            <a:endParaRPr/>
          </a:p>
        </p:txBody>
      </p:sp>
      <p:sp>
        <p:nvSpPr>
          <p:cNvPr id="295" name="Google Shape;295;g251918430e0_1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s"/>
              <a:t>Recuerde a sus estudiantes que el video plantea el siguiente problema: </a:t>
            </a:r>
            <a:br>
              <a:rPr lang="es"/>
            </a:br>
            <a:br>
              <a:rPr lang="es"/>
            </a:br>
            <a:r>
              <a:rPr lang="es"/>
              <a:t>¿Cómo podemos determinar la velocidad de carga de una batería en un momento dado?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s"/>
              <a:t>Proponga tratar de abordar este problema analizando la información que proporciona el gráfico que se muestra en el video.</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rgbClr val="000000"/>
              </a:buClr>
              <a:buSzPts val="1400"/>
              <a:buFont typeface="Arial"/>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0ead4254d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Presente el gráfico y comente que se trata de un modelo de la función de porcentaje de carga de un tipo de batería en relación con el tiempo.</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Los puntos en la curva corresponden a porcentajes de carga en distintas fracciones del tiempo de carga total T de una batería.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Es importante, para el modelo presentado, las siguientes consideraciones:</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El tiempo está en el eje horizontal. En el gráfico también están representados los niveles de carga (porcentajes) asociados a fracciones del tiempo de carga nominal T vistos en la tabla.</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La carga de la batería se encuentra en el eje vertical y se mide en porcentaje de carga respecto a la carga nominal.</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En el instante inicial t=0, la batería está completamente descargada, es decir, su carga es del 0%.</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p:txBody>
      </p:sp>
      <p:sp>
        <p:nvSpPr>
          <p:cNvPr id="105" name="Google Shape;105;g250ead4254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0ead4254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Proponga a sus estudiantes revisar el caso de la función de carga Q(t) de una batería de celular de uso común, que denominaremos batería Celular, que tiene las siguientes características: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analizar con mayor detalle esta función, invite a sus estudiantes a revisar el siguiente recurso GeoGebra (</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https://www.geogebra.org/m/qzrbvkbx</a:t>
            </a:r>
            <a:r>
              <a:rPr lang="es">
                <a:solidFill>
                  <a:schemeClr val="dk1"/>
                </a:solidFill>
                <a:latin typeface="Nunito"/>
                <a:ea typeface="Nunito"/>
                <a:cs typeface="Nunito"/>
                <a:sym typeface="Nunito"/>
              </a:rPr>
              <a:t>) que permite saber el nivel de carga (medido en Coulomb) de una batería en relación al tiempo (medido en minutos). Mediante un cursor, es posible recorrer la función Q(t), indicando el tiempo y carga para cada punto. Si es necesario estimar un cálculo en particular, por ejemplo, cuál es el nivel de carga a los 100 minutos, existe una casilla de entrada que permite ingresar los valores de tiempo t.</a:t>
            </a:r>
            <a:endParaRPr/>
          </a:p>
        </p:txBody>
      </p:sp>
      <p:sp>
        <p:nvSpPr>
          <p:cNvPr id="113" name="Google Shape;113;g250ead4254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los ítem 1 y 2 de la Actividad 1.</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Usa el recurso GeoGebra (</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https://www.geogebra.org/m/bqwm3mkx</a:t>
            </a:r>
            <a:r>
              <a:rPr lang="es">
                <a:solidFill>
                  <a:schemeClr val="dk1"/>
                </a:solidFill>
                <a:latin typeface="Nunito"/>
                <a:ea typeface="Nunito"/>
                <a:cs typeface="Nunito"/>
                <a:sym typeface="Nunito"/>
              </a:rPr>
              <a:t>) para responder las siguientes preguntas:</a:t>
            </a: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1918430e0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endParaRPr/>
          </a:p>
        </p:txBody>
      </p:sp>
      <p:sp>
        <p:nvSpPr>
          <p:cNvPr id="128" name="Google Shape;128;g251918430e0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
        <p:cNvGrpSpPr/>
        <p:nvPr/>
      </p:nvGrpSpPr>
      <p:grpSpPr>
        <a:xfrm>
          <a:off x="0" y="0"/>
          <a:ext cx="0" cy="0"/>
          <a:chOff x="0" y="0"/>
          <a:chExt cx="0" cy="0"/>
        </a:xfrm>
      </p:grpSpPr>
      <p:sp>
        <p:nvSpPr>
          <p:cNvPr id="11" name="Google Shape;11;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9"/>
          <p:cNvSpPr>
            <a:spLocks noGrp="1"/>
          </p:cNvSpPr>
          <p:nvPr>
            <p:ph type="pic" idx="2"/>
          </p:nvPr>
        </p:nvSpPr>
        <p:spPr>
          <a:xfrm>
            <a:off x="3887391" y="740569"/>
            <a:ext cx="4629300" cy="3655200"/>
          </a:xfrm>
          <a:prstGeom prst="rect">
            <a:avLst/>
          </a:prstGeom>
          <a:noFill/>
          <a:ln>
            <a:noFill/>
          </a:ln>
        </p:spPr>
      </p:sp>
      <p:sp>
        <p:nvSpPr>
          <p:cNvPr id="61" name="Google Shape;61;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4"/>
        <p:cNvGrpSpPr/>
        <p:nvPr/>
      </p:nvGrpSpPr>
      <p:grpSpPr>
        <a:xfrm>
          <a:off x="0" y="0"/>
          <a:ext cx="0" cy="0"/>
          <a:chOff x="0" y="0"/>
          <a:chExt cx="0" cy="0"/>
        </a:xfrm>
      </p:grpSpPr>
      <p:pic>
        <p:nvPicPr>
          <p:cNvPr id="15" name="Google Shape;15;p41"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42"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4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4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 name="Google Shape;54;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5" name="Google Shape;5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i="0" u="none" strike="noStrike" cap="none">
                <a:solidFill>
                  <a:schemeClr val="lt1"/>
                </a:solidFill>
                <a:latin typeface="Calibri"/>
                <a:ea typeface="Calibri"/>
                <a:cs typeface="Calibri"/>
                <a:sym typeface="Calibri"/>
              </a:rPr>
              <a:t>Baterías</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51918430e0_1_41"/>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graphicFrame>
        <p:nvGraphicFramePr>
          <p:cNvPr id="144" name="Google Shape;144;g251918430e0_1_41"/>
          <p:cNvGraphicFramePr/>
          <p:nvPr/>
        </p:nvGraphicFramePr>
        <p:xfrm>
          <a:off x="1628600" y="1766525"/>
          <a:ext cx="5614825" cy="2682240"/>
        </p:xfrm>
        <a:graphic>
          <a:graphicData uri="http://schemas.openxmlformats.org/drawingml/2006/table">
            <a:tbl>
              <a:tblPr>
                <a:noFill/>
                <a:tableStyleId>{22524720-6420-4319-A290-699F9FBB3EA2}</a:tableStyleId>
              </a:tblPr>
              <a:tblGrid>
                <a:gridCol w="1056900">
                  <a:extLst>
                    <a:ext uri="{9D8B030D-6E8A-4147-A177-3AD203B41FA5}">
                      <a16:colId xmlns:a16="http://schemas.microsoft.com/office/drawing/2014/main" val="20000"/>
                    </a:ext>
                  </a:extLst>
                </a:gridCol>
                <a:gridCol w="1629400">
                  <a:extLst>
                    <a:ext uri="{9D8B030D-6E8A-4147-A177-3AD203B41FA5}">
                      <a16:colId xmlns:a16="http://schemas.microsoft.com/office/drawing/2014/main" val="20001"/>
                    </a:ext>
                  </a:extLst>
                </a:gridCol>
                <a:gridCol w="1505325">
                  <a:extLst>
                    <a:ext uri="{9D8B030D-6E8A-4147-A177-3AD203B41FA5}">
                      <a16:colId xmlns:a16="http://schemas.microsoft.com/office/drawing/2014/main" val="20002"/>
                    </a:ext>
                  </a:extLst>
                </a:gridCol>
                <a:gridCol w="1423200">
                  <a:extLst>
                    <a:ext uri="{9D8B030D-6E8A-4147-A177-3AD203B41FA5}">
                      <a16:colId xmlns:a16="http://schemas.microsoft.com/office/drawing/2014/main" val="20003"/>
                    </a:ext>
                  </a:extLst>
                </a:gridCol>
              </a:tblGrid>
              <a:tr h="382625">
                <a:tc gridSpan="2">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Batería genérica</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hMerge="1">
                  <a:txBody>
                    <a:bodyPr/>
                    <a:lstStyle/>
                    <a:p>
                      <a:endParaRPr lang="es-CL"/>
                    </a:p>
                  </a:txBody>
                  <a:tcPr/>
                </a:tc>
                <a:tc gridSpan="2">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Batería Celular</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hMerge="1">
                  <a:txBody>
                    <a:bodyPr/>
                    <a:lstStyle/>
                    <a:p>
                      <a:endParaRPr lang="es-CL"/>
                    </a:p>
                  </a:txBody>
                  <a:tcPr/>
                </a:tc>
                <a:extLst>
                  <a:ext uri="{0D108BD9-81ED-4DB2-BD59-A6C34878D82A}">
                    <a16:rowId xmlns:a16="http://schemas.microsoft.com/office/drawing/2014/main" val="10000"/>
                  </a:ext>
                </a:extLst>
              </a:tr>
              <a:tr h="602425">
                <a:tc>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Tiempo</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Porcentaje de carga</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Tiempo</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Porcentaje de carga</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extLst>
                  <a:ext uri="{0D108BD9-81ED-4DB2-BD59-A6C34878D82A}">
                    <a16:rowId xmlns:a16="http://schemas.microsoft.com/office/drawing/2014/main" val="10001"/>
                  </a:ext>
                </a:extLst>
              </a:tr>
              <a:tr h="382625">
                <a:tc>
                  <a:txBody>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T/4</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63,2%</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T/4 = 30 min</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62,61%</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82625">
                <a:tc>
                  <a:txBody>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T/2</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86,5%</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T/2 = 60 min</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86,91%</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82625">
                <a:tc>
                  <a:txBody>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3T/4 </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95%</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3T/4 = 90 min</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96,34%</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382625">
                <a:tc>
                  <a:txBody>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T </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100%</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T = 120 min </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100%</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 name="Google Shape;210;g25204d9deb6_0_29">
            <a:extLst>
              <a:ext uri="{FF2B5EF4-FFF2-40B4-BE49-F238E27FC236}">
                <a16:creationId xmlns:a16="http://schemas.microsoft.com/office/drawing/2014/main" id="{4AD1B414-6C22-585E-965C-387C841FE371}"/>
              </a:ext>
            </a:extLst>
          </p:cNvPr>
          <p:cNvSpPr/>
          <p:nvPr/>
        </p:nvSpPr>
        <p:spPr>
          <a:xfrm>
            <a:off x="974075" y="1418775"/>
            <a:ext cx="6910867" cy="3389340"/>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51918430e0_1_49"/>
          <p:cNvSpPr txBox="1"/>
          <p:nvPr/>
        </p:nvSpPr>
        <p:spPr>
          <a:xfrm>
            <a:off x="387555" y="380869"/>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150" name="Google Shape;150;g251918430e0_1_49"/>
              <p:cNvSpPr txBox="1"/>
              <p:nvPr/>
            </p:nvSpPr>
            <p:spPr>
              <a:xfrm>
                <a:off x="489849" y="1380500"/>
                <a:ext cx="8253221" cy="3298886"/>
              </a:xfrm>
              <a:prstGeom prst="rect">
                <a:avLst/>
              </a:prstGeom>
              <a:noFill/>
              <a:ln>
                <a:noFill/>
              </a:ln>
            </p:spPr>
            <p:txBody>
              <a:bodyPr spcFirstLastPara="1" wrap="square" lIns="91425" tIns="91425" rIns="91425" bIns="91425" anchor="t" anchorCtr="0">
                <a:spAutoFit/>
              </a:bodyPr>
              <a:lstStyle/>
              <a:p>
                <a:pPr marL="457200" lvl="0" indent="-342900" rtl="0">
                  <a:spcBef>
                    <a:spcPts val="0"/>
                  </a:spcBef>
                  <a:spcAft>
                    <a:spcPts val="0"/>
                  </a:spcAft>
                  <a:buClr>
                    <a:schemeClr val="dk1"/>
                  </a:buClr>
                  <a:buSzPts val="1800"/>
                  <a:buFont typeface="Calibri"/>
                  <a:buChar char="●"/>
                </a:pPr>
                <a: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La velocidad media corresponde a la razón entre el cambio que experimenta una variable en un intervalo de tiempo (𝛥𝑦) y el ancho de dicho intervalo (𝛥𝑡). </a:t>
                </a:r>
                <a:b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endParaRPr lang="es-CL" sz="1800" b="0" i="1" dirty="0">
                  <a:solidFill>
                    <a:schemeClr val="dk1"/>
                  </a:solidFill>
                  <a:latin typeface="Cambria Math" panose="02040503050406030204" pitchFamily="18" charset="0"/>
                  <a:ea typeface="Calibri"/>
                  <a:cs typeface="Calibri"/>
                  <a:sym typeface="Calibri"/>
                </a:endParaRPr>
              </a:p>
              <a:p>
                <a:pPr marL="114300" lvl="0" rtl="0">
                  <a:spcBef>
                    <a:spcPts val="0"/>
                  </a:spcBef>
                  <a:spcAft>
                    <a:spcPts val="0"/>
                  </a:spcAft>
                  <a:buClr>
                    <a:schemeClr val="dk1"/>
                  </a:buClr>
                  <a:buSzPts val="1800"/>
                </a:pPr>
                <a14:m>
                  <m:oMath xmlns:m="http://schemas.openxmlformats.org/officeDocument/2006/math">
                    <m:r>
                      <a:rPr lang="es-CL" sz="1800" b="0" i="1" smtClean="0">
                        <a:solidFill>
                          <a:schemeClr val="dk1"/>
                        </a:solidFill>
                        <a:latin typeface="Cambria Math" panose="02040503050406030204" pitchFamily="18" charset="0"/>
                        <a:ea typeface="Calibri"/>
                        <a:cs typeface="Calibri"/>
                        <a:sym typeface="Calibri"/>
                      </a:rPr>
                      <m:t>𝑉𝑒𝑙𝑜𝑐𝑖𝑑𝑎𝑑</m:t>
                    </m:r>
                    <m:r>
                      <a:rPr lang="es-CL" sz="1800" b="0" i="1" smtClean="0">
                        <a:solidFill>
                          <a:schemeClr val="dk1"/>
                        </a:solidFill>
                        <a:latin typeface="Cambria Math" panose="02040503050406030204" pitchFamily="18" charset="0"/>
                        <a:ea typeface="Calibri"/>
                        <a:cs typeface="Calibri"/>
                        <a:sym typeface="Calibri"/>
                      </a:rPr>
                      <m:t> </m:t>
                    </m:r>
                    <m:r>
                      <a:rPr lang="es-CL" sz="1800" b="0" i="1" smtClean="0">
                        <a:solidFill>
                          <a:schemeClr val="dk1"/>
                        </a:solidFill>
                        <a:latin typeface="Cambria Math" panose="02040503050406030204" pitchFamily="18" charset="0"/>
                        <a:ea typeface="Calibri"/>
                        <a:cs typeface="Calibri"/>
                        <a:sym typeface="Calibri"/>
                      </a:rPr>
                      <m:t>𝑚𝑒𝑑𝑖𝑎</m:t>
                    </m:r>
                    <m:r>
                      <a:rPr lang="es-MX" sz="1800" b="0" i="1" smtClean="0">
                        <a:solidFill>
                          <a:schemeClr val="dk1"/>
                        </a:solidFill>
                        <a:latin typeface="Cambria Math" panose="02040503050406030204" pitchFamily="18" charset="0"/>
                        <a:ea typeface="Calibri"/>
                        <a:cs typeface="Calibri"/>
                        <a:sym typeface="Calibri"/>
                      </a:rPr>
                      <m:t>=</m:t>
                    </m:r>
                    <m:f>
                      <m:fPr>
                        <m:ctrlPr>
                          <a:rPr lang="es-MX" sz="1800" b="0" i="1" smtClean="0">
                            <a:solidFill>
                              <a:schemeClr val="dk1"/>
                            </a:solidFill>
                            <a:latin typeface="Cambria Math" panose="02040503050406030204" pitchFamily="18" charset="0"/>
                            <a:ea typeface="Calibri"/>
                            <a:cs typeface="Calibri"/>
                            <a:sym typeface="Calibri"/>
                          </a:rPr>
                        </m:ctrlPr>
                      </m:fPr>
                      <m:num>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𝑦</m:t>
                        </m:r>
                      </m:num>
                      <m:den>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𝑡</m:t>
                        </m:r>
                      </m:den>
                    </m:f>
                    <m:r>
                      <a:rPr lang="es-CL" sz="1800" b="0" i="1" smtClean="0">
                        <a:solidFill>
                          <a:schemeClr val="dk1"/>
                        </a:solidFill>
                        <a:latin typeface="Cambria Math" panose="02040503050406030204" pitchFamily="18" charset="0"/>
                        <a:ea typeface="Calibri"/>
                        <a:cs typeface="Calibri"/>
                        <a:sym typeface="Calibri"/>
                      </a:rPr>
                      <m:t>=</m:t>
                    </m:r>
                    <m:f>
                      <m:fPr>
                        <m:ctrlPr>
                          <a:rPr lang="es-CL" sz="1800" b="0" i="1" smtClean="0">
                            <a:solidFill>
                              <a:schemeClr val="dk1"/>
                            </a:solidFill>
                            <a:latin typeface="Cambria Math" panose="02040503050406030204" pitchFamily="18" charset="0"/>
                            <a:ea typeface="Calibri"/>
                            <a:cs typeface="Calibri"/>
                            <a:sym typeface="Calibri"/>
                          </a:rPr>
                        </m:ctrlPr>
                      </m:fPr>
                      <m:num>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𝑦</m:t>
                            </m:r>
                          </m:e>
                          <m:sub>
                            <m:r>
                              <a:rPr lang="es-CL" sz="1800" b="0" i="1" smtClean="0">
                                <a:solidFill>
                                  <a:schemeClr val="dk1"/>
                                </a:solidFill>
                                <a:latin typeface="Cambria Math" panose="02040503050406030204" pitchFamily="18" charset="0"/>
                                <a:ea typeface="Calibri"/>
                                <a:cs typeface="Calibri"/>
                                <a:sym typeface="Calibri"/>
                              </a:rPr>
                              <m:t>2</m:t>
                            </m:r>
                          </m:sub>
                        </m:sSub>
                        <m:r>
                          <a:rPr lang="es-CL" sz="1800" b="0" i="1" smtClean="0">
                            <a:solidFill>
                              <a:schemeClr val="dk1"/>
                            </a:solidFill>
                            <a:latin typeface="Cambria Math" panose="02040503050406030204" pitchFamily="18" charset="0"/>
                            <a:ea typeface="Calibri"/>
                            <a:cs typeface="Calibri"/>
                            <a:sym typeface="Calibri"/>
                          </a:rPr>
                          <m:t>−</m:t>
                        </m:r>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𝑦</m:t>
                            </m:r>
                          </m:e>
                          <m:sub>
                            <m:r>
                              <a:rPr lang="es-CL" sz="1800" b="0" i="1" smtClean="0">
                                <a:solidFill>
                                  <a:schemeClr val="dk1"/>
                                </a:solidFill>
                                <a:latin typeface="Cambria Math" panose="02040503050406030204" pitchFamily="18" charset="0"/>
                                <a:ea typeface="Calibri"/>
                                <a:cs typeface="Calibri"/>
                                <a:sym typeface="Calibri"/>
                              </a:rPr>
                              <m:t>1</m:t>
                            </m:r>
                          </m:sub>
                        </m:sSub>
                      </m:num>
                      <m:den>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2</m:t>
                            </m:r>
                          </m:sub>
                        </m:sSub>
                        <m:r>
                          <a:rPr lang="es-CL" sz="1800" b="0" i="1" smtClean="0">
                            <a:solidFill>
                              <a:schemeClr val="dk1"/>
                            </a:solidFill>
                            <a:latin typeface="Cambria Math" panose="02040503050406030204" pitchFamily="18" charset="0"/>
                            <a:ea typeface="Calibri"/>
                            <a:cs typeface="Calibri"/>
                            <a:sym typeface="Calibri"/>
                          </a:rPr>
                          <m:t>−</m:t>
                        </m:r>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1</m:t>
                            </m:r>
                          </m:sub>
                        </m:sSub>
                      </m:den>
                    </m:f>
                  </m:oMath>
                </a14:m>
                <a: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 donde 𝑡₁ es el tiempo inicial y 𝑡₂ es el tiempo final.</a:t>
                </a:r>
                <a:b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endPar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342900" rtl="0">
                  <a:spcBef>
                    <a:spcPts val="0"/>
                  </a:spcBef>
                  <a:spcAft>
                    <a:spcPts val="0"/>
                  </a:spcAft>
                  <a:buClr>
                    <a:schemeClr val="dk1"/>
                  </a:buClr>
                  <a:buSzPts val="1800"/>
                  <a:buFont typeface="Calibri"/>
                  <a:buChar char="●"/>
                </a:pPr>
                <a: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En el caso de la función de carga 𝑄(𝑡) que estamos analizando, la velocidad promedio de carga en un intervalo de tiempo dado se calcula:</a:t>
                </a:r>
              </a:p>
              <a:p>
                <a:pPr marL="114300" lvl="0" rtl="0">
                  <a:spcBef>
                    <a:spcPts val="0"/>
                  </a:spcBef>
                  <a:spcAft>
                    <a:spcPts val="0"/>
                  </a:spcAft>
                  <a:buClr>
                    <a:schemeClr val="dk1"/>
                  </a:buClr>
                  <a:buSzPts val="1800"/>
                </a:pPr>
                <a:endParaRPr lang="es-MX" sz="1800" b="0" i="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14300" lvl="0" rtl="0">
                  <a:spcBef>
                    <a:spcPts val="0"/>
                  </a:spcBef>
                  <a:spcAft>
                    <a:spcPts val="0"/>
                  </a:spcAft>
                  <a:buClr>
                    <a:schemeClr val="dk1"/>
                  </a:buClr>
                  <a:buSzPts val="1800"/>
                </a:pPr>
                <a14:m>
                  <m:oMathPara xmlns:m="http://schemas.openxmlformats.org/officeDocument/2006/math">
                    <m:oMathParaPr>
                      <m:jc m:val="centerGroup"/>
                    </m:oMathParaPr>
                    <m:oMath xmlns:m="http://schemas.openxmlformats.org/officeDocument/2006/math">
                      <m:r>
                        <m:rPr>
                          <m:sty m:val="p"/>
                        </m:rPr>
                        <a:rPr lang="es-CL" sz="1800" b="0" i="0" smtClean="0">
                          <a:solidFill>
                            <a:schemeClr val="dk1"/>
                          </a:solidFill>
                          <a:latin typeface="Cambria Math" panose="02040503050406030204" pitchFamily="18" charset="0"/>
                          <a:ea typeface="Calibri"/>
                          <a:cs typeface="Calibri"/>
                          <a:sym typeface="Calibri"/>
                        </a:rPr>
                        <m:t>Velocidad</m:t>
                      </m:r>
                      <m:r>
                        <a:rPr lang="es-CL" sz="1800" b="0" i="0" smtClean="0">
                          <a:solidFill>
                            <a:schemeClr val="dk1"/>
                          </a:solidFill>
                          <a:latin typeface="Cambria Math" panose="02040503050406030204" pitchFamily="18" charset="0"/>
                          <a:ea typeface="Calibri"/>
                          <a:cs typeface="Calibri"/>
                          <a:sym typeface="Calibri"/>
                        </a:rPr>
                        <m:t> </m:t>
                      </m:r>
                      <m:r>
                        <m:rPr>
                          <m:sty m:val="p"/>
                        </m:rPr>
                        <a:rPr lang="es-CL" sz="1800" b="0" i="0" smtClean="0">
                          <a:solidFill>
                            <a:schemeClr val="dk1"/>
                          </a:solidFill>
                          <a:latin typeface="Cambria Math" panose="02040503050406030204" pitchFamily="18" charset="0"/>
                          <a:ea typeface="Calibri"/>
                          <a:cs typeface="Calibri"/>
                          <a:sym typeface="Calibri"/>
                        </a:rPr>
                        <m:t>media</m:t>
                      </m:r>
                      <m:r>
                        <a:rPr lang="es-MX" sz="1800" b="0" i="1" smtClean="0">
                          <a:solidFill>
                            <a:schemeClr val="dk1"/>
                          </a:solidFill>
                          <a:latin typeface="Cambria Math" panose="02040503050406030204" pitchFamily="18" charset="0"/>
                          <a:ea typeface="Calibri"/>
                          <a:cs typeface="Calibri"/>
                          <a:sym typeface="Calibri"/>
                        </a:rPr>
                        <m:t>=</m:t>
                      </m:r>
                      <m:f>
                        <m:fPr>
                          <m:ctrlPr>
                            <a:rPr lang="es-MX" sz="1800" b="0" i="1" smtClean="0">
                              <a:solidFill>
                                <a:schemeClr val="dk1"/>
                              </a:solidFill>
                              <a:latin typeface="Cambria Math" panose="02040503050406030204" pitchFamily="18" charset="0"/>
                              <a:ea typeface="Calibri"/>
                              <a:cs typeface="Calibri"/>
                              <a:sym typeface="Calibri"/>
                            </a:rPr>
                          </m:ctrlPr>
                        </m:fPr>
                        <m:num>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𝑄</m:t>
                          </m:r>
                        </m:num>
                        <m:den>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𝑡</m:t>
                          </m:r>
                        </m:den>
                      </m:f>
                      <m:r>
                        <a:rPr lang="es-CL" sz="1800" b="0" i="1" smtClean="0">
                          <a:solidFill>
                            <a:schemeClr val="dk1"/>
                          </a:solidFill>
                          <a:latin typeface="Cambria Math" panose="02040503050406030204" pitchFamily="18" charset="0"/>
                          <a:ea typeface="Calibri"/>
                          <a:cs typeface="Calibri"/>
                          <a:sym typeface="Calibri"/>
                        </a:rPr>
                        <m:t>=</m:t>
                      </m:r>
                      <m:f>
                        <m:fPr>
                          <m:ctrlPr>
                            <a:rPr lang="es-CL" sz="1800" b="0" i="1" smtClean="0">
                              <a:solidFill>
                                <a:schemeClr val="dk1"/>
                              </a:solidFill>
                              <a:latin typeface="Cambria Math" panose="02040503050406030204" pitchFamily="18" charset="0"/>
                              <a:ea typeface="Calibri"/>
                              <a:cs typeface="Calibri"/>
                              <a:sym typeface="Calibri"/>
                            </a:rPr>
                          </m:ctrlPr>
                        </m:fPr>
                        <m:num>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𝑄</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2</m:t>
                              </m:r>
                            </m:sub>
                          </m:sSub>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m:t>
                          </m:r>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𝑄</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1</m:t>
                              </m:r>
                            </m:sub>
                          </m:sSub>
                          <m:r>
                            <a:rPr lang="es-CL" sz="1800" b="0" i="1" smtClean="0">
                              <a:solidFill>
                                <a:schemeClr val="dk1"/>
                              </a:solidFill>
                              <a:latin typeface="Cambria Math" panose="02040503050406030204" pitchFamily="18" charset="0"/>
                              <a:ea typeface="Calibri"/>
                              <a:cs typeface="Calibri"/>
                              <a:sym typeface="Calibri"/>
                            </a:rPr>
                            <m:t>)</m:t>
                          </m:r>
                        </m:num>
                        <m:den>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2</m:t>
                              </m:r>
                            </m:sub>
                          </m:sSub>
                          <m:r>
                            <a:rPr lang="es-CL" sz="1800" b="0" i="1" smtClean="0">
                              <a:solidFill>
                                <a:schemeClr val="dk1"/>
                              </a:solidFill>
                              <a:latin typeface="Cambria Math" panose="02040503050406030204" pitchFamily="18" charset="0"/>
                              <a:ea typeface="Calibri"/>
                              <a:cs typeface="Calibri"/>
                              <a:sym typeface="Calibri"/>
                            </a:rPr>
                            <m:t>−</m:t>
                          </m:r>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1</m:t>
                              </m:r>
                            </m:sub>
                          </m:sSub>
                        </m:den>
                      </m:f>
                    </m:oMath>
                  </m:oMathPara>
                </a14:m>
                <a:endParaRPr lang="es-MX" sz="1100" dirty="0">
                  <a:solidFill>
                    <a:schemeClr val="dk1"/>
                  </a:solidFill>
                  <a:latin typeface="Nunito"/>
                  <a:ea typeface="Nunito"/>
                  <a:cs typeface="Nunito"/>
                  <a:sym typeface="Nunito"/>
                </a:endParaRPr>
              </a:p>
              <a:p>
                <a:pPr marL="0" lvl="0" indent="0" algn="just" rtl="0">
                  <a:spcBef>
                    <a:spcPts val="0"/>
                  </a:spcBef>
                  <a:spcAft>
                    <a:spcPts val="0"/>
                  </a:spcAft>
                  <a:buNone/>
                </a:pPr>
                <a:endParaRPr sz="1100" dirty="0">
                  <a:solidFill>
                    <a:schemeClr val="dk1"/>
                  </a:solidFill>
                  <a:latin typeface="Nunito"/>
                  <a:ea typeface="Nunito"/>
                  <a:cs typeface="Nunito"/>
                  <a:sym typeface="Nunito"/>
                </a:endParaRPr>
              </a:p>
            </p:txBody>
          </p:sp>
        </mc:Choice>
        <mc:Fallback>
          <p:sp>
            <p:nvSpPr>
              <p:cNvPr id="150" name="Google Shape;150;g251918430e0_1_49"/>
              <p:cNvSpPr txBox="1">
                <a:spLocks noRot="1" noChangeAspect="1" noMove="1" noResize="1" noEditPoints="1" noAdjustHandles="1" noChangeArrowheads="1" noChangeShapeType="1" noTextEdit="1"/>
              </p:cNvSpPr>
              <p:nvPr/>
            </p:nvSpPr>
            <p:spPr>
              <a:xfrm>
                <a:off x="489849" y="1380500"/>
                <a:ext cx="8253221" cy="3298886"/>
              </a:xfrm>
              <a:prstGeom prst="rect">
                <a:avLst/>
              </a:prstGeom>
              <a:blipFill>
                <a:blip r:embed="rId3"/>
                <a:stretch>
                  <a:fillRect r="-148"/>
                </a:stretch>
              </a:blipFill>
              <a:ln>
                <a:noFill/>
              </a:ln>
            </p:spPr>
            <p:txBody>
              <a:bodyPr/>
              <a:lstStyle/>
              <a:p>
                <a:r>
                  <a:rPr lang="es-CL">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51918430e0_1_71"/>
          <p:cNvSpPr txBox="1"/>
          <p:nvPr/>
        </p:nvSpPr>
        <p:spPr>
          <a:xfrm>
            <a:off x="387555" y="380869"/>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158" name="Google Shape;158;g251918430e0_1_71"/>
              <p:cNvSpPr txBox="1"/>
              <p:nvPr/>
            </p:nvSpPr>
            <p:spPr>
              <a:xfrm>
                <a:off x="489850" y="1380500"/>
                <a:ext cx="7972500" cy="232721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CL" sz="1800" dirty="0">
                    <a:solidFill>
                      <a:schemeClr val="dk1"/>
                    </a:solidFill>
                    <a:latin typeface="Calibri"/>
                    <a:ea typeface="Calibri"/>
                    <a:cs typeface="Calibri"/>
                    <a:sym typeface="Calibri"/>
                  </a:rPr>
                  <a:t>Como ejemplo, calculemos la velocidad de carga media entre 0 y 10 minutos para la batería Celular:</a:t>
                </a:r>
              </a:p>
              <a:p>
                <a:pPr marL="0" lvl="0" indent="0" algn="just" rtl="0">
                  <a:spcBef>
                    <a:spcPts val="0"/>
                  </a:spcBef>
                  <a:spcAft>
                    <a:spcPts val="0"/>
                  </a:spcAft>
                  <a:buNone/>
                </a:pPr>
                <a:endParaRPr lang="es-CL" sz="1100" dirty="0">
                  <a:solidFill>
                    <a:schemeClr val="dk1"/>
                  </a:solidFill>
                  <a:latin typeface="Nunito"/>
                  <a:ea typeface="Nunito"/>
                  <a:cs typeface="Nunito"/>
                  <a:sym typeface="Nunito"/>
                </a:endParaRPr>
              </a:p>
              <a:p>
                <a:pPr marL="0" lvl="0" indent="0" algn="just" rtl="0">
                  <a:spcBef>
                    <a:spcPts val="0"/>
                  </a:spcBef>
                  <a:spcAft>
                    <a:spcPts val="0"/>
                  </a:spcAft>
                  <a:buNone/>
                </a:pPr>
                <a14:m>
                  <m:oMathPara xmlns:m="http://schemas.openxmlformats.org/officeDocument/2006/math">
                    <m:oMathParaPr>
                      <m:jc m:val="centerGroup"/>
                    </m:oMathParaPr>
                    <m:oMath xmlns:m="http://schemas.openxmlformats.org/officeDocument/2006/math">
                      <m:r>
                        <m:rPr>
                          <m:sty m:val="p"/>
                        </m:rPr>
                        <a:rPr lang="es-CL" sz="1800" b="0" i="0" smtClean="0">
                          <a:solidFill>
                            <a:schemeClr val="dk1"/>
                          </a:solidFill>
                          <a:latin typeface="Cambria Math" panose="02040503050406030204" pitchFamily="18" charset="0"/>
                          <a:ea typeface="Calibri"/>
                          <a:cs typeface="Calibri"/>
                          <a:sym typeface="Calibri"/>
                        </a:rPr>
                        <m:t>Velocidad</m:t>
                      </m:r>
                      <m:r>
                        <a:rPr lang="es-CL" sz="1800" b="0" i="0" smtClean="0">
                          <a:solidFill>
                            <a:schemeClr val="dk1"/>
                          </a:solidFill>
                          <a:latin typeface="Cambria Math" panose="02040503050406030204" pitchFamily="18" charset="0"/>
                          <a:ea typeface="Calibri"/>
                          <a:cs typeface="Calibri"/>
                          <a:sym typeface="Calibri"/>
                        </a:rPr>
                        <m:t> </m:t>
                      </m:r>
                      <m:r>
                        <m:rPr>
                          <m:sty m:val="p"/>
                        </m:rPr>
                        <a:rPr lang="es-CL" sz="1800" b="0" i="0" smtClean="0">
                          <a:solidFill>
                            <a:schemeClr val="dk1"/>
                          </a:solidFill>
                          <a:latin typeface="Cambria Math" panose="02040503050406030204" pitchFamily="18" charset="0"/>
                          <a:ea typeface="Calibri"/>
                          <a:cs typeface="Calibri"/>
                          <a:sym typeface="Calibri"/>
                        </a:rPr>
                        <m:t>media</m:t>
                      </m:r>
                      <m:r>
                        <a:rPr lang="es-CL" sz="1800" b="0" i="1" smtClean="0">
                          <a:solidFill>
                            <a:schemeClr val="dk1"/>
                          </a:solidFill>
                          <a:latin typeface="Cambria Math" panose="02040503050406030204" pitchFamily="18" charset="0"/>
                          <a:ea typeface="Calibri"/>
                          <a:cs typeface="Calibri"/>
                          <a:sym typeface="Calibri"/>
                        </a:rPr>
                        <m:t>=</m:t>
                      </m:r>
                      <m:f>
                        <m:fPr>
                          <m:ctrlPr>
                            <a:rPr lang="ar-AE" sz="1800" b="0" i="1" smtClean="0">
                              <a:solidFill>
                                <a:schemeClr val="dk1"/>
                              </a:solidFill>
                              <a:latin typeface="Cambria Math" panose="02040503050406030204" pitchFamily="18" charset="0"/>
                              <a:ea typeface="Calibri"/>
                              <a:cs typeface="Calibri"/>
                              <a:sym typeface="Calibri"/>
                            </a:rPr>
                          </m:ctrlPr>
                        </m:fPr>
                        <m:num>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𝑄</m:t>
                          </m:r>
                        </m:num>
                        <m:den>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𝑡</m:t>
                          </m:r>
                        </m:den>
                      </m:f>
                      <m:r>
                        <a:rPr lang="ar-AE" sz="1800" b="0" i="1" smtClean="0">
                          <a:solidFill>
                            <a:schemeClr val="dk1"/>
                          </a:solidFill>
                          <a:latin typeface="Cambria Math" panose="02040503050406030204" pitchFamily="18" charset="0"/>
                          <a:ea typeface="Calibri"/>
                          <a:cs typeface="Calibri"/>
                          <a:sym typeface="Calibri"/>
                        </a:rPr>
                        <m:t>=</m:t>
                      </m:r>
                      <m:f>
                        <m:fPr>
                          <m:ctrlPr>
                            <a:rPr lang="ar-AE" sz="1800" b="0" i="1" smtClean="0">
                              <a:solidFill>
                                <a:schemeClr val="dk1"/>
                              </a:solidFill>
                              <a:latin typeface="Cambria Math" panose="02040503050406030204" pitchFamily="18" charset="0"/>
                              <a:ea typeface="Calibri"/>
                              <a:cs typeface="Calibri"/>
                              <a:sym typeface="Calibri"/>
                            </a:rPr>
                          </m:ctrlPr>
                        </m:fPr>
                        <m:num>
                          <m:r>
                            <a:rPr lang="ar-AE" sz="1800" b="0" i="1" smtClean="0">
                              <a:solidFill>
                                <a:schemeClr val="dk1"/>
                              </a:solidFill>
                              <a:latin typeface="Cambria Math" panose="02040503050406030204" pitchFamily="18" charset="0"/>
                              <a:ea typeface="Calibri"/>
                              <a:cs typeface="Calibri"/>
                              <a:sym typeface="Calibri"/>
                            </a:rPr>
                            <m:t>𝑄</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10</m:t>
                          </m:r>
                          <m:r>
                            <a:rPr lang="ar-AE"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𝑄</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0</m:t>
                          </m:r>
                          <m:r>
                            <a:rPr lang="ar-AE" sz="1800" b="0" i="1" smtClean="0">
                              <a:solidFill>
                                <a:schemeClr val="dk1"/>
                              </a:solidFill>
                              <a:latin typeface="Cambria Math" panose="02040503050406030204" pitchFamily="18" charset="0"/>
                              <a:ea typeface="Calibri"/>
                              <a:cs typeface="Calibri"/>
                              <a:sym typeface="Calibri"/>
                            </a:rPr>
                            <m:t>)</m:t>
                          </m:r>
                        </m:num>
                        <m:den>
                          <m:r>
                            <a:rPr lang="es-CL" sz="1800" b="0" i="1" smtClean="0">
                              <a:solidFill>
                                <a:schemeClr val="dk1"/>
                              </a:solidFill>
                              <a:latin typeface="Cambria Math" panose="02040503050406030204" pitchFamily="18" charset="0"/>
                              <a:ea typeface="Calibri"/>
                              <a:cs typeface="Calibri"/>
                              <a:sym typeface="Calibri"/>
                            </a:rPr>
                            <m:t>10</m:t>
                          </m:r>
                          <m:r>
                            <a:rPr lang="ar-AE"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0</m:t>
                          </m:r>
                        </m:den>
                      </m:f>
                      <m:r>
                        <a:rPr lang="es-CL" sz="1800" b="0" i="1" smtClean="0">
                          <a:solidFill>
                            <a:schemeClr val="dk1"/>
                          </a:solidFill>
                          <a:latin typeface="Cambria Math" panose="02040503050406030204" pitchFamily="18" charset="0"/>
                          <a:ea typeface="Calibri"/>
                          <a:cs typeface="Calibri"/>
                          <a:sym typeface="Calibri"/>
                        </a:rPr>
                        <m:t>=</m:t>
                      </m:r>
                      <m:f>
                        <m:fPr>
                          <m:ctrlPr>
                            <a:rPr lang="es-CL" sz="1800" b="0" i="1" smtClean="0">
                              <a:solidFill>
                                <a:schemeClr val="dk1"/>
                              </a:solidFill>
                              <a:latin typeface="Cambria Math" panose="02040503050406030204" pitchFamily="18" charset="0"/>
                              <a:ea typeface="Calibri"/>
                              <a:cs typeface="Calibri"/>
                              <a:sym typeface="Calibri"/>
                            </a:rPr>
                          </m:ctrlPr>
                        </m:fPr>
                        <m:num>
                          <m:r>
                            <a:rPr lang="es-CL" sz="1800" b="0" i="1" smtClean="0">
                              <a:solidFill>
                                <a:schemeClr val="dk1"/>
                              </a:solidFill>
                              <a:latin typeface="Cambria Math" panose="02040503050406030204" pitchFamily="18" charset="0"/>
                              <a:ea typeface="Calibri"/>
                              <a:cs typeface="Calibri"/>
                              <a:sym typeface="Calibri"/>
                            </a:rPr>
                            <m:t>4</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983</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0</m:t>
                          </m:r>
                        </m:num>
                        <m:den>
                          <m:r>
                            <a:rPr lang="es-CL" sz="1800" b="0" i="1" smtClean="0">
                              <a:solidFill>
                                <a:schemeClr val="dk1"/>
                              </a:solidFill>
                              <a:latin typeface="Cambria Math" panose="02040503050406030204" pitchFamily="18" charset="0"/>
                              <a:ea typeface="Calibri"/>
                              <a:cs typeface="Calibri"/>
                              <a:sym typeface="Calibri"/>
                            </a:rPr>
                            <m:t>10</m:t>
                          </m:r>
                        </m:den>
                      </m:f>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498</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3</m:t>
                      </m:r>
                      <m:r>
                        <a:rPr lang="es-CL" sz="1800" b="0" i="1" smtClean="0">
                          <a:solidFill>
                            <a:schemeClr val="dk1"/>
                          </a:solidFill>
                          <a:latin typeface="Cambria Math" panose="02040503050406030204" pitchFamily="18" charset="0"/>
                          <a:ea typeface="Calibri"/>
                          <a:cs typeface="Calibri"/>
                          <a:sym typeface="Calibri"/>
                        </a:rPr>
                        <m:t> </m:t>
                      </m:r>
                      <m:f>
                        <m:fPr>
                          <m:ctrlPr>
                            <a:rPr lang="es-CL" sz="1800" b="0" smtClean="0">
                              <a:solidFill>
                                <a:schemeClr val="dk1"/>
                              </a:solidFill>
                              <a:latin typeface="Cambria Math" panose="02040503050406030204" pitchFamily="18" charset="0"/>
                              <a:ea typeface="Calibri"/>
                              <a:cs typeface="Calibri"/>
                              <a:sym typeface="Calibri"/>
                            </a:rPr>
                          </m:ctrlPr>
                        </m:fPr>
                        <m:num>
                          <m:r>
                            <m:rPr>
                              <m:sty m:val="p"/>
                            </m:rPr>
                            <a:rPr lang="es-CL" sz="1800" b="0" i="0" smtClean="0">
                              <a:solidFill>
                                <a:schemeClr val="dk1"/>
                              </a:solidFill>
                              <a:latin typeface="Cambria Math" panose="02040503050406030204" pitchFamily="18" charset="0"/>
                              <a:ea typeface="Calibri"/>
                              <a:cs typeface="Calibri"/>
                              <a:sym typeface="Calibri"/>
                            </a:rPr>
                            <m:t>C</m:t>
                          </m:r>
                        </m:num>
                        <m:den>
                          <m:r>
                            <m:rPr>
                              <m:sty m:val="p"/>
                            </m:rPr>
                            <a:rPr lang="es-CL" sz="1800" b="0" i="0" smtClean="0">
                              <a:solidFill>
                                <a:schemeClr val="dk1"/>
                              </a:solidFill>
                              <a:latin typeface="Cambria Math" panose="02040503050406030204" pitchFamily="18" charset="0"/>
                              <a:ea typeface="Calibri"/>
                              <a:cs typeface="Calibri"/>
                              <a:sym typeface="Calibri"/>
                            </a:rPr>
                            <m:t>min</m:t>
                          </m:r>
                        </m:den>
                      </m:f>
                    </m:oMath>
                  </m:oMathPara>
                </a14:m>
                <a:endParaRPr lang="ar-AE" sz="1800" dirty="0">
                  <a:solidFill>
                    <a:schemeClr val="dk1"/>
                  </a:solidFill>
                  <a:latin typeface="Nunito"/>
                  <a:ea typeface="Nunito"/>
                  <a:cs typeface="Nunito"/>
                  <a:sym typeface="Nunito"/>
                </a:endParaRPr>
              </a:p>
              <a:p>
                <a:pPr marL="0" lvl="0" indent="0" algn="just" rtl="0">
                  <a:spcBef>
                    <a:spcPts val="0"/>
                  </a:spcBef>
                  <a:spcAft>
                    <a:spcPts val="0"/>
                  </a:spcAft>
                  <a:buNone/>
                </a:pPr>
                <a:endParaRPr lang="ar-AE" sz="1100" dirty="0">
                  <a:solidFill>
                    <a:schemeClr val="dk1"/>
                  </a:solidFill>
                  <a:latin typeface="Nunito"/>
                  <a:ea typeface="Nunito"/>
                  <a:cs typeface="Nunito"/>
                  <a:sym typeface="Nunito"/>
                </a:endParaRPr>
              </a:p>
              <a:p>
                <a:pPr marL="0" lvl="0" indent="0" algn="just" rtl="0">
                  <a:spcBef>
                    <a:spcPts val="0"/>
                  </a:spcBef>
                  <a:spcAft>
                    <a:spcPts val="0"/>
                  </a:spcAft>
                  <a:buNone/>
                </a:pPr>
                <a:endParaRPr lang="ar-AE" sz="1100" dirty="0">
                  <a:solidFill>
                    <a:schemeClr val="dk1"/>
                  </a:solidFill>
                  <a:latin typeface="Nunito"/>
                  <a:ea typeface="Nunito"/>
                  <a:cs typeface="Nunito"/>
                  <a:sym typeface="Nunito"/>
                </a:endParaRPr>
              </a:p>
              <a:p>
                <a:pPr marL="0" lvl="0" indent="0" algn="just" rtl="0">
                  <a:spcBef>
                    <a:spcPts val="0"/>
                  </a:spcBef>
                  <a:spcAft>
                    <a:spcPts val="0"/>
                  </a:spcAft>
                  <a:buNone/>
                </a:pPr>
                <a:endParaRPr lang="ar-AE" sz="1100" dirty="0">
                  <a:solidFill>
                    <a:schemeClr val="dk1"/>
                  </a:solidFill>
                  <a:latin typeface="Nunito"/>
                  <a:ea typeface="Nunito"/>
                  <a:cs typeface="Nunito"/>
                  <a:sym typeface="Nunito"/>
                </a:endParaRPr>
              </a:p>
              <a:p>
                <a:pPr marL="0" lvl="0" indent="0" algn="just" rtl="0">
                  <a:spcBef>
                    <a:spcPts val="0"/>
                  </a:spcBef>
                  <a:spcAft>
                    <a:spcPts val="0"/>
                  </a:spcAft>
                  <a:buNone/>
                </a:pPr>
                <a:endParaRPr lang="ar-AE" sz="1100" dirty="0">
                  <a:solidFill>
                    <a:schemeClr val="dk1"/>
                  </a:solidFill>
                  <a:latin typeface="Nunito"/>
                  <a:ea typeface="Nunito"/>
                  <a:cs typeface="Nunito"/>
                  <a:sym typeface="Nunito"/>
                </a:endParaRPr>
              </a:p>
              <a:p>
                <a:pPr marL="0" lvl="0" indent="0" algn="just" rtl="0">
                  <a:spcBef>
                    <a:spcPts val="0"/>
                  </a:spcBef>
                  <a:spcAft>
                    <a:spcPts val="0"/>
                  </a:spcAft>
                  <a:buNone/>
                </a:pPr>
                <a:endParaRPr sz="1100" dirty="0">
                  <a:solidFill>
                    <a:schemeClr val="dk1"/>
                  </a:solidFill>
                  <a:latin typeface="Nunito"/>
                  <a:ea typeface="Nunito"/>
                  <a:cs typeface="Nunito"/>
                  <a:sym typeface="Nunito"/>
                </a:endParaRPr>
              </a:p>
            </p:txBody>
          </p:sp>
        </mc:Choice>
        <mc:Fallback>
          <p:sp>
            <p:nvSpPr>
              <p:cNvPr id="158" name="Google Shape;158;g251918430e0_1_71"/>
              <p:cNvSpPr txBox="1">
                <a:spLocks noRot="1" noChangeAspect="1" noMove="1" noResize="1" noEditPoints="1" noAdjustHandles="1" noChangeArrowheads="1" noChangeShapeType="1" noTextEdit="1"/>
              </p:cNvSpPr>
              <p:nvPr/>
            </p:nvSpPr>
            <p:spPr>
              <a:xfrm>
                <a:off x="489850" y="1380500"/>
                <a:ext cx="7972500" cy="2327210"/>
              </a:xfrm>
              <a:prstGeom prst="rect">
                <a:avLst/>
              </a:prstGeom>
              <a:blipFill>
                <a:blip r:embed="rId3"/>
                <a:stretch>
                  <a:fillRect l="-612" r="-688"/>
                </a:stretch>
              </a:blipFill>
              <a:ln>
                <a:noFill/>
              </a:ln>
            </p:spPr>
            <p:txBody>
              <a:bodyPr/>
              <a:lstStyle/>
              <a:p>
                <a:r>
                  <a:rPr lang="es-CL">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51918430e0_1_2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sp>
        <p:nvSpPr>
          <p:cNvPr id="165" name="Google Shape;165;g251918430e0_1_29"/>
          <p:cNvSpPr txBox="1"/>
          <p:nvPr/>
        </p:nvSpPr>
        <p:spPr>
          <a:xfrm>
            <a:off x="520054" y="1260748"/>
            <a:ext cx="81039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3. Usando los valores de la tabla del ítem 1, calcula la velocidad media de la carga de la batería Celular entre los 20 y 30 minutos.</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51918430e0_1_83"/>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171" name="Google Shape;171;g251918430e0_1_83"/>
          <p:cNvSpPr txBox="1"/>
          <p:nvPr/>
        </p:nvSpPr>
        <p:spPr>
          <a:xfrm>
            <a:off x="520050" y="1549200"/>
            <a:ext cx="8103900" cy="2839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a:solidFill>
                  <a:schemeClr val="dk1"/>
                </a:solidFill>
                <a:latin typeface="Calibri"/>
                <a:ea typeface="Calibri"/>
                <a:cs typeface="Calibri"/>
                <a:sym typeface="Calibri"/>
              </a:rPr>
              <a:t>Estos cálculos de velocidades medias también pueden ser representados de manera gráfica, usando un recurso de GeoGebra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s" sz="1800">
                <a:solidFill>
                  <a:schemeClr val="dk1"/>
                </a:solidFill>
                <a:latin typeface="Calibri"/>
                <a:ea typeface="Calibri"/>
                <a:cs typeface="Calibri"/>
                <a:sym typeface="Calibri"/>
              </a:rPr>
              <a:t>Este recurso muestra: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función de carga 𝑄(𝑡).</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recta secante que pasa por dos puntos móviles, 𝑃₁ y 𝑃₂. </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Los valores de 𝛥𝑡 y 𝛥𝑄. </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pendiente </a:t>
            </a:r>
            <a:r>
              <a:rPr lang="es" sz="1800" i="1">
                <a:solidFill>
                  <a:schemeClr val="dk1"/>
                </a:solidFill>
                <a:latin typeface="Calibri"/>
                <a:ea typeface="Calibri"/>
                <a:cs typeface="Calibri"/>
                <a:sym typeface="Calibri"/>
              </a:rPr>
              <a:t>m</a:t>
            </a:r>
            <a:r>
              <a:rPr lang="es" sz="1800">
                <a:solidFill>
                  <a:schemeClr val="dk1"/>
                </a:solidFill>
                <a:latin typeface="Calibri"/>
                <a:ea typeface="Calibri"/>
                <a:cs typeface="Calibri"/>
                <a:sym typeface="Calibri"/>
              </a:rPr>
              <a:t> de la recta secante, que se calcula a partir de 𝛥𝑡 y 𝛥𝑄.  </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Los valores de 𝑡₁ y 𝑡₂ asociados a los puntos 𝑃₁ y 𝑃₂.</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51918430e0_1_90"/>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sp>
        <p:nvSpPr>
          <p:cNvPr id="177" name="Google Shape;177;g251918430e0_1_90"/>
          <p:cNvSpPr txBox="1"/>
          <p:nvPr/>
        </p:nvSpPr>
        <p:spPr>
          <a:xfrm>
            <a:off x="520054" y="1039648"/>
            <a:ext cx="81039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4.</a:t>
            </a:r>
            <a:r>
              <a:rPr lang="es" sz="1800" b="1" dirty="0">
                <a:solidFill>
                  <a:schemeClr val="dk1"/>
                </a:solidFill>
                <a:latin typeface="Calibri"/>
                <a:ea typeface="Calibri"/>
                <a:cs typeface="Calibri"/>
                <a:sym typeface="Calibri"/>
              </a:rPr>
              <a:t> </a:t>
            </a:r>
            <a:r>
              <a:rPr lang="es" sz="1800" dirty="0">
                <a:solidFill>
                  <a:schemeClr val="dk1"/>
                </a:solidFill>
                <a:latin typeface="Calibri"/>
                <a:ea typeface="Calibri"/>
                <a:cs typeface="Calibri"/>
                <a:sym typeface="Calibri"/>
              </a:rPr>
              <a:t>Usando el recurso, calcula la velocidad media de la carga de la batería Celular entre los 30 y 45 minutos.</a:t>
            </a:r>
            <a:endParaRPr sz="21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5204d9deb6_0_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p:sp>
        <p:nvSpPr>
          <p:cNvPr id="183" name="Google Shape;183;g25204d9deb6_0_9"/>
          <p:cNvSpPr txBox="1"/>
          <p:nvPr/>
        </p:nvSpPr>
        <p:spPr>
          <a:xfrm>
            <a:off x="520054" y="1017398"/>
            <a:ext cx="8103900" cy="145421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Utiliza el recurso GeoGebra para responder las siguientes preguntas:</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Completa la siguiente tabla:</a:t>
            </a:r>
          </a:p>
          <a:p>
            <a:pPr marL="63500" marR="0" lvl="0" algn="l" rtl="0">
              <a:lnSpc>
                <a:spcPct val="100000"/>
              </a:lnSpc>
              <a:spcBef>
                <a:spcPts val="0"/>
              </a:spcBef>
              <a:spcAft>
                <a:spcPts val="0"/>
              </a:spcAft>
              <a:buClr>
                <a:schemeClr val="dk1"/>
              </a:buClr>
              <a:buSzPts val="1800"/>
            </a:pPr>
            <a:r>
              <a:rPr lang="es" sz="1800" dirty="0">
                <a:solidFill>
                  <a:schemeClr val="dk1"/>
                </a:solidFill>
                <a:latin typeface="Calibri"/>
                <a:ea typeface="Calibri"/>
                <a:cs typeface="Calibri"/>
                <a:sym typeface="Calibri"/>
              </a:rPr>
              <a:t>       </a:t>
            </a:r>
            <a:br>
              <a:rPr lang="es" sz="1800" dirty="0">
                <a:solidFill>
                  <a:schemeClr val="dk1"/>
                </a:solidFill>
                <a:latin typeface="Calibri"/>
                <a:ea typeface="Calibri"/>
                <a:cs typeface="Calibri"/>
                <a:sym typeface="Calibri"/>
              </a:rPr>
            </a:br>
            <a:r>
              <a:rPr lang="es" sz="1800" dirty="0">
                <a:solidFill>
                  <a:schemeClr val="dk1"/>
                </a:solidFill>
                <a:latin typeface="Calibri"/>
                <a:ea typeface="Calibri"/>
                <a:cs typeface="Calibri"/>
                <a:sym typeface="Calibri"/>
              </a:rPr>
              <a:t>       a. </a:t>
            </a:r>
          </a:p>
        </p:txBody>
      </p:sp>
      <mc:AlternateContent xmlns:mc="http://schemas.openxmlformats.org/markup-compatibility/2006">
        <mc:Choice xmlns:a14="http://schemas.microsoft.com/office/drawing/2010/main" Requires="a14">
          <p:graphicFrame>
            <p:nvGraphicFramePr>
              <p:cNvPr id="184" name="Google Shape;184;g25204d9deb6_0_9"/>
              <p:cNvGraphicFramePr/>
              <p:nvPr>
                <p:extLst>
                  <p:ext uri="{D42A27DB-BD31-4B8C-83A1-F6EECF244321}">
                    <p14:modId xmlns:p14="http://schemas.microsoft.com/office/powerpoint/2010/main" val="1122046040"/>
                  </p:ext>
                </p:extLst>
              </p:nvPr>
            </p:nvGraphicFramePr>
            <p:xfrm>
              <a:off x="1328491" y="2054785"/>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983250">
                      <a:extLst>
                        <a:ext uri="{9D8B030D-6E8A-4147-A177-3AD203B41FA5}">
                          <a16:colId xmlns:a16="http://schemas.microsoft.com/office/drawing/2014/main" val="20001"/>
                        </a:ext>
                      </a:extLst>
                    </a:gridCol>
                    <a:gridCol w="708950">
                      <a:extLst>
                        <a:ext uri="{9D8B030D-6E8A-4147-A177-3AD203B41FA5}">
                          <a16:colId xmlns:a16="http://schemas.microsoft.com/office/drawing/2014/main" val="20002"/>
                        </a:ext>
                      </a:extLst>
                    </a:gridCol>
                    <a:gridCol w="3723225">
                      <a:extLst>
                        <a:ext uri="{9D8B030D-6E8A-4147-A177-3AD203B41FA5}">
                          <a16:colId xmlns:a16="http://schemas.microsoft.com/office/drawing/2014/main" val="20003"/>
                        </a:ext>
                      </a:extLst>
                    </a:gridCol>
                  </a:tblGrid>
                  <a:tr h="503300">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2</m:t>
                                    </m:r>
                                  </m:sub>
                                </m:sSub>
                                <m:r>
                                  <a:rPr lang="es-CL" sz="1800" b="0" i="1" smtClean="0">
                                    <a:latin typeface="Cambria Math" panose="02040503050406030204" pitchFamily="18" charset="0"/>
                                    <a:ea typeface="Nunito"/>
                                    <a:cs typeface="Nunito"/>
                                    <a:sym typeface="Nunito"/>
                                  </a:rPr>
                                  <m:t>=30</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1</m:t>
                                    </m:r>
                                  </m:sub>
                                </m:sSub>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ea typeface="Cambria Math" panose="02040503050406030204" pitchFamily="18" charset="0"/>
                                    <a:cs typeface="Nunito"/>
                                    <a:sym typeface="Nunito"/>
                                  </a:rPr>
                                  <m:t>∆</m:t>
                                </m:r>
                                <m:r>
                                  <a:rPr lang="es-CL" sz="1800" b="0" i="1" smtClean="0">
                                    <a:latin typeface="Cambria Math" panose="02040503050406030204" pitchFamily="18" charset="0"/>
                                    <a:ea typeface="Cambria Math" panose="02040503050406030204" pitchFamily="18" charset="0"/>
                                    <a:cs typeface="Nunito"/>
                                    <a:sym typeface="Nunito"/>
                                  </a:rPr>
                                  <m:t>𝑡</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Razón de cambio </a:t>
                          </a:r>
                        </a:p>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(Pendiente recta secante) </a:t>
                          </a:r>
                          <a14:m>
                            <m:oMath xmlns:m="http://schemas.openxmlformats.org/officeDocument/2006/math">
                              <m:f>
                                <m:fPr>
                                  <m:ctrlPr>
                                    <a:rPr lang="ar-AE" sz="1800" i="1" smtClean="0">
                                      <a:latin typeface="Cambria Math" panose="02040503050406030204" pitchFamily="18" charset="0"/>
                                      <a:sym typeface="Nunito"/>
                                    </a:rPr>
                                  </m:ctrlPr>
                                </m:fPr>
                                <m:num>
                                  <m:r>
                                    <a:rPr lang="ar-AE" sz="1800" i="1" smtClean="0">
                                      <a:latin typeface="Cambria Math" panose="02040503050406030204" pitchFamily="18" charset="0"/>
                                      <a:ea typeface="Cambria Math" panose="02040503050406030204" pitchFamily="18" charset="0"/>
                                      <a:sym typeface="Nunito"/>
                                    </a:rPr>
                                    <m:t>∆</m:t>
                                  </m:r>
                                  <m:r>
                                    <a:rPr lang="ar-AE" sz="1800" b="0" i="1" smtClean="0">
                                      <a:latin typeface="Cambria Math" panose="02040503050406030204" pitchFamily="18" charset="0"/>
                                      <a:ea typeface="Cambria Math" panose="02040503050406030204" pitchFamily="18" charset="0"/>
                                      <a:sym typeface="Nunito"/>
                                    </a:rPr>
                                    <m:t>𝑄</m:t>
                                  </m:r>
                                </m:num>
                                <m:den>
                                  <m:r>
                                    <a:rPr lang="ar-AE" sz="1800" i="1" smtClean="0">
                                      <a:latin typeface="Cambria Math" panose="02040503050406030204" pitchFamily="18" charset="0"/>
                                      <a:ea typeface="Cambria Math" panose="02040503050406030204" pitchFamily="18" charset="0"/>
                                      <a:sym typeface="Nunito"/>
                                    </a:rPr>
                                    <m:t>∆</m:t>
                                  </m:r>
                                  <m:r>
                                    <a:rPr lang="es-CL" sz="1800" b="0" i="1" smtClean="0">
                                      <a:latin typeface="Cambria Math" panose="02040503050406030204" pitchFamily="18" charset="0"/>
                                      <a:ea typeface="Cambria Math" panose="02040503050406030204" pitchFamily="18" charset="0"/>
                                      <a:sym typeface="Nunito"/>
                                    </a:rPr>
                                    <m:t>𝑡</m:t>
                                  </m:r>
                                </m:den>
                              </m:f>
                            </m:oMath>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Choice>
        <mc:Fallback>
          <p:graphicFrame>
            <p:nvGraphicFramePr>
              <p:cNvPr id="184" name="Google Shape;184;g25204d9deb6_0_9"/>
              <p:cNvGraphicFramePr/>
              <p:nvPr>
                <p:extLst>
                  <p:ext uri="{D42A27DB-BD31-4B8C-83A1-F6EECF244321}">
                    <p14:modId xmlns:p14="http://schemas.microsoft.com/office/powerpoint/2010/main" val="1122046040"/>
                  </p:ext>
                </p:extLst>
              </p:nvPr>
            </p:nvGraphicFramePr>
            <p:xfrm>
              <a:off x="1328491" y="2054785"/>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983250">
                      <a:extLst>
                        <a:ext uri="{9D8B030D-6E8A-4147-A177-3AD203B41FA5}">
                          <a16:colId xmlns:a16="http://schemas.microsoft.com/office/drawing/2014/main" val="20001"/>
                        </a:ext>
                      </a:extLst>
                    </a:gridCol>
                    <a:gridCol w="708950">
                      <a:extLst>
                        <a:ext uri="{9D8B030D-6E8A-4147-A177-3AD203B41FA5}">
                          <a16:colId xmlns:a16="http://schemas.microsoft.com/office/drawing/2014/main" val="20002"/>
                        </a:ext>
                      </a:extLst>
                    </a:gridCol>
                    <a:gridCol w="3723225">
                      <a:extLst>
                        <a:ext uri="{9D8B030D-6E8A-4147-A177-3AD203B41FA5}">
                          <a16:colId xmlns:a16="http://schemas.microsoft.com/office/drawing/2014/main" val="20003"/>
                        </a:ext>
                      </a:extLst>
                    </a:gridCol>
                  </a:tblGrid>
                  <a:tr h="797687">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85" t="-2290" r="-611644"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90741" t="-2290" r="-451235"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266379" t="-2290" r="-530172" b="-261069"/>
                          </a:stretch>
                        </a:blipFill>
                      </a:tcPr>
                    </a:tc>
                    <a:tc>
                      <a:txBody>
                        <a:bodyPr/>
                        <a:lstStyle/>
                        <a:p>
                          <a:endParaRPr lang="es-CL"/>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9444" t="-2290" r="-490" b="-261069"/>
                          </a:stretch>
                        </a:blipFill>
                      </a:tcPr>
                    </a:tc>
                    <a:extLst>
                      <a:ext uri="{0D108BD9-81ED-4DB2-BD59-A6C34878D82A}">
                        <a16:rowId xmlns:a16="http://schemas.microsoft.com/office/drawing/2014/main" val="10000"/>
                      </a:ext>
                    </a:extLst>
                  </a:tr>
                  <a:tr h="40132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51918430e0_1_130"/>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p:sp>
        <p:nvSpPr>
          <p:cNvPr id="194" name="Google Shape;194;g251918430e0_1_130"/>
          <p:cNvSpPr txBox="1"/>
          <p:nvPr/>
        </p:nvSpPr>
        <p:spPr>
          <a:xfrm>
            <a:off x="471979" y="1304711"/>
            <a:ext cx="8103900" cy="900216"/>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Completa la siguiente tabla:</a:t>
            </a:r>
          </a:p>
          <a:p>
            <a:pPr marL="419100" marR="0" lvl="0" indent="-355600" algn="l" rtl="0">
              <a:lnSpc>
                <a:spcPct val="100000"/>
              </a:lnSpc>
              <a:spcBef>
                <a:spcPts val="0"/>
              </a:spcBef>
              <a:spcAft>
                <a:spcPts val="0"/>
              </a:spcAft>
              <a:buClr>
                <a:schemeClr val="dk1"/>
              </a:buClr>
              <a:buSzPts val="1800"/>
              <a:buFont typeface="Calibri"/>
              <a:buAutoNum type="arabicPeriod"/>
            </a:pPr>
            <a:endParaRPr lang="es" sz="1800" dirty="0">
              <a:solidFill>
                <a:schemeClr val="dk1"/>
              </a:solidFill>
              <a:latin typeface="Calibri"/>
              <a:ea typeface="Calibri"/>
              <a:cs typeface="Calibri"/>
              <a:sym typeface="Calibri"/>
            </a:endParaRPr>
          </a:p>
          <a:p>
            <a:pPr marL="63500" marR="0" lvl="0" algn="l" rtl="0">
              <a:lnSpc>
                <a:spcPct val="100000"/>
              </a:lnSpc>
              <a:spcBef>
                <a:spcPts val="0"/>
              </a:spcBef>
              <a:spcAft>
                <a:spcPts val="0"/>
              </a:spcAft>
              <a:buClr>
                <a:schemeClr val="dk1"/>
              </a:buClr>
              <a:buSzPts val="1800"/>
            </a:pPr>
            <a:r>
              <a:rPr lang="es-CL" sz="1800" dirty="0">
                <a:solidFill>
                  <a:schemeClr val="dk1"/>
                </a:solidFill>
                <a:latin typeface="Calibri"/>
                <a:ea typeface="Calibri"/>
                <a:cs typeface="Calibri"/>
                <a:sym typeface="Calibri"/>
              </a:rPr>
              <a:t>      b.</a:t>
            </a:r>
          </a:p>
        </p:txBody>
      </p:sp>
      <mc:AlternateContent xmlns:mc="http://schemas.openxmlformats.org/markup-compatibility/2006">
        <mc:Choice xmlns:a14="http://schemas.microsoft.com/office/drawing/2010/main" Requires="a14">
          <p:graphicFrame>
            <p:nvGraphicFramePr>
              <p:cNvPr id="2" name="Tabla 1">
                <a:extLst>
                  <a:ext uri="{FF2B5EF4-FFF2-40B4-BE49-F238E27FC236}">
                    <a16:creationId xmlns:a16="http://schemas.microsoft.com/office/drawing/2014/main" id="{3EC38421-3C19-D0EF-84E0-C2DF0E78A0BE}"/>
                  </a:ext>
                </a:extLst>
              </p:cNvPr>
              <p:cNvGraphicFramePr>
                <a:graphicFrameLocks noGrp="1"/>
              </p:cNvGraphicFramePr>
              <p:nvPr>
                <p:extLst>
                  <p:ext uri="{D42A27DB-BD31-4B8C-83A1-F6EECF244321}">
                    <p14:modId xmlns:p14="http://schemas.microsoft.com/office/powerpoint/2010/main" val="1348975580"/>
                  </p:ext>
                </p:extLst>
              </p:nvPr>
            </p:nvGraphicFramePr>
            <p:xfrm>
              <a:off x="1419887" y="1913354"/>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51287682"/>
                        </a:ext>
                      </a:extLst>
                    </a:gridCol>
                    <a:gridCol w="983250">
                      <a:extLst>
                        <a:ext uri="{9D8B030D-6E8A-4147-A177-3AD203B41FA5}">
                          <a16:colId xmlns:a16="http://schemas.microsoft.com/office/drawing/2014/main" val="539105265"/>
                        </a:ext>
                      </a:extLst>
                    </a:gridCol>
                    <a:gridCol w="708950">
                      <a:extLst>
                        <a:ext uri="{9D8B030D-6E8A-4147-A177-3AD203B41FA5}">
                          <a16:colId xmlns:a16="http://schemas.microsoft.com/office/drawing/2014/main" val="3835290578"/>
                        </a:ext>
                      </a:extLst>
                    </a:gridCol>
                    <a:gridCol w="3723225">
                      <a:extLst>
                        <a:ext uri="{9D8B030D-6E8A-4147-A177-3AD203B41FA5}">
                          <a16:colId xmlns:a16="http://schemas.microsoft.com/office/drawing/2014/main" val="768405089"/>
                        </a:ext>
                      </a:extLst>
                    </a:gridCol>
                  </a:tblGrid>
                  <a:tr h="503300">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2</m:t>
                                    </m:r>
                                  </m:sub>
                                </m:sSub>
                                <m:r>
                                  <a:rPr lang="es-CL" sz="1800" b="0" i="1" smtClean="0">
                                    <a:latin typeface="Cambria Math" panose="02040503050406030204" pitchFamily="18" charset="0"/>
                                    <a:ea typeface="Nunito"/>
                                    <a:cs typeface="Nunito"/>
                                    <a:sym typeface="Nunito"/>
                                  </a:rPr>
                                  <m:t>=30</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1</m:t>
                                    </m:r>
                                  </m:sub>
                                </m:sSub>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ea typeface="Cambria Math" panose="02040503050406030204" pitchFamily="18" charset="0"/>
                                    <a:cs typeface="Nunito"/>
                                    <a:sym typeface="Nunito"/>
                                  </a:rPr>
                                  <m:t>∆</m:t>
                                </m:r>
                                <m:r>
                                  <a:rPr lang="es-CL" sz="1800" b="0" i="1" smtClean="0">
                                    <a:latin typeface="Cambria Math" panose="02040503050406030204" pitchFamily="18" charset="0"/>
                                    <a:ea typeface="Cambria Math" panose="02040503050406030204" pitchFamily="18" charset="0"/>
                                    <a:cs typeface="Nunito"/>
                                    <a:sym typeface="Nunito"/>
                                  </a:rPr>
                                  <m:t>𝑡</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Razón de cambio </a:t>
                          </a:r>
                        </a:p>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(Pendiente recta secante) </a:t>
                          </a:r>
                          <a14:m>
                            <m:oMath xmlns:m="http://schemas.openxmlformats.org/officeDocument/2006/math">
                              <m:f>
                                <m:fPr>
                                  <m:ctrlPr>
                                    <a:rPr lang="ar-AE" sz="1800" i="1" smtClean="0">
                                      <a:latin typeface="Cambria Math" panose="02040503050406030204" pitchFamily="18" charset="0"/>
                                      <a:sym typeface="Nunito"/>
                                    </a:rPr>
                                  </m:ctrlPr>
                                </m:fPr>
                                <m:num>
                                  <m:r>
                                    <a:rPr lang="ar-AE" sz="1800" i="1" smtClean="0">
                                      <a:latin typeface="Cambria Math" panose="02040503050406030204" pitchFamily="18" charset="0"/>
                                      <a:ea typeface="Cambria Math" panose="02040503050406030204" pitchFamily="18" charset="0"/>
                                      <a:sym typeface="Nunito"/>
                                    </a:rPr>
                                    <m:t>∆</m:t>
                                  </m:r>
                                  <m:r>
                                    <a:rPr lang="ar-AE" sz="1800" b="0" i="1" smtClean="0">
                                      <a:latin typeface="Cambria Math" panose="02040503050406030204" pitchFamily="18" charset="0"/>
                                      <a:ea typeface="Cambria Math" panose="02040503050406030204" pitchFamily="18" charset="0"/>
                                      <a:sym typeface="Nunito"/>
                                    </a:rPr>
                                    <m:t>𝑄</m:t>
                                  </m:r>
                                </m:num>
                                <m:den>
                                  <m:r>
                                    <a:rPr lang="ar-AE" sz="1800" i="1" smtClean="0">
                                      <a:latin typeface="Cambria Math" panose="02040503050406030204" pitchFamily="18" charset="0"/>
                                      <a:ea typeface="Cambria Math" panose="02040503050406030204" pitchFamily="18" charset="0"/>
                                      <a:sym typeface="Nunito"/>
                                    </a:rPr>
                                    <m:t>∆</m:t>
                                  </m:r>
                                  <m:r>
                                    <a:rPr lang="es-CL" sz="1800" b="0" i="1" smtClean="0">
                                      <a:latin typeface="Cambria Math" panose="02040503050406030204" pitchFamily="18" charset="0"/>
                                      <a:ea typeface="Cambria Math" panose="02040503050406030204" pitchFamily="18" charset="0"/>
                                      <a:sym typeface="Nunito"/>
                                    </a:rPr>
                                    <m:t>𝑡</m:t>
                                  </m:r>
                                </m:den>
                              </m:f>
                            </m:oMath>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extLst>
                      <a:ext uri="{0D108BD9-81ED-4DB2-BD59-A6C34878D82A}">
                        <a16:rowId xmlns:a16="http://schemas.microsoft.com/office/drawing/2014/main" val="4051659880"/>
                      </a:ext>
                    </a:extLst>
                  </a:tr>
                  <a:tr h="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40</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-10</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3030291957"/>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60065309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9726261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274552797"/>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30,001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850412600"/>
                      </a:ext>
                    </a:extLst>
                  </a:tr>
                </a:tbl>
              </a:graphicData>
            </a:graphic>
          </p:graphicFrame>
        </mc:Choice>
        <mc:Fallback>
          <p:graphicFrame>
            <p:nvGraphicFramePr>
              <p:cNvPr id="2" name="Tabla 1">
                <a:extLst>
                  <a:ext uri="{FF2B5EF4-FFF2-40B4-BE49-F238E27FC236}">
                    <a16:creationId xmlns:a16="http://schemas.microsoft.com/office/drawing/2014/main" id="{3EC38421-3C19-D0EF-84E0-C2DF0E78A0BE}"/>
                  </a:ext>
                </a:extLst>
              </p:cNvPr>
              <p:cNvGraphicFramePr>
                <a:graphicFrameLocks noGrp="1"/>
              </p:cNvGraphicFramePr>
              <p:nvPr>
                <p:extLst>
                  <p:ext uri="{D42A27DB-BD31-4B8C-83A1-F6EECF244321}">
                    <p14:modId xmlns:p14="http://schemas.microsoft.com/office/powerpoint/2010/main" val="1348975580"/>
                  </p:ext>
                </p:extLst>
              </p:nvPr>
            </p:nvGraphicFramePr>
            <p:xfrm>
              <a:off x="1419887" y="1913354"/>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51287682"/>
                        </a:ext>
                      </a:extLst>
                    </a:gridCol>
                    <a:gridCol w="983250">
                      <a:extLst>
                        <a:ext uri="{9D8B030D-6E8A-4147-A177-3AD203B41FA5}">
                          <a16:colId xmlns:a16="http://schemas.microsoft.com/office/drawing/2014/main" val="539105265"/>
                        </a:ext>
                      </a:extLst>
                    </a:gridCol>
                    <a:gridCol w="708950">
                      <a:extLst>
                        <a:ext uri="{9D8B030D-6E8A-4147-A177-3AD203B41FA5}">
                          <a16:colId xmlns:a16="http://schemas.microsoft.com/office/drawing/2014/main" val="3835290578"/>
                        </a:ext>
                      </a:extLst>
                    </a:gridCol>
                    <a:gridCol w="3723225">
                      <a:extLst>
                        <a:ext uri="{9D8B030D-6E8A-4147-A177-3AD203B41FA5}">
                          <a16:colId xmlns:a16="http://schemas.microsoft.com/office/drawing/2014/main" val="768405089"/>
                        </a:ext>
                      </a:extLst>
                    </a:gridCol>
                  </a:tblGrid>
                  <a:tr h="797687">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85" t="-1527" r="-611644" b="-261832"/>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90741" t="-1527" r="-451235" b="-261832"/>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266379" t="-1527" r="-530172" b="-261832"/>
                          </a:stretch>
                        </a:blipFill>
                      </a:tcPr>
                    </a:tc>
                    <a:tc>
                      <a:txBody>
                        <a:bodyPr/>
                        <a:lstStyle/>
                        <a:p>
                          <a:endParaRPr lang="es-CL"/>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9444" t="-1527" r="-490" b="-261832"/>
                          </a:stretch>
                        </a:blipFill>
                      </a:tcPr>
                    </a:tc>
                    <a:extLst>
                      <a:ext uri="{0D108BD9-81ED-4DB2-BD59-A6C34878D82A}">
                        <a16:rowId xmlns:a16="http://schemas.microsoft.com/office/drawing/2014/main" val="4051659880"/>
                      </a:ext>
                    </a:extLst>
                  </a:tr>
                  <a:tr h="40132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40</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-10</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3030291957"/>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60065309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9726261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274552797"/>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30,001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850412600"/>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5204d9deb6_0_2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graphicFrame>
            <p:nvGraphicFramePr>
              <p:cNvPr id="205" name="Google Shape;205;g25204d9deb6_0_29"/>
              <p:cNvGraphicFramePr/>
              <p:nvPr>
                <p:extLst>
                  <p:ext uri="{D42A27DB-BD31-4B8C-83A1-F6EECF244321}">
                    <p14:modId xmlns:p14="http://schemas.microsoft.com/office/powerpoint/2010/main" val="4208506514"/>
                  </p:ext>
                </p:extLst>
              </p:nvPr>
            </p:nvGraphicFramePr>
            <p:xfrm>
              <a:off x="1419887" y="1587247"/>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884635">
                      <a:extLst>
                        <a:ext uri="{9D8B030D-6E8A-4147-A177-3AD203B41FA5}">
                          <a16:colId xmlns:a16="http://schemas.microsoft.com/office/drawing/2014/main" val="20001"/>
                        </a:ext>
                      </a:extLst>
                    </a:gridCol>
                    <a:gridCol w="829994">
                      <a:extLst>
                        <a:ext uri="{9D8B030D-6E8A-4147-A177-3AD203B41FA5}">
                          <a16:colId xmlns:a16="http://schemas.microsoft.com/office/drawing/2014/main" val="20002"/>
                        </a:ext>
                      </a:extLst>
                    </a:gridCol>
                    <a:gridCol w="3700796">
                      <a:extLst>
                        <a:ext uri="{9D8B030D-6E8A-4147-A177-3AD203B41FA5}">
                          <a16:colId xmlns:a16="http://schemas.microsoft.com/office/drawing/2014/main" val="20003"/>
                        </a:ext>
                      </a:extLst>
                    </a:gridCol>
                  </a:tblGrid>
                  <a:tr h="503300">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2</m:t>
                                    </m:r>
                                  </m:sub>
                                </m:sSub>
                                <m:r>
                                  <a:rPr lang="es-CL" sz="1800" b="0" i="1" smtClean="0">
                                    <a:latin typeface="Cambria Math" panose="02040503050406030204" pitchFamily="18" charset="0"/>
                                    <a:ea typeface="Nunito"/>
                                    <a:cs typeface="Nunito"/>
                                    <a:sym typeface="Nunito"/>
                                  </a:rPr>
                                  <m:t>=30</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1</m:t>
                                    </m:r>
                                  </m:sub>
                                </m:sSub>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ea typeface="Cambria Math" panose="02040503050406030204" pitchFamily="18" charset="0"/>
                                    <a:cs typeface="Nunito"/>
                                    <a:sym typeface="Nunito"/>
                                  </a:rPr>
                                  <m:t>∆</m:t>
                                </m:r>
                                <m:r>
                                  <a:rPr lang="es-CL" sz="1800" b="0" i="1" smtClean="0">
                                    <a:latin typeface="Cambria Math" panose="02040503050406030204" pitchFamily="18" charset="0"/>
                                    <a:ea typeface="Cambria Math" panose="02040503050406030204" pitchFamily="18" charset="0"/>
                                    <a:cs typeface="Nunito"/>
                                    <a:sym typeface="Nunito"/>
                                  </a:rPr>
                                  <m:t>𝑡</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Razón de cambio </a:t>
                          </a:r>
                        </a:p>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(Pendiente recta secante) </a:t>
                          </a:r>
                          <a14:m>
                            <m:oMath xmlns:m="http://schemas.openxmlformats.org/officeDocument/2006/math">
                              <m:f>
                                <m:fPr>
                                  <m:ctrlPr>
                                    <a:rPr lang="ar-AE" sz="1800" i="1" smtClean="0">
                                      <a:latin typeface="Cambria Math" panose="02040503050406030204" pitchFamily="18" charset="0"/>
                                      <a:sym typeface="Nunito"/>
                                    </a:rPr>
                                  </m:ctrlPr>
                                </m:fPr>
                                <m:num>
                                  <m:r>
                                    <a:rPr lang="ar-AE" sz="1800" i="1" smtClean="0">
                                      <a:latin typeface="Cambria Math" panose="02040503050406030204" pitchFamily="18" charset="0"/>
                                      <a:ea typeface="Cambria Math" panose="02040503050406030204" pitchFamily="18" charset="0"/>
                                      <a:sym typeface="Nunito"/>
                                    </a:rPr>
                                    <m:t>∆</m:t>
                                  </m:r>
                                  <m:r>
                                    <a:rPr lang="ar-AE" sz="1800" b="0" i="1" smtClean="0">
                                      <a:latin typeface="Cambria Math" panose="02040503050406030204" pitchFamily="18" charset="0"/>
                                      <a:ea typeface="Cambria Math" panose="02040503050406030204" pitchFamily="18" charset="0"/>
                                      <a:sym typeface="Nunito"/>
                                    </a:rPr>
                                    <m:t>𝑄</m:t>
                                  </m:r>
                                </m:num>
                                <m:den>
                                  <m:r>
                                    <a:rPr lang="ar-AE" sz="1800" i="1" smtClean="0">
                                      <a:latin typeface="Cambria Math" panose="02040503050406030204" pitchFamily="18" charset="0"/>
                                      <a:ea typeface="Cambria Math" panose="02040503050406030204" pitchFamily="18" charset="0"/>
                                      <a:sym typeface="Nunito"/>
                                    </a:rPr>
                                    <m:t>∆</m:t>
                                  </m:r>
                                  <m:r>
                                    <a:rPr lang="es-CL" sz="1800" b="0" i="1" smtClean="0">
                                      <a:latin typeface="Cambria Math" panose="02040503050406030204" pitchFamily="18" charset="0"/>
                                      <a:ea typeface="Cambria Math" panose="02040503050406030204" pitchFamily="18" charset="0"/>
                                      <a:sym typeface="Nunito"/>
                                    </a:rPr>
                                    <m:t>𝑡</m:t>
                                  </m:r>
                                </m:den>
                              </m:f>
                            </m:oMath>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225,87</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225,55</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225,52</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Choice>
        <mc:Fallback>
          <p:graphicFrame>
            <p:nvGraphicFramePr>
              <p:cNvPr id="205" name="Google Shape;205;g25204d9deb6_0_29"/>
              <p:cNvGraphicFramePr/>
              <p:nvPr>
                <p:extLst>
                  <p:ext uri="{D42A27DB-BD31-4B8C-83A1-F6EECF244321}">
                    <p14:modId xmlns:p14="http://schemas.microsoft.com/office/powerpoint/2010/main" val="4208506514"/>
                  </p:ext>
                </p:extLst>
              </p:nvPr>
            </p:nvGraphicFramePr>
            <p:xfrm>
              <a:off x="1419887" y="1587247"/>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884635">
                      <a:extLst>
                        <a:ext uri="{9D8B030D-6E8A-4147-A177-3AD203B41FA5}">
                          <a16:colId xmlns:a16="http://schemas.microsoft.com/office/drawing/2014/main" val="20001"/>
                        </a:ext>
                      </a:extLst>
                    </a:gridCol>
                    <a:gridCol w="829994">
                      <a:extLst>
                        <a:ext uri="{9D8B030D-6E8A-4147-A177-3AD203B41FA5}">
                          <a16:colId xmlns:a16="http://schemas.microsoft.com/office/drawing/2014/main" val="20002"/>
                        </a:ext>
                      </a:extLst>
                    </a:gridCol>
                    <a:gridCol w="3700796">
                      <a:extLst>
                        <a:ext uri="{9D8B030D-6E8A-4147-A177-3AD203B41FA5}">
                          <a16:colId xmlns:a16="http://schemas.microsoft.com/office/drawing/2014/main" val="20003"/>
                        </a:ext>
                      </a:extLst>
                    </a:gridCol>
                  </a:tblGrid>
                  <a:tr h="797687">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85" t="-1527" r="-611644"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101379" t="-1527" r="-515862"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213139" t="-1527" r="-445985" b="-261069"/>
                          </a:stretch>
                        </a:blipFill>
                      </a:tcPr>
                    </a:tc>
                    <a:tc>
                      <a:txBody>
                        <a:bodyPr/>
                        <a:lstStyle/>
                        <a:p>
                          <a:endParaRPr lang="es-CL"/>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70559" t="-1527" r="-493" b="-261069"/>
                          </a:stretch>
                        </a:blipFill>
                      </a:tcPr>
                    </a:tc>
                    <a:extLst>
                      <a:ext uri="{0D108BD9-81ED-4DB2-BD59-A6C34878D82A}">
                        <a16:rowId xmlns:a16="http://schemas.microsoft.com/office/drawing/2014/main" val="10000"/>
                      </a:ext>
                    </a:extLst>
                  </a:tr>
                  <a:tr h="40132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225,87</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225,55</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225,52</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Fallback>
      </mc:AlternateContent>
      <p:sp>
        <p:nvSpPr>
          <p:cNvPr id="210" name="Google Shape;210;g25204d9deb6_0_29"/>
          <p:cNvSpPr/>
          <p:nvPr/>
        </p:nvSpPr>
        <p:spPr>
          <a:xfrm>
            <a:off x="1111348" y="1418774"/>
            <a:ext cx="6928338" cy="3139157"/>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5204d9deb6_0_1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graphicFrame>
            <p:nvGraphicFramePr>
              <p:cNvPr id="216" name="Google Shape;216;g25204d9deb6_0_19"/>
              <p:cNvGraphicFramePr/>
              <p:nvPr>
                <p:extLst>
                  <p:ext uri="{D42A27DB-BD31-4B8C-83A1-F6EECF244321}">
                    <p14:modId xmlns:p14="http://schemas.microsoft.com/office/powerpoint/2010/main" val="4056599316"/>
                  </p:ext>
                </p:extLst>
              </p:nvPr>
            </p:nvGraphicFramePr>
            <p:xfrm>
              <a:off x="1419887" y="1587247"/>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779127">
                      <a:extLst>
                        <a:ext uri="{9D8B030D-6E8A-4147-A177-3AD203B41FA5}">
                          <a16:colId xmlns:a16="http://schemas.microsoft.com/office/drawing/2014/main" val="20001"/>
                        </a:ext>
                      </a:extLst>
                    </a:gridCol>
                    <a:gridCol w="851096">
                      <a:extLst>
                        <a:ext uri="{9D8B030D-6E8A-4147-A177-3AD203B41FA5}">
                          <a16:colId xmlns:a16="http://schemas.microsoft.com/office/drawing/2014/main" val="20002"/>
                        </a:ext>
                      </a:extLst>
                    </a:gridCol>
                    <a:gridCol w="3785202">
                      <a:extLst>
                        <a:ext uri="{9D8B030D-6E8A-4147-A177-3AD203B41FA5}">
                          <a16:colId xmlns:a16="http://schemas.microsoft.com/office/drawing/2014/main" val="20003"/>
                        </a:ext>
                      </a:extLst>
                    </a:gridCol>
                  </a:tblGrid>
                  <a:tr h="503300">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2</m:t>
                                    </m:r>
                                  </m:sub>
                                </m:sSub>
                                <m:r>
                                  <a:rPr lang="es-CL" sz="1800" b="0" i="1" smtClean="0">
                                    <a:latin typeface="Cambria Math" panose="02040503050406030204" pitchFamily="18" charset="0"/>
                                    <a:ea typeface="Nunito"/>
                                    <a:cs typeface="Nunito"/>
                                    <a:sym typeface="Nunito"/>
                                  </a:rPr>
                                  <m:t>=30</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1</m:t>
                                    </m:r>
                                  </m:sub>
                                </m:sSub>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ea typeface="Cambria Math" panose="02040503050406030204" pitchFamily="18" charset="0"/>
                                    <a:cs typeface="Nunito"/>
                                    <a:sym typeface="Nunito"/>
                                  </a:rPr>
                                  <m:t>∆</m:t>
                                </m:r>
                                <m:r>
                                  <a:rPr lang="es-CL" sz="1800" b="0" i="1" smtClean="0">
                                    <a:latin typeface="Cambria Math" panose="02040503050406030204" pitchFamily="18" charset="0"/>
                                    <a:ea typeface="Cambria Math" panose="02040503050406030204" pitchFamily="18" charset="0"/>
                                    <a:cs typeface="Nunito"/>
                                    <a:sym typeface="Nunito"/>
                                  </a:rPr>
                                  <m:t>𝑡</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Razón de cambio </a:t>
                          </a:r>
                        </a:p>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(Pendiente recta secante) </a:t>
                          </a:r>
                          <a14:m>
                            <m:oMath xmlns:m="http://schemas.openxmlformats.org/officeDocument/2006/math">
                              <m:f>
                                <m:fPr>
                                  <m:ctrlPr>
                                    <a:rPr lang="ar-AE" sz="1800" i="1" smtClean="0">
                                      <a:latin typeface="Cambria Math" panose="02040503050406030204" pitchFamily="18" charset="0"/>
                                      <a:sym typeface="Nunito"/>
                                    </a:rPr>
                                  </m:ctrlPr>
                                </m:fPr>
                                <m:num>
                                  <m:r>
                                    <a:rPr lang="ar-AE" sz="1800" i="1" smtClean="0">
                                      <a:latin typeface="Cambria Math" panose="02040503050406030204" pitchFamily="18" charset="0"/>
                                      <a:ea typeface="Cambria Math" panose="02040503050406030204" pitchFamily="18" charset="0"/>
                                      <a:sym typeface="Nunito"/>
                                    </a:rPr>
                                    <m:t>∆</m:t>
                                  </m:r>
                                  <m:r>
                                    <a:rPr lang="ar-AE" sz="1800" b="0" i="1" smtClean="0">
                                      <a:latin typeface="Cambria Math" panose="02040503050406030204" pitchFamily="18" charset="0"/>
                                      <a:ea typeface="Cambria Math" panose="02040503050406030204" pitchFamily="18" charset="0"/>
                                      <a:sym typeface="Nunito"/>
                                    </a:rPr>
                                    <m:t>𝑄</m:t>
                                  </m:r>
                                </m:num>
                                <m:den>
                                  <m:r>
                                    <a:rPr lang="ar-AE" sz="1800" i="1" smtClean="0">
                                      <a:latin typeface="Cambria Math" panose="02040503050406030204" pitchFamily="18" charset="0"/>
                                      <a:ea typeface="Cambria Math" panose="02040503050406030204" pitchFamily="18" charset="0"/>
                                      <a:sym typeface="Nunito"/>
                                    </a:rPr>
                                    <m:t>∆</m:t>
                                  </m:r>
                                  <m:r>
                                    <a:rPr lang="es-CL" sz="1800" b="0" i="1" smtClean="0">
                                      <a:latin typeface="Cambria Math" panose="02040503050406030204" pitchFamily="18" charset="0"/>
                                      <a:ea typeface="Cambria Math" panose="02040503050406030204" pitchFamily="18" charset="0"/>
                                      <a:sym typeface="Nunito"/>
                                    </a:rPr>
                                    <m:t>𝑡</m:t>
                                  </m:r>
                                </m:den>
                              </m:f>
                            </m:oMath>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40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193,41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222</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225,16</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225,48</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225,51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Choice>
        <mc:Fallback>
          <p:graphicFrame>
            <p:nvGraphicFramePr>
              <p:cNvPr id="216" name="Google Shape;216;g25204d9deb6_0_19"/>
              <p:cNvGraphicFramePr/>
              <p:nvPr>
                <p:extLst>
                  <p:ext uri="{D42A27DB-BD31-4B8C-83A1-F6EECF244321}">
                    <p14:modId xmlns:p14="http://schemas.microsoft.com/office/powerpoint/2010/main" val="4056599316"/>
                  </p:ext>
                </p:extLst>
              </p:nvPr>
            </p:nvGraphicFramePr>
            <p:xfrm>
              <a:off x="1419887" y="1587247"/>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779127">
                      <a:extLst>
                        <a:ext uri="{9D8B030D-6E8A-4147-A177-3AD203B41FA5}">
                          <a16:colId xmlns:a16="http://schemas.microsoft.com/office/drawing/2014/main" val="20001"/>
                        </a:ext>
                      </a:extLst>
                    </a:gridCol>
                    <a:gridCol w="851096">
                      <a:extLst>
                        <a:ext uri="{9D8B030D-6E8A-4147-A177-3AD203B41FA5}">
                          <a16:colId xmlns:a16="http://schemas.microsoft.com/office/drawing/2014/main" val="20002"/>
                        </a:ext>
                      </a:extLst>
                    </a:gridCol>
                    <a:gridCol w="3785202">
                      <a:extLst>
                        <a:ext uri="{9D8B030D-6E8A-4147-A177-3AD203B41FA5}">
                          <a16:colId xmlns:a16="http://schemas.microsoft.com/office/drawing/2014/main" val="20003"/>
                        </a:ext>
                      </a:extLst>
                    </a:gridCol>
                  </a:tblGrid>
                  <a:tr h="797687">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85" t="-1527" r="-611644"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114844" t="-1527" r="-597656"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196429" t="-1527" r="-446429" b="-261069"/>
                          </a:stretch>
                        </a:blipFill>
                      </a:tcPr>
                    </a:tc>
                    <a:tc>
                      <a:txBody>
                        <a:bodyPr/>
                        <a:lstStyle/>
                        <a:p>
                          <a:endParaRPr lang="es-CL"/>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6720" t="-1527" r="-482" b="-261069"/>
                          </a:stretch>
                        </a:blipFill>
                      </a:tcPr>
                    </a:tc>
                    <a:extLst>
                      <a:ext uri="{0D108BD9-81ED-4DB2-BD59-A6C34878D82A}">
                        <a16:rowId xmlns:a16="http://schemas.microsoft.com/office/drawing/2014/main" val="10000"/>
                      </a:ext>
                    </a:extLst>
                  </a:tr>
                  <a:tr h="40132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40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193,41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222</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225,16</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225,48</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225,51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Fallback>
      </mc:AlternateContent>
      <p:sp>
        <p:nvSpPr>
          <p:cNvPr id="221" name="Google Shape;221;g25204d9deb6_0_19"/>
          <p:cNvSpPr/>
          <p:nvPr/>
        </p:nvSpPr>
        <p:spPr>
          <a:xfrm>
            <a:off x="1132449" y="1418774"/>
            <a:ext cx="6907237" cy="3111023"/>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pic>
        <p:nvPicPr>
          <p:cNvPr id="88" name="Google Shape;88;p2"/>
          <p:cNvPicPr preferRelativeResize="0"/>
          <p:nvPr/>
        </p:nvPicPr>
        <p:blipFill>
          <a:blip r:embed="rId3">
            <a:alphaModFix/>
          </a:blip>
          <a:stretch>
            <a:fillRect/>
          </a:stretch>
        </p:blipFill>
        <p:spPr>
          <a:xfrm>
            <a:off x="2100875" y="695705"/>
            <a:ext cx="4942226" cy="35977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5204d9deb6_0_41"/>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p:sp>
        <p:nvSpPr>
          <p:cNvPr id="227" name="Google Shape;227;g25204d9deb6_0_41"/>
          <p:cNvSpPr txBox="1"/>
          <p:nvPr/>
        </p:nvSpPr>
        <p:spPr>
          <a:xfrm>
            <a:off x="520054" y="1296748"/>
            <a:ext cx="81039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2. Al observar ambas tablas, ¿qué sucede con la pendiente de la recta secante cuando 𝛥𝑡 tiende a 0?</a:t>
            </a:r>
            <a:endParaRPr sz="1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5204d9deb6_0_53"/>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233" name="Google Shape;233;g25204d9deb6_0_53"/>
          <p:cNvSpPr txBox="1"/>
          <p:nvPr/>
        </p:nvSpPr>
        <p:spPr>
          <a:xfrm>
            <a:off x="520054" y="1306373"/>
            <a:ext cx="8103900" cy="2285700"/>
          </a:xfrm>
          <a:prstGeom prst="rect">
            <a:avLst/>
          </a:prstGeom>
          <a:noFill/>
          <a:ln>
            <a:noFill/>
          </a:ln>
        </p:spPr>
        <p:txBody>
          <a:bodyPr spcFirstLastPara="1" wrap="square" lIns="68575" tIns="34275" rIns="68575" bIns="34275" anchor="t" anchorCtr="0">
            <a:spAutoFit/>
          </a:bodyPr>
          <a:lstStyle/>
          <a:p>
            <a:pPr marL="457200" lvl="0" indent="-342900" rtl="0">
              <a:spcBef>
                <a:spcPts val="0"/>
              </a:spcBef>
              <a:spcAft>
                <a:spcPts val="0"/>
              </a:spcAft>
              <a:buClr>
                <a:schemeClr val="dk1"/>
              </a:buClr>
              <a:buSzPts val="1800"/>
              <a:buFont typeface="Nunito"/>
              <a:buChar char="●"/>
            </a:pPr>
            <a:r>
              <a:rPr lang="es" sz="1800" dirty="0">
                <a:solidFill>
                  <a:schemeClr val="dk1"/>
                </a:solidFill>
                <a:latin typeface="Calibri"/>
                <a:ea typeface="Calibri"/>
                <a:cs typeface="Calibri"/>
                <a:sym typeface="Calibri"/>
              </a:rPr>
              <a:t>En la medida que 𝛥𝑡 tiende a 0, la recta secante se va pareciendo cada vez más a la recta tangente al gráfico de 𝑄(𝑡) en el punto (30 , 𝑄(30)). </a:t>
            </a:r>
            <a:endParaRPr sz="1800" dirty="0">
              <a:solidFill>
                <a:schemeClr val="dk1"/>
              </a:solidFill>
              <a:latin typeface="Calibri"/>
              <a:ea typeface="Calibri"/>
              <a:cs typeface="Calibri"/>
              <a:sym typeface="Calibri"/>
            </a:endParaRPr>
          </a:p>
          <a:p>
            <a:pPr marL="457200" lvl="0" indent="0" rtl="0">
              <a:spcBef>
                <a:spcPts val="0"/>
              </a:spcBef>
              <a:spcAft>
                <a:spcPts val="0"/>
              </a:spcAft>
              <a:buNone/>
            </a:pP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Nunito"/>
              <a:buChar char="●"/>
            </a:pPr>
            <a:r>
              <a:rPr lang="es" sz="1800" dirty="0">
                <a:solidFill>
                  <a:schemeClr val="dk1"/>
                </a:solidFill>
                <a:latin typeface="Calibri"/>
                <a:ea typeface="Calibri"/>
                <a:cs typeface="Calibri"/>
                <a:sym typeface="Calibri"/>
              </a:rPr>
              <a:t>Aunque la recta secante se acerque a la recta tangente tanto como se quiera, siempre será una secante.</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Nunito"/>
              <a:buChar char="●"/>
            </a:pPr>
            <a:r>
              <a:rPr lang="es" sz="1800" dirty="0">
                <a:solidFill>
                  <a:schemeClr val="dk1"/>
                </a:solidFill>
                <a:latin typeface="Calibri"/>
                <a:ea typeface="Calibri"/>
                <a:cs typeface="Calibri"/>
                <a:sym typeface="Calibri"/>
              </a:rPr>
              <a:t>Cuando 𝛥𝑡 tiende a 0, la pendiente de la recta secante tiende a la pendiente de la recta tangente al gráfico de 𝑄(𝑡) en el punto (30 , 𝑄(30)).</a:t>
            </a: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5204d9deb6_0_6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39" name="Google Shape;239;g25204d9deb6_0_67"/>
              <p:cNvSpPr txBox="1"/>
              <p:nvPr/>
            </p:nvSpPr>
            <p:spPr>
              <a:xfrm>
                <a:off x="475500" y="998375"/>
                <a:ext cx="8103900" cy="3783121"/>
              </a:xfrm>
              <a:prstGeom prst="rect">
                <a:avLst/>
              </a:prstGeom>
              <a:noFill/>
              <a:ln>
                <a:noFill/>
              </a:ln>
            </p:spPr>
            <p:txBody>
              <a:bodyPr spcFirstLastPara="1" wrap="square" lIns="68575" tIns="34275" rIns="68575" bIns="34275" anchor="t" anchorCtr="0">
                <a:spAutoFit/>
              </a:bodyPr>
              <a:lstStyle/>
              <a:p>
                <a:pPr marL="457200" lvl="0" indent="0" algn="just" rtl="0">
                  <a:spcBef>
                    <a:spcPts val="0"/>
                  </a:spcBef>
                  <a:spcAft>
                    <a:spcPts val="0"/>
                  </a:spcAft>
                  <a:buNone/>
                </a:pPr>
                <a:endParaRPr lang="es-MX"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Nunito"/>
                  <a:buChar char="●"/>
                </a:pPr>
                <a:r>
                  <a:rPr lang="es-MX" sz="1800" dirty="0">
                    <a:solidFill>
                      <a:schemeClr val="dk1"/>
                    </a:solidFill>
                    <a:latin typeface="Calibri"/>
                    <a:ea typeface="Calibri"/>
                    <a:cs typeface="Calibri"/>
                    <a:sym typeface="Calibri"/>
                  </a:rPr>
                  <a:t>Lo anterior implica que la velocidad a la que está cambiando la carga de la batería en el instante 𝑡 = 30 (velocidad instantánea) es igual al límite de las velocidad media cuando 𝛥𝑡 tiende a 0. Esto se puede expresar:</a:t>
                </a:r>
              </a:p>
              <a:p>
                <a:pPr marL="457200" lvl="0" indent="0" algn="just" rtl="0">
                  <a:spcBef>
                    <a:spcPts val="0"/>
                  </a:spcBef>
                  <a:spcAft>
                    <a:spcPts val="0"/>
                  </a:spcAft>
                  <a:buNone/>
                </a:pPr>
                <a:endParaRPr lang="es-MX" sz="1800" dirty="0">
                  <a:solidFill>
                    <a:schemeClr val="dk1"/>
                  </a:solidFill>
                  <a:latin typeface="Calibri"/>
                  <a:ea typeface="Calibri"/>
                  <a:cs typeface="Calibri"/>
                  <a:sym typeface="Calibri"/>
                </a:endParaRPr>
              </a:p>
              <a:p>
                <a:pPr marL="457200" lvl="0" indent="0" algn="just" rtl="0">
                  <a:spcBef>
                    <a:spcPts val="0"/>
                  </a:spcBef>
                  <a:spcAft>
                    <a:spcPts val="0"/>
                  </a:spcAft>
                  <a:buNone/>
                </a:pPr>
                <a14:m>
                  <m:oMathPara xmlns:m="http://schemas.openxmlformats.org/officeDocument/2006/math">
                    <m:oMathParaPr>
                      <m:jc m:val="centerGroup"/>
                    </m:oMathParaPr>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𝑉</m:t>
                      </m:r>
                      <m:r>
                        <a:rPr lang="es-CL" sz="1800" b="0" i="1" smtClean="0">
                          <a:solidFill>
                            <a:schemeClr val="dk1"/>
                          </a:solidFill>
                          <a:latin typeface="Cambria Math" panose="02040503050406030204" pitchFamily="18" charset="0"/>
                          <a:ea typeface="Calibri"/>
                          <a:cs typeface="Calibri"/>
                          <a:sym typeface="Calibri"/>
                        </a:rPr>
                        <m:t>𝑒𝑙𝑜𝑐𝑖𝑑𝑎𝑑</m:t>
                      </m:r>
                      <m:r>
                        <a:rPr lang="es-CL" sz="1800" b="0" i="1" smtClean="0">
                          <a:solidFill>
                            <a:schemeClr val="dk1"/>
                          </a:solidFill>
                          <a:latin typeface="Cambria Math" panose="02040503050406030204" pitchFamily="18" charset="0"/>
                          <a:ea typeface="Calibri"/>
                          <a:cs typeface="Calibri"/>
                          <a:sym typeface="Calibri"/>
                        </a:rPr>
                        <m:t> </m:t>
                      </m:r>
                      <m:r>
                        <a:rPr lang="es-CL" sz="1800" b="0" i="1" smtClean="0">
                          <a:solidFill>
                            <a:schemeClr val="dk1"/>
                          </a:solidFill>
                          <a:latin typeface="Cambria Math" panose="02040503050406030204" pitchFamily="18" charset="0"/>
                          <a:ea typeface="Calibri"/>
                          <a:cs typeface="Calibri"/>
                          <a:sym typeface="Calibri"/>
                        </a:rPr>
                        <m:t>𝑖𝑛𝑠𝑡𝑎𝑛𝑡</m:t>
                      </m:r>
                      <m:r>
                        <a:rPr lang="es-CL" sz="1800" b="0" i="1" smtClean="0">
                          <a:solidFill>
                            <a:schemeClr val="dk1"/>
                          </a:solidFill>
                          <a:latin typeface="Cambria Math" panose="02040503050406030204" pitchFamily="18" charset="0"/>
                          <a:ea typeface="Calibri"/>
                          <a:cs typeface="Calibri"/>
                          <a:sym typeface="Calibri"/>
                        </a:rPr>
                        <m:t>á</m:t>
                      </m:r>
                      <m:r>
                        <a:rPr lang="es-CL" sz="1800" b="0" i="1" smtClean="0">
                          <a:solidFill>
                            <a:schemeClr val="dk1"/>
                          </a:solidFill>
                          <a:latin typeface="Cambria Math" panose="02040503050406030204" pitchFamily="18" charset="0"/>
                          <a:ea typeface="Calibri"/>
                          <a:cs typeface="Calibri"/>
                          <a:sym typeface="Calibri"/>
                        </a:rPr>
                        <m:t>𝑛𝑒𝑎</m:t>
                      </m:r>
                      <m:r>
                        <a:rPr lang="es-CL" sz="1800" b="0" i="1" smtClean="0">
                          <a:solidFill>
                            <a:schemeClr val="dk1"/>
                          </a:solidFill>
                          <a:latin typeface="Cambria Math" panose="02040503050406030204" pitchFamily="18" charset="0"/>
                          <a:ea typeface="Calibri"/>
                          <a:cs typeface="Calibri"/>
                          <a:sym typeface="Calibri"/>
                        </a:rPr>
                        <m:t>=</m:t>
                      </m:r>
                      <m:func>
                        <m:funcPr>
                          <m:ctrlPr>
                            <a:rPr lang="es-CL" sz="1800" b="0" i="1" smtClean="0">
                              <a:solidFill>
                                <a:schemeClr val="dk1"/>
                              </a:solidFill>
                              <a:latin typeface="Cambria Math" panose="02040503050406030204" pitchFamily="18" charset="0"/>
                              <a:ea typeface="Calibri"/>
                              <a:cs typeface="Calibri"/>
                              <a:sym typeface="Calibri"/>
                            </a:rPr>
                          </m:ctrlPr>
                        </m:funcPr>
                        <m:fName>
                          <m:limLow>
                            <m:limLowPr>
                              <m:ctrlPr>
                                <a:rPr lang="es-CL" sz="1800" b="0" i="1" smtClean="0">
                                  <a:solidFill>
                                    <a:schemeClr val="dk1"/>
                                  </a:solidFill>
                                  <a:latin typeface="Cambria Math" panose="02040503050406030204" pitchFamily="18" charset="0"/>
                                  <a:ea typeface="Calibri"/>
                                  <a:cs typeface="Calibri"/>
                                  <a:sym typeface="Calibri"/>
                                </a:rPr>
                              </m:ctrlPr>
                            </m:limLowPr>
                            <m:e>
                              <m:r>
                                <m:rPr>
                                  <m:sty m:val="p"/>
                                </m:rPr>
                                <a:rPr lang="es-CL" sz="1800" b="0" i="0" smtClean="0">
                                  <a:solidFill>
                                    <a:schemeClr val="dk1"/>
                                  </a:solidFill>
                                  <a:latin typeface="Cambria Math" panose="02040503050406030204" pitchFamily="18" charset="0"/>
                                  <a:ea typeface="Calibri"/>
                                  <a:cs typeface="Calibri"/>
                                  <a:sym typeface="Calibri"/>
                                </a:rPr>
                                <m:t>lim</m:t>
                              </m:r>
                            </m:e>
                            <m:lim>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𝑡</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→0</m:t>
                              </m:r>
                            </m:lim>
                          </m:limLow>
                        </m:fName>
                        <m:e>
                          <m:f>
                            <m:fPr>
                              <m:ctrlPr>
                                <a:rPr lang="es-CL" sz="1800" b="0" i="1" smtClean="0">
                                  <a:solidFill>
                                    <a:schemeClr val="dk1"/>
                                  </a:solidFill>
                                  <a:latin typeface="Cambria Math" panose="02040503050406030204" pitchFamily="18" charset="0"/>
                                  <a:ea typeface="Calibri"/>
                                  <a:cs typeface="Calibri"/>
                                  <a:sym typeface="Calibri"/>
                                </a:rPr>
                              </m:ctrlPr>
                            </m:fPr>
                            <m:num>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𝑄</m:t>
                              </m:r>
                            </m:num>
                            <m:den>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𝑡</m:t>
                              </m:r>
                            </m:den>
                          </m:f>
                        </m:e>
                      </m:func>
                    </m:oMath>
                  </m:oMathPara>
                </a14:m>
                <a:endParaRPr lang="es-MX" sz="1800" dirty="0">
                  <a:solidFill>
                    <a:schemeClr val="dk1"/>
                  </a:solidFill>
                  <a:latin typeface="Calibri"/>
                  <a:ea typeface="Calibri"/>
                  <a:cs typeface="Calibri"/>
                  <a:sym typeface="Calibri"/>
                </a:endParaRPr>
              </a:p>
              <a:p>
                <a:pPr marL="457200" lvl="0" indent="0" algn="just" rtl="0">
                  <a:spcBef>
                    <a:spcPts val="0"/>
                  </a:spcBef>
                  <a:spcAft>
                    <a:spcPts val="0"/>
                  </a:spcAft>
                  <a:buNone/>
                </a:pPr>
                <a:br>
                  <a:rPr lang="es-MX" sz="1800" dirty="0">
                    <a:solidFill>
                      <a:schemeClr val="dk1"/>
                    </a:solidFill>
                    <a:latin typeface="Calibri"/>
                    <a:ea typeface="Calibri"/>
                    <a:cs typeface="Calibri"/>
                    <a:sym typeface="Calibri"/>
                  </a:rPr>
                </a:br>
                <a:endParaRPr lang="es-MX"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Nunito"/>
                  <a:buChar char="●"/>
                </a:pPr>
                <a:r>
                  <a:rPr lang="es-MX" sz="1800" dirty="0">
                    <a:solidFill>
                      <a:schemeClr val="dk1"/>
                    </a:solidFill>
                    <a:latin typeface="Calibri"/>
                    <a:ea typeface="Calibri"/>
                    <a:cs typeface="Calibri"/>
                    <a:sym typeface="Calibri"/>
                  </a:rPr>
                  <a:t>Utilizando el recurso de GeoGebra pudimos estimar que el la velocidad instantánea de la función de carga 𝑄(𝑡) en el instante 𝑡 = 30 es 225,515 </a:t>
                </a:r>
                <a14:m>
                  <m:oMath xmlns:m="http://schemas.openxmlformats.org/officeDocument/2006/math">
                    <m:d>
                      <m:dPr>
                        <m:begChr m:val="["/>
                        <m:endChr m:val="]"/>
                        <m:ctrlPr>
                          <a:rPr lang="es-MX" sz="1800" i="1" smtClean="0">
                            <a:solidFill>
                              <a:schemeClr val="dk1"/>
                            </a:solidFill>
                            <a:latin typeface="Cambria Math" panose="02040503050406030204" pitchFamily="18" charset="0"/>
                            <a:ea typeface="Calibri"/>
                            <a:cs typeface="Calibri"/>
                            <a:sym typeface="Calibri"/>
                          </a:rPr>
                        </m:ctrlPr>
                      </m:dPr>
                      <m:e>
                        <m:f>
                          <m:fPr>
                            <m:ctrlPr>
                              <a:rPr lang="es-MX" sz="1800" smtClean="0">
                                <a:solidFill>
                                  <a:schemeClr val="dk1"/>
                                </a:solidFill>
                                <a:latin typeface="Cambria Math" panose="02040503050406030204" pitchFamily="18" charset="0"/>
                                <a:ea typeface="Calibri"/>
                                <a:cs typeface="Calibri"/>
                                <a:sym typeface="Calibri"/>
                              </a:rPr>
                            </m:ctrlPr>
                          </m:fPr>
                          <m:num>
                            <m:r>
                              <m:rPr>
                                <m:sty m:val="p"/>
                              </m:rPr>
                              <a:rPr lang="es-CL" sz="1800" b="0" i="0" smtClean="0">
                                <a:solidFill>
                                  <a:schemeClr val="dk1"/>
                                </a:solidFill>
                                <a:latin typeface="Cambria Math" panose="02040503050406030204" pitchFamily="18" charset="0"/>
                                <a:ea typeface="Calibri"/>
                                <a:cs typeface="Calibri"/>
                                <a:sym typeface="Calibri"/>
                              </a:rPr>
                              <m:t>C</m:t>
                            </m:r>
                          </m:num>
                          <m:den>
                            <m:r>
                              <m:rPr>
                                <m:sty m:val="p"/>
                              </m:rPr>
                              <a:rPr lang="es-CL" sz="1800" b="0" i="0" smtClean="0">
                                <a:solidFill>
                                  <a:schemeClr val="dk1"/>
                                </a:solidFill>
                                <a:latin typeface="Cambria Math" panose="02040503050406030204" pitchFamily="18" charset="0"/>
                                <a:ea typeface="Calibri"/>
                                <a:cs typeface="Calibri"/>
                                <a:sym typeface="Calibri"/>
                              </a:rPr>
                              <m:t>min</m:t>
                            </m:r>
                          </m:den>
                        </m:f>
                      </m:e>
                    </m:d>
                  </m:oMath>
                </a14:m>
                <a:r>
                  <a:rPr lang="es-MX" sz="180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None/>
                </a:pPr>
                <a:br>
                  <a:rPr lang="es-MX"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mc:Choice>
        <mc:Fallback>
          <p:sp>
            <p:nvSpPr>
              <p:cNvPr id="239" name="Google Shape;239;g25204d9deb6_0_67"/>
              <p:cNvSpPr txBox="1">
                <a:spLocks noRot="1" noChangeAspect="1" noMove="1" noResize="1" noEditPoints="1" noAdjustHandles="1" noChangeArrowheads="1" noChangeShapeType="1" noTextEdit="1"/>
              </p:cNvSpPr>
              <p:nvPr/>
            </p:nvSpPr>
            <p:spPr>
              <a:xfrm>
                <a:off x="475500" y="998375"/>
                <a:ext cx="8103900" cy="3783121"/>
              </a:xfrm>
              <a:prstGeom prst="rect">
                <a:avLst/>
              </a:prstGeom>
              <a:blipFill>
                <a:blip r:embed="rId3"/>
                <a:stretch>
                  <a:fillRect r="-978"/>
                </a:stretch>
              </a:blipFill>
              <a:ln>
                <a:noFill/>
              </a:ln>
            </p:spPr>
            <p:txBody>
              <a:bodyPr/>
              <a:lstStyle/>
              <a:p>
                <a:r>
                  <a:rPr lang="es-CL">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5204d9deb6_0_5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Razón de cambio instantánea</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47" name="Google Shape;247;g25204d9deb6_0_59"/>
              <p:cNvSpPr txBox="1"/>
              <p:nvPr/>
            </p:nvSpPr>
            <p:spPr>
              <a:xfrm>
                <a:off x="267286" y="998375"/>
                <a:ext cx="5050302" cy="337672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Dada la función 𝑓(𝑥), la razón de cambio instantánea en 𝑥 = 𝑥₀ se define como:</a:t>
                </a:r>
                <a:br>
                  <a:rPr lang="es" sz="1800" dirty="0">
                    <a:solidFill>
                      <a:schemeClr val="dk1"/>
                    </a:solidFill>
                    <a:latin typeface="Calibri"/>
                    <a:ea typeface="Calibri"/>
                    <a:cs typeface="Calibri"/>
                    <a:sym typeface="Calibri"/>
                  </a:rPr>
                </a:br>
                <a:endParaRPr lang="es"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14:m>
                  <m:oMathPara xmlns:m="http://schemas.openxmlformats.org/officeDocument/2006/math">
                    <m:oMathParaPr>
                      <m:jc m:val="centerGroup"/>
                    </m:oMathParaPr>
                    <m:oMath xmlns:m="http://schemas.openxmlformats.org/officeDocument/2006/math">
                      <m:func>
                        <m:funcPr>
                          <m:ctrlPr>
                            <a:rPr lang="es-CL" sz="1800" b="0" i="1" smtClean="0">
                              <a:solidFill>
                                <a:schemeClr val="dk1"/>
                              </a:solidFill>
                              <a:latin typeface="Cambria Math" panose="02040503050406030204" pitchFamily="18" charset="0"/>
                              <a:ea typeface="Calibri"/>
                              <a:cs typeface="Calibri"/>
                              <a:sym typeface="Calibri"/>
                            </a:rPr>
                          </m:ctrlPr>
                        </m:funcPr>
                        <m:fName>
                          <m:limLow>
                            <m:limLowPr>
                              <m:ctrlPr>
                                <a:rPr lang="es-CL" sz="1800" b="0" i="1" smtClean="0">
                                  <a:solidFill>
                                    <a:schemeClr val="dk1"/>
                                  </a:solidFill>
                                  <a:latin typeface="Cambria Math" panose="02040503050406030204" pitchFamily="18" charset="0"/>
                                  <a:ea typeface="Calibri"/>
                                  <a:cs typeface="Calibri"/>
                                  <a:sym typeface="Calibri"/>
                                </a:rPr>
                              </m:ctrlPr>
                            </m:limLowPr>
                            <m:e>
                              <m:r>
                                <m:rPr>
                                  <m:sty m:val="p"/>
                                </m:rPr>
                                <a:rPr lang="es-CL" sz="1800" b="0" i="0" smtClean="0">
                                  <a:solidFill>
                                    <a:schemeClr val="dk1"/>
                                  </a:solidFill>
                                  <a:latin typeface="Cambria Math" panose="02040503050406030204" pitchFamily="18" charset="0"/>
                                  <a:ea typeface="Calibri"/>
                                  <a:cs typeface="Calibri"/>
                                  <a:sym typeface="Calibri"/>
                                </a:rPr>
                                <m:t>lim</m:t>
                              </m:r>
                            </m:e>
                            <m:lim>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𝑥</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0</m:t>
                              </m:r>
                            </m:lim>
                          </m:limLow>
                        </m:fName>
                        <m:e>
                          <m:f>
                            <m:fPr>
                              <m:ctrlPr>
                                <a:rPr lang="es-CL" sz="1800" b="0" i="1" smtClean="0">
                                  <a:solidFill>
                                    <a:schemeClr val="dk1"/>
                                  </a:solidFill>
                                  <a:latin typeface="Cambria Math" panose="02040503050406030204" pitchFamily="18" charset="0"/>
                                  <a:ea typeface="Calibri"/>
                                  <a:cs typeface="Calibri"/>
                                  <a:sym typeface="Calibri"/>
                                </a:rPr>
                              </m:ctrlPr>
                            </m:fPr>
                            <m:num>
                              <m:r>
                                <a:rPr lang="es-CL" sz="1800" b="0" i="1" smtClean="0">
                                  <a:solidFill>
                                    <a:schemeClr val="dk1"/>
                                  </a:solidFill>
                                  <a:latin typeface="Cambria Math" panose="02040503050406030204" pitchFamily="18" charset="0"/>
                                  <a:ea typeface="Calibri"/>
                                  <a:cs typeface="Calibri"/>
                                  <a:sym typeface="Calibri"/>
                                </a:rPr>
                                <m:t>𝑓</m:t>
                              </m:r>
                              <m:d>
                                <m:dPr>
                                  <m:ctrlPr>
                                    <a:rPr lang="es-CL" sz="1800" b="0" i="1" smtClean="0">
                                      <a:solidFill>
                                        <a:schemeClr val="dk1"/>
                                      </a:solidFill>
                                      <a:latin typeface="Cambria Math" panose="02040503050406030204" pitchFamily="18" charset="0"/>
                                      <a:ea typeface="Calibri"/>
                                      <a:cs typeface="Calibri"/>
                                      <a:sym typeface="Calibri"/>
                                    </a:rPr>
                                  </m:ctrlPr>
                                </m:dPr>
                                <m:e>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𝑥</m:t>
                                      </m:r>
                                    </m:e>
                                    <m:sub>
                                      <m:r>
                                        <a:rPr lang="es-CL" sz="1800" b="0" i="1" smtClean="0">
                                          <a:solidFill>
                                            <a:schemeClr val="dk1"/>
                                          </a:solidFill>
                                          <a:latin typeface="Cambria Math" panose="02040503050406030204" pitchFamily="18" charset="0"/>
                                          <a:ea typeface="Calibri"/>
                                          <a:cs typeface="Calibri"/>
                                          <a:sym typeface="Calibri"/>
                                        </a:rPr>
                                        <m:t>0</m:t>
                                      </m:r>
                                    </m:sub>
                                  </m:sSub>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𝑥</m:t>
                                  </m:r>
                                </m:e>
                              </m:d>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𝑓</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sSub>
                                <m:sSubPr>
                                  <m:ctrlPr>
                                    <a:rPr lang="es-CL" sz="1800" b="0" i="1" smtClean="0">
                                      <a:solidFill>
                                        <a:schemeClr val="dk1"/>
                                      </a:solidFill>
                                      <a:latin typeface="Cambria Math" panose="02040503050406030204" pitchFamily="18" charset="0"/>
                                      <a:ea typeface="Cambria Math" panose="02040503050406030204" pitchFamily="18" charset="0"/>
                                      <a:cs typeface="Calibri"/>
                                      <a:sym typeface="Calibri"/>
                                    </a:rPr>
                                  </m:ctrlPr>
                                </m:sSubPr>
                                <m:e>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𝑥</m:t>
                                  </m:r>
                                </m:e>
                                <m:sub>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0</m:t>
                                  </m:r>
                                </m:sub>
                              </m:sSub>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num>
                            <m:den>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𝑥</m:t>
                              </m:r>
                            </m:den>
                          </m:f>
                        </m:e>
                      </m:func>
                    </m:oMath>
                  </m:oMathPara>
                </a14:m>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s" sz="1800" dirty="0">
                    <a:solidFill>
                      <a:schemeClr val="dk1"/>
                    </a:solidFill>
                    <a:latin typeface="Calibri"/>
                    <a:ea typeface="Calibri"/>
                    <a:cs typeface="Calibri"/>
                    <a:sym typeface="Calibri"/>
                  </a:rPr>
                  <a:t>Esta medida se interpreta como la tasa a la que la función 𝑓(𝑥) está cambiando en el punto 𝑥 = 𝑥₀.</a:t>
                </a:r>
                <a:endParaRPr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La razón de cambio instantánea en 𝑥 = 𝑥₀ corresponde a la pendiente de la recta tangente al gráfico de 𝑓(𝑥) en el punto (𝑥₀ , 𝑓(𝑥₀)). </a:t>
                </a:r>
                <a:endParaRPr sz="1800" dirty="0">
                  <a:solidFill>
                    <a:schemeClr val="dk1"/>
                  </a:solidFill>
                  <a:latin typeface="Calibri"/>
                  <a:ea typeface="Calibri"/>
                  <a:cs typeface="Calibri"/>
                  <a:sym typeface="Calibri"/>
                </a:endParaRPr>
              </a:p>
            </p:txBody>
          </p:sp>
        </mc:Choice>
        <mc:Fallback>
          <p:sp>
            <p:nvSpPr>
              <p:cNvPr id="247" name="Google Shape;247;g25204d9deb6_0_59"/>
              <p:cNvSpPr txBox="1">
                <a:spLocks noRot="1" noChangeAspect="1" noMove="1" noResize="1" noEditPoints="1" noAdjustHandles="1" noChangeArrowheads="1" noChangeShapeType="1" noTextEdit="1"/>
              </p:cNvSpPr>
              <p:nvPr/>
            </p:nvSpPr>
            <p:spPr>
              <a:xfrm>
                <a:off x="267286" y="998375"/>
                <a:ext cx="5050302" cy="3376728"/>
              </a:xfrm>
              <a:prstGeom prst="rect">
                <a:avLst/>
              </a:prstGeom>
              <a:blipFill>
                <a:blip r:embed="rId3"/>
                <a:stretch>
                  <a:fillRect l="-1449" t="-1805" r="-2295" b="-2347"/>
                </a:stretch>
              </a:blipFill>
              <a:ln>
                <a:noFill/>
              </a:ln>
            </p:spPr>
            <p:txBody>
              <a:bodyPr/>
              <a:lstStyle/>
              <a:p>
                <a:r>
                  <a:rPr lang="es-CL">
                    <a:noFill/>
                  </a:rPr>
                  <a:t> </a:t>
                </a:r>
              </a:p>
            </p:txBody>
          </p:sp>
        </mc:Fallback>
      </mc:AlternateContent>
      <p:pic>
        <p:nvPicPr>
          <p:cNvPr id="248" name="Google Shape;248;g25204d9deb6_0_59"/>
          <p:cNvPicPr preferRelativeResize="0"/>
          <p:nvPr/>
        </p:nvPicPr>
        <p:blipFill>
          <a:blip r:embed="rId4">
            <a:alphaModFix/>
          </a:blip>
          <a:stretch>
            <a:fillRect/>
          </a:stretch>
        </p:blipFill>
        <p:spPr>
          <a:xfrm>
            <a:off x="5203200" y="1519725"/>
            <a:ext cx="3940800" cy="3035502"/>
          </a:xfrm>
          <a:prstGeom prst="rect">
            <a:avLst/>
          </a:prstGeom>
          <a:noFill/>
          <a:ln>
            <a:noFill/>
          </a:ln>
        </p:spPr>
      </p:pic>
      <p:sp>
        <p:nvSpPr>
          <p:cNvPr id="250" name="Google Shape;250;g25204d9deb6_0_59"/>
          <p:cNvSpPr txBox="1"/>
          <p:nvPr/>
        </p:nvSpPr>
        <p:spPr>
          <a:xfrm>
            <a:off x="5969275" y="3646363"/>
            <a:ext cx="3000000" cy="461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5204d9deb6_0_7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Derivada en un punto</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56" name="Google Shape;256;g25204d9deb6_0_77"/>
              <p:cNvSpPr txBox="1"/>
              <p:nvPr/>
            </p:nvSpPr>
            <p:spPr>
              <a:xfrm>
                <a:off x="475504" y="998373"/>
                <a:ext cx="8103900" cy="282273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CL" sz="1800" dirty="0">
                    <a:solidFill>
                      <a:schemeClr val="dk1"/>
                    </a:solidFill>
                    <a:latin typeface="Calibri"/>
                    <a:ea typeface="Calibri"/>
                    <a:cs typeface="Calibri"/>
                    <a:sym typeface="Calibri"/>
                  </a:rPr>
                  <a:t>La derivada de 𝑓(𝑥) en 𝑥 = 𝑥₀ (si este límite existe) se define como: </a:t>
                </a:r>
              </a:p>
              <a:p>
                <a:pPr marL="0" marR="0" lvl="0" indent="0" algn="l" rtl="0">
                  <a:lnSpc>
                    <a:spcPct val="100000"/>
                  </a:lnSpc>
                  <a:spcBef>
                    <a:spcPts val="0"/>
                  </a:spcBef>
                  <a:spcAft>
                    <a:spcPts val="0"/>
                  </a:spcAft>
                  <a:buClr>
                    <a:schemeClr val="dk1"/>
                  </a:buClr>
                  <a:buSzPts val="1100"/>
                  <a:buFont typeface="Arial"/>
                  <a:buNone/>
                </a:pPr>
                <a:endParaRPr lang="es-CL"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s-CL" sz="1800" b="0" i="1" smtClean="0">
                              <a:solidFill>
                                <a:schemeClr val="dk1"/>
                              </a:solidFill>
                              <a:latin typeface="Cambria Math" panose="02040503050406030204" pitchFamily="18" charset="0"/>
                              <a:ea typeface="Calibri"/>
                              <a:cs typeface="Calibri"/>
                              <a:sym typeface="Calibri"/>
                            </a:rPr>
                          </m:ctrlPr>
                        </m:sSupPr>
                        <m:e>
                          <m:r>
                            <a:rPr lang="es-CL" sz="1800" b="0" i="1" smtClean="0">
                              <a:solidFill>
                                <a:schemeClr val="dk1"/>
                              </a:solidFill>
                              <a:latin typeface="Cambria Math" panose="02040503050406030204" pitchFamily="18" charset="0"/>
                              <a:ea typeface="Calibri"/>
                              <a:cs typeface="Calibri"/>
                              <a:sym typeface="Calibri"/>
                            </a:rPr>
                            <m:t>𝑓</m:t>
                          </m:r>
                        </m:e>
                        <m:sup>
                          <m:r>
                            <a:rPr lang="es-CL" sz="1800" b="0" i="1" smtClean="0">
                              <a:solidFill>
                                <a:schemeClr val="dk1"/>
                              </a:solidFill>
                              <a:latin typeface="Cambria Math" panose="02040503050406030204" pitchFamily="18" charset="0"/>
                              <a:ea typeface="Calibri"/>
                              <a:cs typeface="Calibri"/>
                              <a:sym typeface="Calibri"/>
                            </a:rPr>
                            <m:t>′</m:t>
                          </m:r>
                        </m:sup>
                      </m:sSup>
                      <m:d>
                        <m:dPr>
                          <m:ctrlPr>
                            <a:rPr lang="es-CL" sz="1800" b="0" i="1" smtClean="0">
                              <a:solidFill>
                                <a:schemeClr val="dk1"/>
                              </a:solidFill>
                              <a:latin typeface="Cambria Math" panose="02040503050406030204" pitchFamily="18" charset="0"/>
                              <a:ea typeface="Calibri"/>
                              <a:cs typeface="Calibri"/>
                              <a:sym typeface="Calibri"/>
                            </a:rPr>
                          </m:ctrlPr>
                        </m:dPr>
                        <m:e>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𝑥</m:t>
                              </m:r>
                            </m:e>
                            <m:sub>
                              <m:r>
                                <a:rPr lang="es-CL" sz="1800" b="0" i="1" smtClean="0">
                                  <a:solidFill>
                                    <a:schemeClr val="dk1"/>
                                  </a:solidFill>
                                  <a:latin typeface="Cambria Math" panose="02040503050406030204" pitchFamily="18" charset="0"/>
                                  <a:ea typeface="Calibri"/>
                                  <a:cs typeface="Calibri"/>
                                  <a:sym typeface="Calibri"/>
                                </a:rPr>
                                <m:t>0</m:t>
                              </m:r>
                            </m:sub>
                          </m:sSub>
                        </m:e>
                      </m:d>
                      <m:r>
                        <a:rPr lang="es-CL" sz="1800" b="0" i="1" smtClean="0">
                          <a:solidFill>
                            <a:schemeClr val="dk1"/>
                          </a:solidFill>
                          <a:latin typeface="Cambria Math" panose="02040503050406030204" pitchFamily="18" charset="0"/>
                          <a:ea typeface="Calibri"/>
                          <a:cs typeface="Calibri"/>
                          <a:sym typeface="Calibri"/>
                        </a:rPr>
                        <m:t>=</m:t>
                      </m:r>
                      <m:func>
                        <m:funcPr>
                          <m:ctrlPr>
                            <a:rPr lang="ar-AE" sz="1800" b="0" i="1" smtClean="0">
                              <a:solidFill>
                                <a:schemeClr val="dk1"/>
                              </a:solidFill>
                              <a:latin typeface="Cambria Math" panose="02040503050406030204" pitchFamily="18" charset="0"/>
                              <a:ea typeface="Calibri"/>
                              <a:cs typeface="Calibri"/>
                              <a:sym typeface="Calibri"/>
                            </a:rPr>
                          </m:ctrlPr>
                        </m:funcPr>
                        <m:fName>
                          <m:limLow>
                            <m:limLowPr>
                              <m:ctrlPr>
                                <a:rPr lang="ar-AE" sz="1800" b="0" i="1" smtClean="0">
                                  <a:solidFill>
                                    <a:schemeClr val="dk1"/>
                                  </a:solidFill>
                                  <a:latin typeface="Cambria Math" panose="02040503050406030204" pitchFamily="18" charset="0"/>
                                  <a:ea typeface="Calibri"/>
                                  <a:cs typeface="Calibri"/>
                                  <a:sym typeface="Calibri"/>
                                </a:rPr>
                              </m:ctrlPr>
                            </m:limLowPr>
                            <m:e>
                              <m:r>
                                <m:rPr>
                                  <m:sty m:val="p"/>
                                </m:rPr>
                                <a:rPr lang="es-CL" sz="1800" b="0" i="0" smtClean="0">
                                  <a:solidFill>
                                    <a:schemeClr val="dk1"/>
                                  </a:solidFill>
                                  <a:latin typeface="Cambria Math" panose="02040503050406030204" pitchFamily="18" charset="0"/>
                                  <a:ea typeface="Calibri"/>
                                  <a:cs typeface="Calibri"/>
                                  <a:sym typeface="Calibri"/>
                                </a:rPr>
                                <m:t>lim</m:t>
                              </m:r>
                            </m:e>
                            <m:lim>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h</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0</m:t>
                              </m:r>
                            </m:lim>
                          </m:limLow>
                        </m:fName>
                        <m:e>
                          <m:f>
                            <m:fPr>
                              <m:ctrlPr>
                                <a:rPr lang="ar-AE" sz="1800" b="0" i="1" smtClean="0">
                                  <a:solidFill>
                                    <a:schemeClr val="dk1"/>
                                  </a:solidFill>
                                  <a:latin typeface="Cambria Math" panose="02040503050406030204" pitchFamily="18" charset="0"/>
                                  <a:ea typeface="Calibri"/>
                                  <a:cs typeface="Calibri"/>
                                  <a:sym typeface="Calibri"/>
                                </a:rPr>
                              </m:ctrlPr>
                            </m:fPr>
                            <m:num>
                              <m:r>
                                <a:rPr lang="ar-AE" sz="1800" b="0" i="1" smtClean="0">
                                  <a:solidFill>
                                    <a:schemeClr val="dk1"/>
                                  </a:solidFill>
                                  <a:latin typeface="Cambria Math" panose="02040503050406030204" pitchFamily="18" charset="0"/>
                                  <a:ea typeface="Calibri"/>
                                  <a:cs typeface="Calibri"/>
                                  <a:sym typeface="Calibri"/>
                                </a:rPr>
                                <m:t>𝑓</m:t>
                              </m:r>
                              <m:d>
                                <m:dPr>
                                  <m:ctrlPr>
                                    <a:rPr lang="ar-AE" sz="1800" b="0" i="1" smtClean="0">
                                      <a:solidFill>
                                        <a:schemeClr val="dk1"/>
                                      </a:solidFill>
                                      <a:latin typeface="Cambria Math" panose="02040503050406030204" pitchFamily="18" charset="0"/>
                                      <a:ea typeface="Calibri"/>
                                      <a:cs typeface="Calibri"/>
                                      <a:sym typeface="Calibri"/>
                                    </a:rPr>
                                  </m:ctrlPr>
                                </m:dPr>
                                <m:e>
                                  <m:sSub>
                                    <m:sSubPr>
                                      <m:ctrlPr>
                                        <a:rPr lang="ar-AE" sz="1800" b="0" i="1" smtClean="0">
                                          <a:solidFill>
                                            <a:schemeClr val="dk1"/>
                                          </a:solidFill>
                                          <a:latin typeface="Cambria Math" panose="02040503050406030204" pitchFamily="18" charset="0"/>
                                          <a:ea typeface="Calibri"/>
                                          <a:cs typeface="Calibri"/>
                                          <a:sym typeface="Calibri"/>
                                        </a:rPr>
                                      </m:ctrlPr>
                                    </m:sSubPr>
                                    <m:e>
                                      <m:r>
                                        <a:rPr lang="ar-AE" sz="1800" b="0" i="1" smtClean="0">
                                          <a:solidFill>
                                            <a:schemeClr val="dk1"/>
                                          </a:solidFill>
                                          <a:latin typeface="Cambria Math" panose="02040503050406030204" pitchFamily="18" charset="0"/>
                                          <a:ea typeface="Calibri"/>
                                          <a:cs typeface="Calibri"/>
                                          <a:sym typeface="Calibri"/>
                                        </a:rPr>
                                        <m:t>𝑥</m:t>
                                      </m:r>
                                    </m:e>
                                    <m:sub>
                                      <m:r>
                                        <a:rPr lang="ar-AE" sz="1800" b="0" i="1" smtClean="0">
                                          <a:solidFill>
                                            <a:schemeClr val="dk1"/>
                                          </a:solidFill>
                                          <a:latin typeface="Cambria Math" panose="02040503050406030204" pitchFamily="18" charset="0"/>
                                          <a:ea typeface="Calibri"/>
                                          <a:cs typeface="Calibri"/>
                                          <a:sym typeface="Calibri"/>
                                        </a:rPr>
                                        <m:t>0</m:t>
                                      </m:r>
                                    </m:sub>
                                  </m:sSub>
                                  <m:r>
                                    <a:rPr lang="ar-AE"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h</m:t>
                                  </m:r>
                                </m:e>
                              </m:d>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𝑓</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sSub>
                                <m:sSubPr>
                                  <m:ctrlPr>
                                    <a:rPr lang="ar-AE" sz="1800" b="0" i="1" smtClean="0">
                                      <a:solidFill>
                                        <a:schemeClr val="dk1"/>
                                      </a:solidFill>
                                      <a:latin typeface="Cambria Math" panose="02040503050406030204" pitchFamily="18" charset="0"/>
                                      <a:ea typeface="Cambria Math" panose="02040503050406030204" pitchFamily="18" charset="0"/>
                                      <a:cs typeface="Calibri"/>
                                      <a:sym typeface="Calibri"/>
                                    </a:rPr>
                                  </m:ctrlPr>
                                </m:sSubPr>
                                <m:e>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𝑥</m:t>
                                  </m:r>
                                </m:e>
                                <m:sub>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0</m:t>
                                  </m:r>
                                </m:sub>
                              </m:sSub>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num>
                            <m:den>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h</m:t>
                              </m:r>
                            </m:den>
                          </m:f>
                        </m:e>
                      </m:func>
                    </m:oMath>
                  </m:oMathPara>
                </a14:m>
                <a:endParaRPr lang="ar-AE"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lang="ar-AE"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lang="ar-AE"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s-CL" sz="1800" dirty="0">
                    <a:solidFill>
                      <a:schemeClr val="dk1"/>
                    </a:solidFill>
                    <a:latin typeface="Calibri"/>
                    <a:ea typeface="Calibri"/>
                    <a:cs typeface="Calibri"/>
                    <a:sym typeface="Calibri"/>
                  </a:rPr>
                  <a:t>La definición de la derivada en un punto coincide con la definición de razón de cambio instantánea y corresponde además a la pendiente de la recta tangente al gráfico de 𝑓(𝑥) en el punto (𝑥₀ , 𝑓(𝑥₀)).</a:t>
                </a:r>
              </a:p>
              <a:p>
                <a:pPr marL="0" marR="0" lvl="0" indent="0" algn="l" rtl="0">
                  <a:lnSpc>
                    <a:spcPct val="100000"/>
                  </a:lnSpc>
                  <a:spcBef>
                    <a:spcPts val="0"/>
                  </a:spcBef>
                  <a:spcAft>
                    <a:spcPts val="0"/>
                  </a:spcAft>
                  <a:buClr>
                    <a:schemeClr val="dk1"/>
                  </a:buClr>
                  <a:buSzPts val="1100"/>
                  <a:buFont typeface="Arial"/>
                  <a:buNone/>
                </a:pPr>
                <a:endParaRPr lang="es-CL" sz="1800" dirty="0">
                  <a:solidFill>
                    <a:schemeClr val="dk1"/>
                  </a:solidFill>
                  <a:latin typeface="Calibri"/>
                  <a:ea typeface="Calibri"/>
                  <a:cs typeface="Calibri"/>
                  <a:sym typeface="Calibri"/>
                </a:endParaRPr>
              </a:p>
            </p:txBody>
          </p:sp>
        </mc:Choice>
        <mc:Fallback>
          <p:sp>
            <p:nvSpPr>
              <p:cNvPr id="256" name="Google Shape;256;g25204d9deb6_0_77"/>
              <p:cNvSpPr txBox="1">
                <a:spLocks noRot="1" noChangeAspect="1" noMove="1" noResize="1" noEditPoints="1" noAdjustHandles="1" noChangeArrowheads="1" noChangeShapeType="1" noTextEdit="1"/>
              </p:cNvSpPr>
              <p:nvPr/>
            </p:nvSpPr>
            <p:spPr>
              <a:xfrm>
                <a:off x="475504" y="998373"/>
                <a:ext cx="8103900" cy="2822730"/>
              </a:xfrm>
              <a:prstGeom prst="rect">
                <a:avLst/>
              </a:prstGeom>
              <a:blipFill>
                <a:blip r:embed="rId3"/>
                <a:stretch>
                  <a:fillRect l="-903" t="-2160"/>
                </a:stretch>
              </a:blipFill>
              <a:ln>
                <a:noFill/>
              </a:ln>
            </p:spPr>
            <p:txBody>
              <a:bodyPr/>
              <a:lstStyle/>
              <a:p>
                <a:r>
                  <a:rPr lang="es-CL">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5204d9deb6_0_9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3</a:t>
            </a:r>
            <a:endParaRPr sz="2700" b="1" i="0" u="none" strike="noStrike" cap="none">
              <a:solidFill>
                <a:srgbClr val="423B71"/>
              </a:solidFill>
              <a:latin typeface="Calibri"/>
              <a:ea typeface="Calibri"/>
              <a:cs typeface="Calibri"/>
              <a:sym typeface="Calibri"/>
            </a:endParaRPr>
          </a:p>
        </p:txBody>
      </p:sp>
      <p:sp>
        <p:nvSpPr>
          <p:cNvPr id="263" name="Google Shape;263;g25204d9deb6_0_99"/>
          <p:cNvSpPr txBox="1"/>
          <p:nvPr/>
        </p:nvSpPr>
        <p:spPr>
          <a:xfrm>
            <a:off x="520054" y="924273"/>
            <a:ext cx="8103900" cy="311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a:solidFill>
                  <a:schemeClr val="dk1"/>
                </a:solidFill>
                <a:latin typeface="Calibri"/>
                <a:ea typeface="Calibri"/>
                <a:cs typeface="Calibri"/>
                <a:sym typeface="Calibri"/>
              </a:rPr>
              <a:t>Utiliza el recurso para responder las siguientes preguntas:</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1. Determina el valor de las siguientes derivadas: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 sz="1800">
                <a:solidFill>
                  <a:schemeClr val="dk1"/>
                </a:solidFill>
                <a:latin typeface="Calibri"/>
                <a:ea typeface="Calibri"/>
                <a:cs typeface="Calibri"/>
                <a:sym typeface="Calibri"/>
              </a:rPr>
              <a:t>a) 𝑄’(15)</a:t>
            </a: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 sz="1800">
                <a:solidFill>
                  <a:schemeClr val="dk1"/>
                </a:solidFill>
                <a:latin typeface="Calibri"/>
                <a:ea typeface="Calibri"/>
                <a:cs typeface="Calibri"/>
                <a:sym typeface="Calibri"/>
              </a:rPr>
              <a:t>b) 𝑄’(45)</a:t>
            </a: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c) 𝑄’(60)</a:t>
            </a: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d) 𝑄’(90)</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54aa40a4e5_0_2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3</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69" name="Google Shape;269;g254aa40a4e5_0_29"/>
              <p:cNvSpPr txBox="1"/>
              <p:nvPr/>
            </p:nvSpPr>
            <p:spPr>
              <a:xfrm>
                <a:off x="520054" y="1135773"/>
                <a:ext cx="8103900" cy="32516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2.  ¿A qué velocidad </a:t>
                </a:r>
                <a14:m>
                  <m:oMath xmlns:m="http://schemas.openxmlformats.org/officeDocument/2006/math">
                    <m:d>
                      <m:dPr>
                        <m:begChr m:val="["/>
                        <m:endChr m:val="]"/>
                        <m:ctrlPr>
                          <a:rPr lang="es-MX" sz="1800" i="1" smtClean="0">
                            <a:solidFill>
                              <a:schemeClr val="dk1"/>
                            </a:solidFill>
                            <a:latin typeface="Cambria Math" panose="02040503050406030204" pitchFamily="18" charset="0"/>
                            <a:ea typeface="Calibri"/>
                            <a:cs typeface="Calibri"/>
                            <a:sym typeface="Calibri"/>
                          </a:rPr>
                        </m:ctrlPr>
                      </m:dPr>
                      <m:e>
                        <m:f>
                          <m:fPr>
                            <m:ctrlPr>
                              <a:rPr lang="es-MX" sz="1800" i="1" smtClean="0">
                                <a:solidFill>
                                  <a:schemeClr val="dk1"/>
                                </a:solidFill>
                                <a:latin typeface="Cambria Math" panose="02040503050406030204" pitchFamily="18" charset="0"/>
                                <a:ea typeface="Calibri"/>
                                <a:cs typeface="Calibri"/>
                                <a:sym typeface="Calibri"/>
                              </a:rPr>
                            </m:ctrlPr>
                          </m:fPr>
                          <m:num>
                            <m:r>
                              <m:rPr>
                                <m:sty m:val="p"/>
                              </m:rPr>
                              <a:rPr lang="es-CL" sz="1800" b="0" i="0" smtClean="0">
                                <a:solidFill>
                                  <a:schemeClr val="dk1"/>
                                </a:solidFill>
                                <a:latin typeface="Cambria Math" panose="02040503050406030204" pitchFamily="18" charset="0"/>
                                <a:ea typeface="Calibri"/>
                                <a:cs typeface="Calibri"/>
                                <a:sym typeface="Calibri"/>
                              </a:rPr>
                              <m:t>C</m:t>
                            </m:r>
                          </m:num>
                          <m:den>
                            <m:r>
                              <m:rPr>
                                <m:sty m:val="p"/>
                              </m:rPr>
                              <a:rPr lang="es-CL" sz="1800" b="0" i="0" smtClean="0">
                                <a:solidFill>
                                  <a:schemeClr val="dk1"/>
                                </a:solidFill>
                                <a:latin typeface="Cambria Math" panose="02040503050406030204" pitchFamily="18" charset="0"/>
                                <a:ea typeface="Calibri"/>
                                <a:cs typeface="Calibri"/>
                                <a:sym typeface="Calibri"/>
                              </a:rPr>
                              <m:t>min</m:t>
                            </m:r>
                          </m:den>
                        </m:f>
                      </m:e>
                    </m:d>
                  </m:oMath>
                </a14:m>
                <a:r>
                  <a:rPr lang="es" sz="1800" dirty="0">
                    <a:solidFill>
                      <a:schemeClr val="dk1"/>
                    </a:solidFill>
                    <a:latin typeface="Calibri"/>
                    <a:ea typeface="Calibri"/>
                    <a:cs typeface="Calibri"/>
                    <a:sym typeface="Calibri"/>
                  </a:rPr>
                  <a:t> está cargándose la batería en los siguientes instantes?</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 sz="1800" dirty="0">
                    <a:solidFill>
                      <a:schemeClr val="dk1"/>
                    </a:solidFill>
                    <a:latin typeface="Calibri"/>
                    <a:ea typeface="Calibri"/>
                    <a:cs typeface="Calibri"/>
                    <a:sym typeface="Calibri"/>
                  </a:rPr>
                  <a:t>a) A los 15 min.</a:t>
                </a: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b) A los 45 min.</a:t>
                </a: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c) A los 60 min.</a:t>
                </a: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d) A los 90 min.</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3.  ¿Cuántas veces más rápido, aproximadamente, se carga la batería a los 15 min que a los 90 min?</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mc:Choice>
        <mc:Fallback>
          <p:sp>
            <p:nvSpPr>
              <p:cNvPr id="269" name="Google Shape;269;g254aa40a4e5_0_29"/>
              <p:cNvSpPr txBox="1">
                <a:spLocks noRot="1" noChangeAspect="1" noMove="1" noResize="1" noEditPoints="1" noAdjustHandles="1" noChangeArrowheads="1" noChangeShapeType="1" noTextEdit="1"/>
              </p:cNvSpPr>
              <p:nvPr/>
            </p:nvSpPr>
            <p:spPr>
              <a:xfrm>
                <a:off x="520054" y="1135773"/>
                <a:ext cx="8103900" cy="3251694"/>
              </a:xfrm>
              <a:prstGeom prst="rect">
                <a:avLst/>
              </a:prstGeom>
              <a:blipFill>
                <a:blip r:embed="rId3"/>
                <a:stretch>
                  <a:fillRect l="-902"/>
                </a:stretch>
              </a:blipFill>
              <a:ln>
                <a:noFill/>
              </a:ln>
            </p:spPr>
            <p:txBody>
              <a:bodyPr/>
              <a:lstStyle/>
              <a:p>
                <a:r>
                  <a:rPr lang="es-CL">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54aa40a4e5_0_35"/>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3</a:t>
            </a:r>
            <a:endParaRPr sz="2700" b="1" i="0" u="none" strike="noStrike" cap="none">
              <a:solidFill>
                <a:srgbClr val="423B71"/>
              </a:solidFill>
              <a:latin typeface="Calibri"/>
              <a:ea typeface="Calibri"/>
              <a:cs typeface="Calibri"/>
              <a:sym typeface="Calibri"/>
            </a:endParaRPr>
          </a:p>
        </p:txBody>
      </p:sp>
      <p:sp>
        <p:nvSpPr>
          <p:cNvPr id="276" name="Google Shape;276;g254aa40a4e5_0_35"/>
          <p:cNvSpPr txBox="1"/>
          <p:nvPr/>
        </p:nvSpPr>
        <p:spPr>
          <a:xfrm>
            <a:off x="520054" y="1356898"/>
            <a:ext cx="8103900" cy="2839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1.  Ingresando los valores de 𝑡₀ a la casilla de entrada del recurso de GeoGebra, se obtienen los siguientes resultados:</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0" lvl="0" indent="457200" algn="l" rtl="0">
              <a:spcBef>
                <a:spcPts val="0"/>
              </a:spcBef>
              <a:spcAft>
                <a:spcPts val="0"/>
              </a:spcAft>
              <a:buNone/>
            </a:pPr>
            <a:r>
              <a:rPr lang="es" sz="1800" dirty="0">
                <a:solidFill>
                  <a:schemeClr val="dk1"/>
                </a:solidFill>
                <a:latin typeface="Calibri"/>
                <a:ea typeface="Calibri"/>
                <a:cs typeface="Calibri"/>
                <a:sym typeface="Calibri"/>
              </a:rPr>
              <a:t>a) 𝑄’(15)= 361,98</a:t>
            </a:r>
            <a:endParaRPr sz="1800"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457200" algn="l" rtl="0">
              <a:spcBef>
                <a:spcPts val="0"/>
              </a:spcBef>
              <a:spcAft>
                <a:spcPts val="0"/>
              </a:spcAft>
              <a:buNone/>
            </a:pPr>
            <a:r>
              <a:rPr lang="es" sz="1800" dirty="0">
                <a:solidFill>
                  <a:schemeClr val="dk1"/>
                </a:solidFill>
                <a:latin typeface="Calibri"/>
                <a:ea typeface="Calibri"/>
                <a:cs typeface="Calibri"/>
                <a:sym typeface="Calibri"/>
              </a:rPr>
              <a:t>b) 𝑄’(45) = 140,5</a:t>
            </a:r>
            <a:endParaRPr sz="1800"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457200" algn="l" rtl="0">
              <a:spcBef>
                <a:spcPts val="0"/>
              </a:spcBef>
              <a:spcAft>
                <a:spcPts val="0"/>
              </a:spcAft>
              <a:buNone/>
            </a:pPr>
            <a:r>
              <a:rPr lang="es" sz="1800" dirty="0">
                <a:solidFill>
                  <a:schemeClr val="dk1"/>
                </a:solidFill>
                <a:latin typeface="Calibri"/>
                <a:ea typeface="Calibri"/>
                <a:cs typeface="Calibri"/>
                <a:sym typeface="Calibri"/>
              </a:rPr>
              <a:t>c) 𝑄’(60)= 87,53</a:t>
            </a:r>
            <a:endParaRPr sz="1800"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 sz="1800" dirty="0">
                <a:solidFill>
                  <a:schemeClr val="dk1"/>
                </a:solidFill>
                <a:latin typeface="Calibri"/>
                <a:ea typeface="Calibri"/>
                <a:cs typeface="Calibri"/>
                <a:sym typeface="Calibri"/>
              </a:rPr>
              <a:t>d) 𝑄’(90)= 33,98</a:t>
            </a:r>
            <a:endParaRPr sz="1800" dirty="0">
              <a:solidFill>
                <a:schemeClr val="dk1"/>
              </a:solidFill>
              <a:latin typeface="Calibri"/>
              <a:ea typeface="Calibri"/>
              <a:cs typeface="Calibri"/>
              <a:sym typeface="Calibri"/>
            </a:endParaRPr>
          </a:p>
        </p:txBody>
      </p:sp>
      <p:sp>
        <p:nvSpPr>
          <p:cNvPr id="277" name="Google Shape;277;g254aa40a4e5_0_35"/>
          <p:cNvSpPr/>
          <p:nvPr/>
        </p:nvSpPr>
        <p:spPr>
          <a:xfrm>
            <a:off x="377300" y="1176150"/>
            <a:ext cx="8325900" cy="3409200"/>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5204d9deb6_0_111"/>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3</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83" name="Google Shape;283;g25204d9deb6_0_111"/>
              <p:cNvSpPr txBox="1"/>
              <p:nvPr/>
            </p:nvSpPr>
            <p:spPr>
              <a:xfrm>
                <a:off x="520053" y="1484173"/>
                <a:ext cx="8096410" cy="302958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CL" sz="1800" dirty="0">
                    <a:solidFill>
                      <a:schemeClr val="dk1"/>
                    </a:solidFill>
                    <a:latin typeface="Calibri"/>
                    <a:ea typeface="Calibri"/>
                    <a:cs typeface="Calibri"/>
                    <a:sym typeface="Calibri"/>
                  </a:rPr>
                  <a:t>2. </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a) La velocidad de carga de la batería a los 15 min es 𝑄’(15)= 361,98</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b) La velocidad de carga de la batería a los 45 min es 𝑄’(45) = 140,5</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c) La velocidad de carga de la batería a los 60 min es 𝑄’(60)= 87,53</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d) La velocidad de carga de la batería a los 90 min es 𝑄’(90)= 33,98</a:t>
                </a:r>
              </a:p>
              <a:p>
                <a:pPr marL="0" lvl="0" indent="457200" algn="l" rtl="0">
                  <a:spcBef>
                    <a:spcPts val="0"/>
                  </a:spcBef>
                  <a:spcAft>
                    <a:spcPts val="0"/>
                  </a:spcAft>
                  <a:buClr>
                    <a:schemeClr val="dk1"/>
                  </a:buClr>
                  <a:buSzPts val="1100"/>
                  <a:buFont typeface="Arial"/>
                  <a:buNone/>
                </a:pPr>
                <a:r>
                  <a:rPr lang="es-CL" sz="1800" dirty="0">
                    <a:solidFill>
                      <a:schemeClr val="dk1"/>
                    </a:solidFill>
                    <a:latin typeface="Calibri"/>
                    <a:ea typeface="Calibri"/>
                    <a:cs typeface="Calibri"/>
                    <a:sym typeface="Calibri"/>
                  </a:rPr>
                  <a:t> </a:t>
                </a:r>
              </a:p>
              <a:p>
                <a:pPr lvl="0"/>
                <a:r>
                  <a:rPr lang="es-CL"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      </a:t>
                </a:r>
                <a14:m>
                  <m:oMath xmlns:m="http://schemas.openxmlformats.org/officeDocument/2006/math">
                    <m:f>
                      <m:fPr>
                        <m:ctrlPr>
                          <a:rPr lang="ar-AE" sz="1800" i="1" smtClean="0">
                            <a:solidFill>
                              <a:schemeClr val="dk1"/>
                            </a:solidFill>
                            <a:latin typeface="Cambria Math" panose="02040503050406030204" pitchFamily="18" charset="0"/>
                            <a:ea typeface="Calibri"/>
                            <a:cs typeface="Calibri"/>
                            <a:sym typeface="Calibri"/>
                          </a:rPr>
                        </m:ctrlPr>
                      </m:fPr>
                      <m:num>
                        <m:sSup>
                          <m:sSupPr>
                            <m:ctrlPr>
                              <a:rPr lang="es-CL" sz="1800" b="0" i="1" smtClean="0">
                                <a:solidFill>
                                  <a:schemeClr val="dk1"/>
                                </a:solidFill>
                                <a:latin typeface="Cambria Math" panose="02040503050406030204" pitchFamily="18" charset="0"/>
                                <a:ea typeface="Calibri"/>
                                <a:cs typeface="Calibri"/>
                                <a:sym typeface="Calibri"/>
                              </a:rPr>
                            </m:ctrlPr>
                          </m:sSupPr>
                          <m:e>
                            <m:r>
                              <a:rPr lang="ar-AE" sz="1800" b="0" i="1" smtClean="0">
                                <a:solidFill>
                                  <a:schemeClr val="dk1"/>
                                </a:solidFill>
                                <a:latin typeface="Cambria Math" panose="02040503050406030204" pitchFamily="18" charset="0"/>
                                <a:ea typeface="Calibri"/>
                                <a:cs typeface="Calibri"/>
                                <a:sym typeface="Calibri"/>
                              </a:rPr>
                              <m:t>𝑄</m:t>
                            </m:r>
                          </m:e>
                          <m:sup>
                            <m:r>
                              <a:rPr lang="es-CL" sz="1800" b="0" i="1" smtClean="0">
                                <a:solidFill>
                                  <a:schemeClr val="dk1"/>
                                </a:solidFill>
                                <a:latin typeface="Cambria Math" panose="02040503050406030204" pitchFamily="18" charset="0"/>
                                <a:ea typeface="Calibri"/>
                                <a:cs typeface="Calibri"/>
                                <a:sym typeface="Calibri"/>
                              </a:rPr>
                              <m:t>′</m:t>
                            </m:r>
                          </m:sup>
                        </m:sSup>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15</m:t>
                        </m:r>
                        <m:r>
                          <a:rPr lang="es-CL" sz="1800" b="0" i="1" smtClean="0">
                            <a:solidFill>
                              <a:schemeClr val="dk1"/>
                            </a:solidFill>
                            <a:latin typeface="Cambria Math" panose="02040503050406030204" pitchFamily="18" charset="0"/>
                            <a:ea typeface="Calibri"/>
                            <a:cs typeface="Calibri"/>
                            <a:sym typeface="Calibri"/>
                          </a:rPr>
                          <m:t>)</m:t>
                        </m:r>
                      </m:num>
                      <m:den>
                        <m:sSup>
                          <m:sSupPr>
                            <m:ctrlPr>
                              <a:rPr lang="es-CL" sz="1800" i="1">
                                <a:solidFill>
                                  <a:schemeClr val="dk1"/>
                                </a:solidFill>
                                <a:latin typeface="Cambria Math" panose="02040503050406030204" pitchFamily="18" charset="0"/>
                                <a:ea typeface="Calibri"/>
                                <a:cs typeface="Calibri"/>
                                <a:sym typeface="Calibri"/>
                              </a:rPr>
                            </m:ctrlPr>
                          </m:sSupPr>
                          <m:e>
                            <m:r>
                              <a:rPr lang="ar-AE" sz="1800" i="1">
                                <a:solidFill>
                                  <a:schemeClr val="dk1"/>
                                </a:solidFill>
                                <a:latin typeface="Cambria Math" panose="02040503050406030204" pitchFamily="18" charset="0"/>
                                <a:ea typeface="Calibri"/>
                                <a:cs typeface="Calibri"/>
                                <a:sym typeface="Calibri"/>
                              </a:rPr>
                              <m:t>𝑄</m:t>
                            </m:r>
                          </m:e>
                          <m:sup>
                            <m:r>
                              <a:rPr lang="es-CL" sz="1800" i="1">
                                <a:solidFill>
                                  <a:schemeClr val="dk1"/>
                                </a:solidFill>
                                <a:latin typeface="Cambria Math" panose="02040503050406030204" pitchFamily="18" charset="0"/>
                                <a:ea typeface="Calibri"/>
                                <a:cs typeface="Calibri"/>
                                <a:sym typeface="Calibri"/>
                              </a:rPr>
                              <m:t>′</m:t>
                            </m:r>
                          </m:sup>
                        </m:sSup>
                        <m:r>
                          <a:rPr lang="es-CL" sz="1800" i="1">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90</m:t>
                        </m:r>
                        <m:r>
                          <a:rPr lang="es-CL" sz="1800" i="1">
                            <a:solidFill>
                              <a:schemeClr val="dk1"/>
                            </a:solidFill>
                            <a:latin typeface="Cambria Math" panose="02040503050406030204" pitchFamily="18" charset="0"/>
                            <a:ea typeface="Calibri"/>
                            <a:cs typeface="Calibri"/>
                            <a:sym typeface="Calibri"/>
                          </a:rPr>
                          <m:t>)</m:t>
                        </m:r>
                      </m:den>
                    </m:f>
                    <m:r>
                      <a:rPr lang="es-CL" sz="1800" b="0" i="1" smtClean="0">
                        <a:solidFill>
                          <a:schemeClr val="dk1"/>
                        </a:solidFill>
                        <a:latin typeface="Cambria Math" panose="02040503050406030204" pitchFamily="18" charset="0"/>
                        <a:ea typeface="Calibri"/>
                        <a:cs typeface="Calibri"/>
                        <a:sym typeface="Calibri"/>
                      </a:rPr>
                      <m:t>=</m:t>
                    </m:r>
                    <m:f>
                      <m:fPr>
                        <m:ctrlPr>
                          <a:rPr lang="es-CL" sz="1800" b="0" i="1" smtClean="0">
                            <a:solidFill>
                              <a:schemeClr val="dk1"/>
                            </a:solidFill>
                            <a:latin typeface="Cambria Math" panose="02040503050406030204" pitchFamily="18" charset="0"/>
                            <a:ea typeface="Calibri"/>
                            <a:cs typeface="Calibri"/>
                            <a:sym typeface="Calibri"/>
                          </a:rPr>
                        </m:ctrlPr>
                      </m:fPr>
                      <m:num>
                        <m:r>
                          <a:rPr lang="es-CL" sz="1800" b="0" i="1" smtClean="0">
                            <a:solidFill>
                              <a:schemeClr val="dk1"/>
                            </a:solidFill>
                            <a:latin typeface="Cambria Math" panose="02040503050406030204" pitchFamily="18" charset="0"/>
                            <a:ea typeface="Calibri"/>
                            <a:cs typeface="Calibri"/>
                            <a:sym typeface="Calibri"/>
                          </a:rPr>
                          <m:t>361</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98</m:t>
                        </m:r>
                      </m:num>
                      <m:den>
                        <m:r>
                          <a:rPr lang="es-CL" sz="1800" b="0" i="1" smtClean="0">
                            <a:solidFill>
                              <a:schemeClr val="dk1"/>
                            </a:solidFill>
                            <a:latin typeface="Cambria Math" panose="02040503050406030204" pitchFamily="18" charset="0"/>
                            <a:ea typeface="Calibri"/>
                            <a:cs typeface="Calibri"/>
                            <a:sym typeface="Calibri"/>
                          </a:rPr>
                          <m:t>33</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98</m:t>
                        </m:r>
                      </m:den>
                    </m:f>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10</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7</m:t>
                    </m:r>
                  </m:oMath>
                </a14:m>
                <a:r>
                  <a:rPr lang="ar-AE" sz="1800" dirty="0">
                    <a:solidFill>
                      <a:schemeClr val="dk1"/>
                    </a:solidFill>
                    <a:latin typeface="Calibri"/>
                    <a:ea typeface="Calibri"/>
                    <a:cs typeface="Calibri"/>
                    <a:sym typeface="Calibri"/>
                  </a:rPr>
                  <a:t> . </a:t>
                </a:r>
                <a:endParaRPr lang="es-CL" sz="1800" dirty="0">
                  <a:solidFill>
                    <a:schemeClr val="dk1"/>
                  </a:solidFill>
                  <a:latin typeface="Calibri"/>
                  <a:ea typeface="Calibri"/>
                  <a:cs typeface="Calibri"/>
                  <a:sym typeface="Calibri"/>
                </a:endParaRPr>
              </a:p>
              <a:p>
                <a:pPr lvl="0"/>
                <a:r>
                  <a:rPr lang="es-CL" sz="1800" dirty="0">
                    <a:solidFill>
                      <a:schemeClr val="dk1"/>
                    </a:solidFill>
                    <a:latin typeface="Calibri"/>
                    <a:ea typeface="Calibri"/>
                    <a:cs typeface="Calibri"/>
                    <a:sym typeface="Calibri"/>
                  </a:rPr>
                  <a:t>       Por tanto, a los 15 minutos la batería se carga aproximadamente 10 veces 	más     </a:t>
                </a:r>
                <a:br>
                  <a:rPr lang="es-CL" sz="1800" dirty="0">
                    <a:solidFill>
                      <a:schemeClr val="dk1"/>
                    </a:solidFill>
                    <a:latin typeface="Calibri"/>
                    <a:ea typeface="Calibri"/>
                    <a:cs typeface="Calibri"/>
                    <a:sym typeface="Calibri"/>
                  </a:rPr>
                </a:br>
                <a:r>
                  <a:rPr lang="es-CL" sz="1800" dirty="0">
                    <a:solidFill>
                      <a:schemeClr val="dk1"/>
                    </a:solidFill>
                    <a:latin typeface="Calibri"/>
                    <a:ea typeface="Calibri"/>
                    <a:cs typeface="Calibri"/>
                    <a:sym typeface="Calibri"/>
                  </a:rPr>
                  <a:t>     rápido que a los 90 minutos.</a:t>
                </a:r>
              </a:p>
              <a:p>
                <a:pPr marL="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mc:Choice>
        <mc:Fallback>
          <p:sp>
            <p:nvSpPr>
              <p:cNvPr id="283" name="Google Shape;283;g25204d9deb6_0_111"/>
              <p:cNvSpPr txBox="1">
                <a:spLocks noRot="1" noChangeAspect="1" noMove="1" noResize="1" noEditPoints="1" noAdjustHandles="1" noChangeArrowheads="1" noChangeShapeType="1" noTextEdit="1"/>
              </p:cNvSpPr>
              <p:nvPr/>
            </p:nvSpPr>
            <p:spPr>
              <a:xfrm>
                <a:off x="520053" y="1484173"/>
                <a:ext cx="8096410" cy="3029582"/>
              </a:xfrm>
              <a:prstGeom prst="rect">
                <a:avLst/>
              </a:prstGeom>
              <a:blipFill>
                <a:blip r:embed="rId3"/>
                <a:stretch>
                  <a:fillRect l="-904" t="-1408" r="-904"/>
                </a:stretch>
              </a:blipFill>
              <a:ln>
                <a:noFill/>
              </a:ln>
            </p:spPr>
            <p:txBody>
              <a:bodyPr/>
              <a:lstStyle/>
              <a:p>
                <a:r>
                  <a:rPr lang="es-CL">
                    <a:noFill/>
                  </a:rPr>
                  <a:t> </a:t>
                </a:r>
              </a:p>
            </p:txBody>
          </p:sp>
        </mc:Fallback>
      </mc:AlternateContent>
      <p:sp>
        <p:nvSpPr>
          <p:cNvPr id="285" name="Google Shape;285;g25204d9deb6_0_111"/>
          <p:cNvSpPr/>
          <p:nvPr/>
        </p:nvSpPr>
        <p:spPr>
          <a:xfrm>
            <a:off x="360900" y="1184025"/>
            <a:ext cx="8422200" cy="3440100"/>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Conclusiones</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91" name="Google Shape;291;p37"/>
              <p:cNvSpPr txBox="1"/>
              <p:nvPr/>
            </p:nvSpPr>
            <p:spPr>
              <a:xfrm>
                <a:off x="520054" y="1210148"/>
                <a:ext cx="8103900" cy="1719671"/>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Para una variable 𝑦 = 𝑓(𝑥) que está en función de la variable independiente 𝑥, la razón de cambio es:</a:t>
                </a:r>
                <a:r>
                  <a:rPr lang="es" sz="1800" b="0" i="0" u="none" strike="noStrike" cap="none" dirty="0">
                    <a:solidFill>
                      <a:schemeClr val="dk1"/>
                    </a:solidFill>
                    <a:latin typeface="Calibri"/>
                    <a:ea typeface="Calibri"/>
                    <a:cs typeface="Calibri"/>
                    <a:sym typeface="Calibri"/>
                  </a:rPr>
                  <a:t> </a:t>
                </a:r>
              </a:p>
              <a:p>
                <a:pPr marL="457200" marR="0" lvl="0" indent="-342900" algn="just" rtl="0">
                  <a:lnSpc>
                    <a:spcPct val="100000"/>
                  </a:lnSpc>
                  <a:spcBef>
                    <a:spcPts val="0"/>
                  </a:spcBef>
                  <a:spcAft>
                    <a:spcPts val="0"/>
                  </a:spcAft>
                  <a:buClr>
                    <a:schemeClr val="dk1"/>
                  </a:buClr>
                  <a:buSzPts val="1800"/>
                  <a:buFont typeface="Calibri"/>
                  <a:buChar char="●"/>
                </a:pPr>
                <a:endParaRPr lang="es" sz="18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endParaRPr lang="es" sz="1800" b="0" i="0" u="none" strike="noStrike" cap="none" dirty="0">
                  <a:solidFill>
                    <a:schemeClr val="dk1"/>
                  </a:solidFill>
                  <a:latin typeface="Calibri"/>
                  <a:ea typeface="Calibri"/>
                  <a:cs typeface="Calibri"/>
                  <a:sym typeface="Calibri"/>
                </a:endParaRPr>
              </a:p>
              <a:p>
                <a:pPr marL="114300" marR="0" lvl="0" algn="just" rtl="0">
                  <a:lnSpc>
                    <a:spcPct val="100000"/>
                  </a:lnSpc>
                  <a:spcBef>
                    <a:spcPts val="0"/>
                  </a:spcBef>
                  <a:spcAft>
                    <a:spcPts val="0"/>
                  </a:spcAft>
                  <a:buClr>
                    <a:schemeClr val="dk1"/>
                  </a:buClr>
                  <a:buSzPts val="1800"/>
                </a:pPr>
                <a14:m>
                  <m:oMathPara xmlns:m="http://schemas.openxmlformats.org/officeDocument/2006/math">
                    <m:oMathParaPr>
                      <m:jc m:val="centerGroup"/>
                    </m:oMathParaPr>
                    <m:oMath xmlns:m="http://schemas.openxmlformats.org/officeDocument/2006/math">
                      <m:f>
                        <m:fPr>
                          <m:ctrlPr>
                            <a:rPr lang="es-CL" sz="1800" b="0" i="1" u="none" strike="noStrike" cap="none" smtClean="0">
                              <a:solidFill>
                                <a:schemeClr val="dk1"/>
                              </a:solidFill>
                              <a:latin typeface="Cambria Math" panose="02040503050406030204" pitchFamily="18" charset="0"/>
                              <a:ea typeface="Calibri"/>
                              <a:cs typeface="Calibri"/>
                              <a:sym typeface="Calibri"/>
                            </a:rPr>
                          </m:ctrlPr>
                        </m:fPr>
                        <m:num>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𝑦</m:t>
                          </m:r>
                        </m:num>
                        <m:den>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𝑥</m:t>
                          </m:r>
                        </m:den>
                      </m:f>
                      <m:r>
                        <a:rPr lang="es-CL" sz="1800" b="0" i="1" u="none" strike="noStrike" cap="none" smtClean="0">
                          <a:solidFill>
                            <a:schemeClr val="dk1"/>
                          </a:solidFill>
                          <a:latin typeface="Cambria Math" panose="02040503050406030204" pitchFamily="18" charset="0"/>
                          <a:ea typeface="Calibri"/>
                          <a:cs typeface="Calibri"/>
                          <a:sym typeface="Calibri"/>
                        </a:rPr>
                        <m:t>=</m:t>
                      </m:r>
                      <m:f>
                        <m:fPr>
                          <m:ctrlPr>
                            <a:rPr lang="es-CL" sz="1800" b="0" i="1" u="none" strike="noStrike" cap="none" smtClean="0">
                              <a:solidFill>
                                <a:schemeClr val="dk1"/>
                              </a:solidFill>
                              <a:latin typeface="Cambria Math" panose="02040503050406030204" pitchFamily="18" charset="0"/>
                              <a:ea typeface="Calibri"/>
                              <a:cs typeface="Calibri"/>
                              <a:sym typeface="Calibri"/>
                            </a:rPr>
                          </m:ctrlPr>
                        </m:fPr>
                        <m:num>
                          <m:r>
                            <a:rPr lang="es-CL" sz="1800" b="0" i="1" u="none" strike="noStrike" cap="none" smtClean="0">
                              <a:solidFill>
                                <a:schemeClr val="dk1"/>
                              </a:solidFill>
                              <a:latin typeface="Cambria Math" panose="02040503050406030204" pitchFamily="18" charset="0"/>
                              <a:ea typeface="Calibri"/>
                              <a:cs typeface="Calibri"/>
                              <a:sym typeface="Calibri"/>
                            </a:rPr>
                            <m:t>𝑓</m:t>
                          </m:r>
                          <m:d>
                            <m:dPr>
                              <m:ctrlPr>
                                <a:rPr lang="es-CL" sz="1800" b="0" i="1" u="none" strike="noStrike" cap="none" smtClean="0">
                                  <a:solidFill>
                                    <a:schemeClr val="dk1"/>
                                  </a:solidFill>
                                  <a:latin typeface="Cambria Math" panose="02040503050406030204" pitchFamily="18" charset="0"/>
                                  <a:ea typeface="Calibri"/>
                                  <a:cs typeface="Calibri"/>
                                  <a:sym typeface="Calibri"/>
                                </a:rPr>
                              </m:ctrlPr>
                            </m:dPr>
                            <m:e>
                              <m:r>
                                <a:rPr lang="es-CL" sz="1800" b="0" i="1" u="none" strike="noStrike" cap="none" smtClean="0">
                                  <a:solidFill>
                                    <a:schemeClr val="dk1"/>
                                  </a:solidFill>
                                  <a:latin typeface="Cambria Math" panose="02040503050406030204" pitchFamily="18" charset="0"/>
                                  <a:ea typeface="Calibri"/>
                                  <a:cs typeface="Calibri"/>
                                  <a:sym typeface="Calibri"/>
                                </a:rPr>
                                <m:t>𝑥</m:t>
                              </m:r>
                              <m:r>
                                <a:rPr lang="es-CL" sz="1800" b="0" i="1" u="none" strike="noStrike" cap="none" smtClean="0">
                                  <a:solidFill>
                                    <a:schemeClr val="dk1"/>
                                  </a:solidFill>
                                  <a:latin typeface="Cambria Math" panose="02040503050406030204" pitchFamily="18" charset="0"/>
                                  <a:ea typeface="Calibri"/>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𝑥</m:t>
                              </m:r>
                            </m:e>
                          </m:d>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𝑓</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𝑥</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num>
                        <m:den>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𝑥</m:t>
                          </m:r>
                        </m:den>
                      </m:f>
                    </m:oMath>
                  </m:oMathPara>
                </a14:m>
                <a:endParaRPr sz="1800" b="0" i="0" u="none" strike="noStrike" cap="none" dirty="0">
                  <a:solidFill>
                    <a:schemeClr val="dk1"/>
                  </a:solidFill>
                  <a:latin typeface="Calibri"/>
                  <a:ea typeface="Calibri"/>
                  <a:cs typeface="Calibri"/>
                  <a:sym typeface="Calibri"/>
                </a:endParaRPr>
              </a:p>
            </p:txBody>
          </p:sp>
        </mc:Choice>
        <mc:Fallback>
          <p:sp>
            <p:nvSpPr>
              <p:cNvPr id="291" name="Google Shape;291;p37"/>
              <p:cNvSpPr txBox="1">
                <a:spLocks noRot="1" noChangeAspect="1" noMove="1" noResize="1" noEditPoints="1" noAdjustHandles="1" noChangeArrowheads="1" noChangeShapeType="1" noTextEdit="1"/>
              </p:cNvSpPr>
              <p:nvPr/>
            </p:nvSpPr>
            <p:spPr>
              <a:xfrm>
                <a:off x="520054" y="1210148"/>
                <a:ext cx="8103900" cy="1719671"/>
              </a:xfrm>
              <a:prstGeom prst="rect">
                <a:avLst/>
              </a:prstGeom>
              <a:blipFill>
                <a:blip r:embed="rId3"/>
                <a:stretch>
                  <a:fillRect t="-3546" r="-902"/>
                </a:stretch>
              </a:blipFill>
              <a:ln>
                <a:noFill/>
              </a:ln>
            </p:spPr>
            <p:txBody>
              <a:bodyPr/>
              <a:lstStyle/>
              <a:p>
                <a:r>
                  <a:rPr lang="es-CL">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94" name="Google Shape;94;p3"/>
          <p:cNvSpPr txBox="1"/>
          <p:nvPr/>
        </p:nvSpPr>
        <p:spPr>
          <a:xfrm>
            <a:off x="518538" y="1388077"/>
            <a:ext cx="4525500" cy="3117000"/>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¿Cuánto tiempo dura la carga completa de tu celular?</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 qué factores depende el tiempo de carga de una batería?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 acuerdo a la tabla vista en el video, ¿la velocidad de carga de la batería es mayor o menor a medida que se va cargando el celular?</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5" name="Google Shape;95;p3"/>
          <p:cNvPicPr preferRelativeResize="0"/>
          <p:nvPr/>
        </p:nvPicPr>
        <p:blipFill>
          <a:blip r:embed="rId3">
            <a:alphaModFix/>
          </a:blip>
          <a:stretch>
            <a:fillRect/>
          </a:stretch>
        </p:blipFill>
        <p:spPr>
          <a:xfrm>
            <a:off x="5169875" y="1312800"/>
            <a:ext cx="3725902" cy="2712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9" name="Google Shape;299;g251918430e0_1_117"/>
          <p:cNvPicPr preferRelativeResize="0"/>
          <p:nvPr/>
        </p:nvPicPr>
        <p:blipFill>
          <a:blip r:embed="rId3">
            <a:alphaModFix/>
          </a:blip>
          <a:stretch>
            <a:fillRect/>
          </a:stretch>
        </p:blipFill>
        <p:spPr>
          <a:xfrm>
            <a:off x="4109562" y="1162025"/>
            <a:ext cx="4859463" cy="3661047"/>
          </a:xfrm>
          <a:prstGeom prst="rect">
            <a:avLst/>
          </a:prstGeom>
          <a:noFill/>
          <a:ln>
            <a:noFill/>
          </a:ln>
        </p:spPr>
      </p:pic>
      <p:sp>
        <p:nvSpPr>
          <p:cNvPr id="297" name="Google Shape;297;g251918430e0_1_11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Conclusiones</a:t>
            </a:r>
            <a:endParaRPr sz="2700" b="1" i="0" u="none" strike="noStrike" cap="none">
              <a:solidFill>
                <a:srgbClr val="423B71"/>
              </a:solidFill>
              <a:latin typeface="Calibri"/>
              <a:ea typeface="Calibri"/>
              <a:cs typeface="Calibri"/>
              <a:sym typeface="Calibri"/>
            </a:endParaRPr>
          </a:p>
        </p:txBody>
      </p:sp>
      <p:sp>
        <p:nvSpPr>
          <p:cNvPr id="298" name="Google Shape;298;g251918430e0_1_117"/>
          <p:cNvSpPr txBox="1"/>
          <p:nvPr/>
        </p:nvSpPr>
        <p:spPr>
          <a:xfrm>
            <a:off x="174975" y="1184567"/>
            <a:ext cx="3862453" cy="2131322"/>
          </a:xfrm>
          <a:prstGeom prst="rect">
            <a:avLst/>
          </a:prstGeom>
          <a:noFill/>
          <a:ln>
            <a:noFill/>
          </a:ln>
        </p:spPr>
        <p:txBody>
          <a:bodyPr spcFirstLastPara="1" wrap="square" lIns="68575" tIns="34275" rIns="68575" bIns="34275" anchor="t" anchorCtr="0">
            <a:spAutoFit/>
          </a:bodyPr>
          <a:lstStyle/>
          <a:p>
            <a:pPr marL="457200" marR="0" lvl="0" indent="-330200" rtl="0">
              <a:lnSpc>
                <a:spcPct val="100000"/>
              </a:lnSpc>
              <a:spcBef>
                <a:spcPts val="0"/>
              </a:spcBef>
              <a:spcAft>
                <a:spcPts val="0"/>
              </a:spcAft>
              <a:buClr>
                <a:schemeClr val="dk1"/>
              </a:buClr>
              <a:buSzPts val="1600"/>
              <a:buFont typeface="Calibri"/>
              <a:buChar char="●"/>
            </a:pPr>
            <a:r>
              <a:rPr lang="es" sz="1600" dirty="0">
                <a:solidFill>
                  <a:schemeClr val="dk1"/>
                </a:solidFill>
                <a:latin typeface="Calibri"/>
                <a:ea typeface="Calibri"/>
                <a:cs typeface="Calibri"/>
                <a:sym typeface="Calibri"/>
              </a:rPr>
              <a:t>La </a:t>
            </a:r>
            <a:r>
              <a:rPr lang="es" sz="1600" b="1" dirty="0">
                <a:solidFill>
                  <a:schemeClr val="dk1"/>
                </a:solidFill>
                <a:latin typeface="Calibri"/>
                <a:ea typeface="Calibri"/>
                <a:cs typeface="Calibri"/>
                <a:sym typeface="Calibri"/>
              </a:rPr>
              <a:t>razón de cambio</a:t>
            </a:r>
            <a:r>
              <a:rPr lang="es" sz="1600" dirty="0">
                <a:solidFill>
                  <a:schemeClr val="dk1"/>
                </a:solidFill>
                <a:latin typeface="Calibri"/>
                <a:ea typeface="Calibri"/>
                <a:cs typeface="Calibri"/>
                <a:sym typeface="Calibri"/>
              </a:rPr>
              <a:t> es igual a la </a:t>
            </a:r>
            <a:r>
              <a:rPr lang="es" sz="1600" b="1" dirty="0">
                <a:solidFill>
                  <a:schemeClr val="dk1"/>
                </a:solidFill>
                <a:latin typeface="Calibri"/>
                <a:ea typeface="Calibri"/>
                <a:cs typeface="Calibri"/>
                <a:sym typeface="Calibri"/>
              </a:rPr>
              <a:t>pendiente de la recta secante</a:t>
            </a:r>
            <a:r>
              <a:rPr lang="es" sz="1600" dirty="0">
                <a:solidFill>
                  <a:schemeClr val="dk1"/>
                </a:solidFill>
                <a:latin typeface="Calibri"/>
                <a:ea typeface="Calibri"/>
                <a:cs typeface="Calibri"/>
                <a:sym typeface="Calibri"/>
              </a:rPr>
              <a:t> al gráfico de </a:t>
            </a:r>
            <a:r>
              <a:rPr lang="es" sz="1800" dirty="0">
                <a:solidFill>
                  <a:schemeClr val="dk1"/>
                </a:solidFill>
                <a:latin typeface="Calibri"/>
                <a:ea typeface="Calibri"/>
                <a:cs typeface="Calibri"/>
                <a:sym typeface="Calibri"/>
              </a:rPr>
              <a:t>𝑓(𝑥</a:t>
            </a:r>
            <a:r>
              <a:rPr lang="es" sz="1600" dirty="0">
                <a:solidFill>
                  <a:schemeClr val="dk1"/>
                </a:solidFill>
                <a:latin typeface="Calibri"/>
                <a:ea typeface="Calibri"/>
                <a:cs typeface="Calibri"/>
                <a:sym typeface="Calibri"/>
              </a:rPr>
              <a:t>) que pasa por los puntos </a:t>
            </a:r>
            <a:r>
              <a:rPr lang="es" sz="1800" dirty="0">
                <a:solidFill>
                  <a:schemeClr val="dk1"/>
                </a:solidFill>
                <a:latin typeface="Calibri"/>
                <a:ea typeface="Calibri"/>
                <a:cs typeface="Calibri"/>
                <a:sym typeface="Calibri"/>
              </a:rPr>
              <a:t>(𝑥₀, 𝑓(𝑥₀))</a:t>
            </a:r>
            <a:r>
              <a:rPr lang="es" sz="1600" dirty="0">
                <a:solidFill>
                  <a:schemeClr val="dk1"/>
                </a:solidFill>
                <a:latin typeface="Calibri"/>
                <a:ea typeface="Calibri"/>
                <a:cs typeface="Calibri"/>
                <a:sym typeface="Calibri"/>
              </a:rPr>
              <a:t> y </a:t>
            </a:r>
            <a:r>
              <a:rPr lang="es" sz="1800" dirty="0">
                <a:solidFill>
                  <a:schemeClr val="dk1"/>
                </a:solidFill>
                <a:latin typeface="Calibri"/>
                <a:ea typeface="Calibri"/>
                <a:cs typeface="Calibri"/>
                <a:sym typeface="Calibri"/>
              </a:rPr>
              <a:t>(𝑥₀ + 𝛥𝑥, 𝑓(𝑥₀ + 𝛥𝑥))</a:t>
            </a:r>
            <a:r>
              <a:rPr lang="es" sz="1600" dirty="0">
                <a:solidFill>
                  <a:schemeClr val="dk1"/>
                </a:solidFill>
                <a:latin typeface="Calibri"/>
                <a:ea typeface="Calibri"/>
                <a:cs typeface="Calibri"/>
                <a:sym typeface="Calibri"/>
              </a:rPr>
              <a:t>.</a:t>
            </a:r>
            <a:br>
              <a:rPr lang="es" sz="1600" dirty="0">
                <a:solidFill>
                  <a:schemeClr val="dk1"/>
                </a:solidFill>
                <a:latin typeface="Calibri"/>
                <a:ea typeface="Calibri"/>
                <a:cs typeface="Calibri"/>
                <a:sym typeface="Calibri"/>
              </a:rPr>
            </a:br>
            <a:endParaRPr lang="es-MX" sz="1600" dirty="0">
              <a:solidFill>
                <a:schemeClr val="dk1"/>
              </a:solidFill>
              <a:latin typeface="Calibri"/>
              <a:ea typeface="Calibri"/>
              <a:cs typeface="Calibri"/>
              <a:sym typeface="Calibri"/>
            </a:endParaRPr>
          </a:p>
          <a:p>
            <a:pPr marL="457200" marR="0" lvl="0" indent="-330200" rtl="0">
              <a:lnSpc>
                <a:spcPct val="100000"/>
              </a:lnSpc>
              <a:spcBef>
                <a:spcPts val="0"/>
              </a:spcBef>
              <a:spcAft>
                <a:spcPts val="0"/>
              </a:spcAft>
              <a:buClr>
                <a:schemeClr val="dk1"/>
              </a:buClr>
              <a:buSzPts val="1600"/>
              <a:buFont typeface="Calibri"/>
              <a:buChar char="●"/>
            </a:pPr>
            <a:r>
              <a:rPr lang="es-MX" sz="1600" dirty="0">
                <a:solidFill>
                  <a:schemeClr val="dk1"/>
                </a:solidFill>
                <a:latin typeface="Calibri"/>
                <a:ea typeface="Calibri"/>
                <a:cs typeface="Calibri"/>
                <a:sym typeface="Calibri"/>
              </a:rPr>
              <a:t>Cuando la función </a:t>
            </a:r>
            <a:r>
              <a:rPr lang="es-MX" sz="1400" dirty="0">
                <a:solidFill>
                  <a:schemeClr val="dk1"/>
                </a:solidFill>
                <a:latin typeface="Calibri"/>
                <a:ea typeface="Calibri"/>
                <a:cs typeface="Calibri"/>
                <a:sym typeface="Calibri"/>
              </a:rPr>
              <a:t>de </a:t>
            </a:r>
            <a:r>
              <a:rPr lang="es-MX" sz="1600" dirty="0">
                <a:solidFill>
                  <a:schemeClr val="dk1"/>
                </a:solidFill>
                <a:latin typeface="Calibri"/>
                <a:ea typeface="Calibri"/>
                <a:cs typeface="Calibri"/>
                <a:sym typeface="Calibri"/>
              </a:rPr>
              <a:t>𝑓(𝑡) depende del tiempo, la razón de cambio se conoce como </a:t>
            </a:r>
            <a:r>
              <a:rPr lang="es-MX" sz="1600" b="1" dirty="0">
                <a:solidFill>
                  <a:schemeClr val="dk1"/>
                </a:solidFill>
                <a:latin typeface="Calibri"/>
                <a:ea typeface="Calibri"/>
                <a:cs typeface="Calibri"/>
                <a:sym typeface="Calibri"/>
              </a:rPr>
              <a:t>velocidad media</a:t>
            </a:r>
            <a:r>
              <a:rPr lang="es-MX" sz="1600" dirty="0">
                <a:solidFill>
                  <a:schemeClr val="dk1"/>
                </a:solidFill>
                <a:latin typeface="Calibri"/>
                <a:ea typeface="Calibri"/>
                <a:cs typeface="Calibri"/>
                <a:sym typeface="Calibri"/>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8"/>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305" name="Google Shape;305;p38"/>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i="0" u="none" strike="noStrike" cap="none">
                <a:solidFill>
                  <a:schemeClr val="lt1"/>
                </a:solidFill>
                <a:latin typeface="Calibri"/>
                <a:ea typeface="Calibri"/>
                <a:cs typeface="Calibri"/>
                <a:sym typeface="Calibri"/>
              </a:rPr>
              <a:t>Baterías</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p:nvPr/>
        </p:nvSpPr>
        <p:spPr>
          <a:xfrm>
            <a:off x="570600" y="1521300"/>
            <a:ext cx="4537500" cy="21009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 sz="1800" i="1">
                <a:latin typeface="Calibri"/>
                <a:ea typeface="Calibri"/>
                <a:cs typeface="Calibri"/>
                <a:sym typeface="Calibri"/>
              </a:rPr>
              <a:t>¿Cómo podemos determinar la velocidad de carga de una batería en un momento dado?</a:t>
            </a:r>
            <a:r>
              <a:rPr lang="es" sz="1800" b="1">
                <a:latin typeface="Calibri"/>
                <a:ea typeface="Calibri"/>
                <a:cs typeface="Calibri"/>
                <a:sym typeface="Calibri"/>
              </a:rPr>
              <a:t> </a:t>
            </a:r>
            <a:endParaRPr sz="1100" b="1"/>
          </a:p>
        </p:txBody>
      </p:sp>
      <p:sp>
        <p:nvSpPr>
          <p:cNvPr id="101" name="Google Shape;101;p4"/>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Problema  </a:t>
            </a:r>
            <a:endParaRPr sz="2700" b="1" i="0" u="none" strike="noStrike" cap="none">
              <a:solidFill>
                <a:srgbClr val="423B71"/>
              </a:solidFill>
              <a:latin typeface="Calibri"/>
              <a:ea typeface="Calibri"/>
              <a:cs typeface="Calibri"/>
              <a:sym typeface="Calibri"/>
            </a:endParaRPr>
          </a:p>
        </p:txBody>
      </p:sp>
      <p:pic>
        <p:nvPicPr>
          <p:cNvPr id="102" name="Google Shape;102;p4"/>
          <p:cNvPicPr preferRelativeResize="0"/>
          <p:nvPr/>
        </p:nvPicPr>
        <p:blipFill rotWithShape="1">
          <a:blip r:embed="rId3">
            <a:alphaModFix/>
          </a:blip>
          <a:srcRect l="6468" r="5526"/>
          <a:stretch/>
        </p:blipFill>
        <p:spPr>
          <a:xfrm>
            <a:off x="5683775" y="1254375"/>
            <a:ext cx="2297751" cy="3284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50ead4254d_0_21"/>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108" name="Google Shape;108;g250ead4254d_0_21"/>
          <p:cNvSpPr txBox="1"/>
          <p:nvPr/>
        </p:nvSpPr>
        <p:spPr>
          <a:xfrm>
            <a:off x="6080619" y="1243250"/>
            <a:ext cx="26265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pic>
        <p:nvPicPr>
          <p:cNvPr id="109" name="Google Shape;109;g250ead4254d_0_21"/>
          <p:cNvPicPr preferRelativeResize="0"/>
          <p:nvPr/>
        </p:nvPicPr>
        <p:blipFill>
          <a:blip r:embed="rId3">
            <a:alphaModFix/>
          </a:blip>
          <a:stretch>
            <a:fillRect/>
          </a:stretch>
        </p:blipFill>
        <p:spPr>
          <a:xfrm>
            <a:off x="4571999" y="1324550"/>
            <a:ext cx="4076754" cy="3503452"/>
          </a:xfrm>
          <a:prstGeom prst="rect">
            <a:avLst/>
          </a:prstGeom>
          <a:noFill/>
          <a:ln>
            <a:noFill/>
          </a:ln>
        </p:spPr>
      </p:pic>
      <p:pic>
        <p:nvPicPr>
          <p:cNvPr id="110" name="Google Shape;110;g250ead4254d_0_21"/>
          <p:cNvPicPr preferRelativeResize="0"/>
          <p:nvPr/>
        </p:nvPicPr>
        <p:blipFill>
          <a:blip r:embed="rId4">
            <a:alphaModFix/>
          </a:blip>
          <a:stretch>
            <a:fillRect/>
          </a:stretch>
        </p:blipFill>
        <p:spPr>
          <a:xfrm>
            <a:off x="902300" y="1324549"/>
            <a:ext cx="3118927" cy="3503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250ead4254d_0_12"/>
          <p:cNvPicPr preferRelativeResize="0"/>
          <p:nvPr/>
        </p:nvPicPr>
        <p:blipFill>
          <a:blip r:embed="rId3">
            <a:alphaModFix/>
          </a:blip>
          <a:stretch>
            <a:fillRect/>
          </a:stretch>
        </p:blipFill>
        <p:spPr>
          <a:xfrm>
            <a:off x="1755387" y="747300"/>
            <a:ext cx="5210225" cy="3976350"/>
          </a:xfrm>
          <a:prstGeom prst="rect">
            <a:avLst/>
          </a:prstGeom>
          <a:noFill/>
          <a:ln>
            <a:noFill/>
          </a:ln>
        </p:spPr>
      </p:pic>
      <p:sp>
        <p:nvSpPr>
          <p:cNvPr id="116" name="Google Shape;116;g250ead4254d_0_12"/>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117" name="Google Shape;117;g250ead4254d_0_12"/>
          <p:cNvSpPr txBox="1"/>
          <p:nvPr/>
        </p:nvSpPr>
        <p:spPr>
          <a:xfrm>
            <a:off x="159125" y="1502150"/>
            <a:ext cx="1823400" cy="18471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⠂La batería tiene una capacidad máxima (carga nominal), medida en Coulomb (C),  de 18.000 C.</a:t>
            </a:r>
            <a:endParaRPr sz="2100">
              <a:latin typeface="Calibri"/>
              <a:ea typeface="Calibri"/>
              <a:cs typeface="Calibri"/>
              <a:sym typeface="Calibri"/>
            </a:endParaRPr>
          </a:p>
        </p:txBody>
      </p:sp>
      <p:sp>
        <p:nvSpPr>
          <p:cNvPr id="118" name="Google Shape;118;g250ead4254d_0_12"/>
          <p:cNvSpPr txBox="1"/>
          <p:nvPr/>
        </p:nvSpPr>
        <p:spPr>
          <a:xfrm>
            <a:off x="7065300" y="1720900"/>
            <a:ext cx="2078700" cy="26781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⠂Su tiempo de carga nominal es de 120 minutos. Es decir, si la batería está totalmente descargada, demora ese tiempo en llegar a su capacidad nominal.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p:nvPr/>
        </p:nvSpPr>
        <p:spPr>
          <a:xfrm>
            <a:off x="520429" y="33837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24" name="Google Shape;124;p5"/>
          <p:cNvSpPr txBox="1"/>
          <p:nvPr/>
        </p:nvSpPr>
        <p:spPr>
          <a:xfrm>
            <a:off x="520429" y="918123"/>
            <a:ext cx="8103900" cy="346200"/>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Completa la tabla, aproximando tu respuesta a valores enteros.</a:t>
            </a:r>
            <a:endParaRPr sz="1800" b="0" i="0" u="none" strike="noStrike" cap="none">
              <a:solidFill>
                <a:schemeClr val="dk1"/>
              </a:solidFill>
              <a:latin typeface="Calibri"/>
              <a:ea typeface="Calibri"/>
              <a:cs typeface="Calibri"/>
              <a:sym typeface="Calibri"/>
            </a:endParaRPr>
          </a:p>
        </p:txBody>
      </p:sp>
      <p:graphicFrame>
        <p:nvGraphicFramePr>
          <p:cNvPr id="125" name="Google Shape;125;p5"/>
          <p:cNvGraphicFramePr/>
          <p:nvPr/>
        </p:nvGraphicFramePr>
        <p:xfrm>
          <a:off x="2135800" y="1359275"/>
          <a:ext cx="4873125" cy="3520440"/>
        </p:xfrm>
        <a:graphic>
          <a:graphicData uri="http://schemas.openxmlformats.org/drawingml/2006/table">
            <a:tbl>
              <a:tblPr>
                <a:noFill/>
                <a:tableStyleId>{511CD149-B96A-49B1-88DD-37118DA85154}</a:tableStyleId>
              </a:tblPr>
              <a:tblGrid>
                <a:gridCol w="2119300">
                  <a:extLst>
                    <a:ext uri="{9D8B030D-6E8A-4147-A177-3AD203B41FA5}">
                      <a16:colId xmlns:a16="http://schemas.microsoft.com/office/drawing/2014/main" val="20000"/>
                    </a:ext>
                  </a:extLst>
                </a:gridCol>
                <a:gridCol w="275382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s" sz="1600" b="1">
                          <a:solidFill>
                            <a:schemeClr val="lt1"/>
                          </a:solidFill>
                          <a:latin typeface="Calibri"/>
                          <a:ea typeface="Calibri"/>
                          <a:cs typeface="Calibri"/>
                          <a:sym typeface="Calibri"/>
                        </a:rPr>
                        <a:t>Nivel de carga (en C)</a:t>
                      </a:r>
                      <a:endParaRPr sz="1600" b="1">
                        <a:solidFill>
                          <a:schemeClr val="lt1"/>
                        </a:solidFill>
                        <a:latin typeface="Calibri"/>
                        <a:ea typeface="Calibri"/>
                        <a:cs typeface="Calibri"/>
                        <a:sym typeface="Calibri"/>
                      </a:endParaRPr>
                    </a:p>
                  </a:txBody>
                  <a:tcPr marL="63500" marR="63500" marT="63500" marB="63500">
                    <a:solidFill>
                      <a:srgbClr val="7FB59B"/>
                    </a:solidFill>
                  </a:tcPr>
                </a:tc>
                <a:tc>
                  <a:txBody>
                    <a:bodyPr/>
                    <a:lstStyle/>
                    <a:p>
                      <a:pPr marL="0" lvl="0" indent="0" algn="ctr" rtl="0">
                        <a:spcBef>
                          <a:spcPts val="0"/>
                        </a:spcBef>
                        <a:spcAft>
                          <a:spcPts val="0"/>
                        </a:spcAft>
                        <a:buNone/>
                      </a:pPr>
                      <a:r>
                        <a:rPr lang="es" sz="1600" b="1">
                          <a:solidFill>
                            <a:schemeClr val="lt1"/>
                          </a:solidFill>
                          <a:latin typeface="Calibri"/>
                          <a:ea typeface="Calibri"/>
                          <a:cs typeface="Calibri"/>
                          <a:sym typeface="Calibri"/>
                        </a:rPr>
                        <a:t>Tiempo de carga (en minutos)</a:t>
                      </a:r>
                      <a:endParaRPr sz="1600" b="1">
                        <a:solidFill>
                          <a:schemeClr val="lt1"/>
                        </a:solidFill>
                        <a:latin typeface="Calibri"/>
                        <a:ea typeface="Calibri"/>
                        <a:cs typeface="Calibri"/>
                        <a:sym typeface="Calibri"/>
                      </a:endParaRPr>
                    </a:p>
                  </a:txBody>
                  <a:tcPr marL="63500" marR="63500" marT="63500" marB="63500">
                    <a:solidFill>
                      <a:srgbClr val="7FB59B"/>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600">
                          <a:latin typeface="Calibri"/>
                          <a:ea typeface="Calibri"/>
                          <a:cs typeface="Calibri"/>
                          <a:sym typeface="Calibri"/>
                        </a:rPr>
                        <a:t>0</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10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20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30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45</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60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90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18.000</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120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51918430e0_1_19"/>
          <p:cNvSpPr txBox="1"/>
          <p:nvPr/>
        </p:nvSpPr>
        <p:spPr>
          <a:xfrm>
            <a:off x="520429" y="3768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31" name="Google Shape;131;g251918430e0_1_19"/>
          <p:cNvSpPr txBox="1"/>
          <p:nvPr/>
        </p:nvSpPr>
        <p:spPr>
          <a:xfrm>
            <a:off x="520429" y="1115923"/>
            <a:ext cx="8103900" cy="900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2. Verifica que los porcentajes de carga de esta batería a los 30, 60 y 90 minutos, coinciden con los porcentajes de carga de una batería genérica descritos en el video. Recuerda que el tiempo de carga nominal de la batería Celular es de T=120 minutos.</a:t>
            </a:r>
            <a:endParaRPr sz="1800" b="0" i="0" u="none" strike="noStrike" cap="none" dirty="0">
              <a:solidFill>
                <a:schemeClr val="dk1"/>
              </a:solidFill>
              <a:latin typeface="Calibri"/>
              <a:ea typeface="Calibri"/>
              <a:cs typeface="Calibri"/>
              <a:sym typeface="Calibri"/>
            </a:endParaRPr>
          </a:p>
        </p:txBody>
      </p:sp>
      <p:pic>
        <p:nvPicPr>
          <p:cNvPr id="132" name="Google Shape;132;g251918430e0_1_19"/>
          <p:cNvPicPr preferRelativeResize="0"/>
          <p:nvPr/>
        </p:nvPicPr>
        <p:blipFill>
          <a:blip r:embed="rId3">
            <a:alphaModFix/>
          </a:blip>
          <a:stretch>
            <a:fillRect/>
          </a:stretch>
        </p:blipFill>
        <p:spPr>
          <a:xfrm>
            <a:off x="533288" y="2178398"/>
            <a:ext cx="8078172" cy="27374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graphicFrame>
        <p:nvGraphicFramePr>
          <p:cNvPr id="138" name="Google Shape;138;p25"/>
          <p:cNvGraphicFramePr/>
          <p:nvPr/>
        </p:nvGraphicFramePr>
        <p:xfrm>
          <a:off x="2135438" y="1243900"/>
          <a:ext cx="4873125" cy="3337560"/>
        </p:xfrm>
        <a:graphic>
          <a:graphicData uri="http://schemas.openxmlformats.org/drawingml/2006/table">
            <a:tbl>
              <a:tblPr>
                <a:noFill/>
                <a:tableStyleId>{511CD149-B96A-49B1-88DD-37118DA85154}</a:tableStyleId>
              </a:tblPr>
              <a:tblGrid>
                <a:gridCol w="2119300">
                  <a:extLst>
                    <a:ext uri="{9D8B030D-6E8A-4147-A177-3AD203B41FA5}">
                      <a16:colId xmlns:a16="http://schemas.microsoft.com/office/drawing/2014/main" val="20000"/>
                    </a:ext>
                  </a:extLst>
                </a:gridCol>
                <a:gridCol w="275382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s" sz="1600" b="1">
                          <a:solidFill>
                            <a:schemeClr val="lt1"/>
                          </a:solidFill>
                          <a:latin typeface="Calibri"/>
                          <a:ea typeface="Calibri"/>
                          <a:cs typeface="Calibri"/>
                          <a:sym typeface="Calibri"/>
                        </a:rPr>
                        <a:t>Nivel de carga (en C)</a:t>
                      </a:r>
                      <a:endParaRPr sz="1600" b="1">
                        <a:solidFill>
                          <a:schemeClr val="lt1"/>
                        </a:solidFill>
                        <a:latin typeface="Calibri"/>
                        <a:ea typeface="Calibri"/>
                        <a:cs typeface="Calibri"/>
                        <a:sym typeface="Calibri"/>
                      </a:endParaRPr>
                    </a:p>
                  </a:txBody>
                  <a:tcPr marL="63500" marR="63500" marT="63500" marB="63500">
                    <a:solidFill>
                      <a:srgbClr val="7FB59B"/>
                    </a:solidFill>
                  </a:tcPr>
                </a:tc>
                <a:tc>
                  <a:txBody>
                    <a:bodyPr/>
                    <a:lstStyle/>
                    <a:p>
                      <a:pPr marL="0" lvl="0" indent="0" algn="ctr" rtl="0">
                        <a:spcBef>
                          <a:spcPts val="0"/>
                        </a:spcBef>
                        <a:spcAft>
                          <a:spcPts val="0"/>
                        </a:spcAft>
                        <a:buNone/>
                      </a:pPr>
                      <a:r>
                        <a:rPr lang="es" sz="1600" b="1">
                          <a:solidFill>
                            <a:schemeClr val="lt1"/>
                          </a:solidFill>
                          <a:latin typeface="Calibri"/>
                          <a:ea typeface="Calibri"/>
                          <a:cs typeface="Calibri"/>
                          <a:sym typeface="Calibri"/>
                        </a:rPr>
                        <a:t>Tiempo de carga (en minutos)</a:t>
                      </a:r>
                      <a:endParaRPr sz="1600" b="1">
                        <a:solidFill>
                          <a:schemeClr val="lt1"/>
                        </a:solidFill>
                        <a:latin typeface="Calibri"/>
                        <a:ea typeface="Calibri"/>
                        <a:cs typeface="Calibri"/>
                        <a:sym typeface="Calibri"/>
                      </a:endParaRPr>
                    </a:p>
                  </a:txBody>
                  <a:tcPr marL="63500" marR="63500" marT="63500" marB="63500">
                    <a:solidFill>
                      <a:srgbClr val="7FB59B"/>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600">
                          <a:latin typeface="Calibri"/>
                          <a:ea typeface="Calibri"/>
                          <a:cs typeface="Calibri"/>
                          <a:sym typeface="Calibri"/>
                        </a:rPr>
                        <a:t>0</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600">
                          <a:latin typeface="Calibri"/>
                          <a:ea typeface="Calibri"/>
                          <a:cs typeface="Calibri"/>
                          <a:sym typeface="Calibri"/>
                        </a:rPr>
                        <a:t>4.983</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10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600">
                          <a:latin typeface="Calibri"/>
                          <a:ea typeface="Calibri"/>
                          <a:cs typeface="Calibri"/>
                          <a:sym typeface="Calibri"/>
                        </a:rPr>
                        <a:t>8.618</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20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11.269</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30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13.964</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45</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15.643</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60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17.341</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90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18.000</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120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8"/>
                  </a:ext>
                </a:extLst>
              </a:tr>
            </a:tbl>
          </a:graphicData>
        </a:graphic>
      </p:graphicFrame>
      <p:sp>
        <p:nvSpPr>
          <p:cNvPr id="2" name="Google Shape;210;g25204d9deb6_0_29">
            <a:extLst>
              <a:ext uri="{FF2B5EF4-FFF2-40B4-BE49-F238E27FC236}">
                <a16:creationId xmlns:a16="http://schemas.microsoft.com/office/drawing/2014/main" id="{FCE80269-CE33-FBA3-ADA8-9A8674712CBE}"/>
              </a:ext>
            </a:extLst>
          </p:cNvPr>
          <p:cNvSpPr/>
          <p:nvPr/>
        </p:nvSpPr>
        <p:spPr>
          <a:xfrm>
            <a:off x="1526345" y="963637"/>
            <a:ext cx="6119446" cy="3844478"/>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3401</Words>
  <Application>Microsoft Office PowerPoint</Application>
  <PresentationFormat>Presentación en pantalla (16:9)</PresentationFormat>
  <Paragraphs>370</Paragraphs>
  <Slides>31</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Nunito Medium</vt:lpstr>
      <vt:lpstr>Arial</vt:lpstr>
      <vt:lpstr>Cambria Math</vt:lpstr>
      <vt:lpstr>Calibri</vt:lpstr>
      <vt:lpstr>Nunito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Victoria Leonella Lopez Basualto (victoria.lopez)</cp:lastModifiedBy>
  <cp:revision>1</cp:revision>
  <dcterms:modified xsi:type="dcterms:W3CDTF">2023-06-23T22:34:00Z</dcterms:modified>
</cp:coreProperties>
</file>