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084dd1f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b084dd1f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40472bac6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640472bac6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40472bac6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640472bac6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40472bac6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640472bac6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7868e74e7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47868e74e7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40472bac6_1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640472bac6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40472bac6_1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640472bac6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40472bac6_1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640472bac6_1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40472bac6_1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640472bac6_1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40472bac6_1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640472bac6_1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40472bac6_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640472bac6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40472bac6_1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640472bac6_1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40472bac6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640472bac6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Agregar link geogebra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40472bac6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40472bac6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7f936d5f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a7f936d5f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40472bac6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640472bac6_1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40472bac6_1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640472bac6_1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40472bac6_1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2640472bac6_1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40472bac6_1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2640472bac6_1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40472bac6_1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2640472bac6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40472bac6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2640472bac6_1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40472bac6_1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2640472bac6_1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7592bc7497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27592bc7497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40472bac6_1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2640472bac6_1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40472bac6_1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2640472bac6_1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40472bac6_1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2640472bac6_1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640472bac6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640472bac6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7868e74e7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¿Porque en una superficie plana la caída será siempre cero?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podríamos describir la idea “de que vemos la Tierra plana” en términos de la caída?</a:t>
            </a:r>
            <a:endParaRPr/>
          </a:p>
        </p:txBody>
      </p:sp>
      <p:sp>
        <p:nvSpPr>
          <p:cNvPr id="144" name="Google Shape;144;g247868e74e7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084dd1f6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b084dd1f6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084dd1f6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b084dd1f6a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084dd1f6a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b084dd1f6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7868e74e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47868e74e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084dd1f6a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b084dd1f6a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gif"/><Relationship Id="rId4" Type="http://schemas.openxmlformats.org/officeDocument/2006/relationships/image" Target="../media/image30.gif"/><Relationship Id="rId5" Type="http://schemas.openxmlformats.org/officeDocument/2006/relationships/image" Target="../media/image32.gif"/><Relationship Id="rId6" Type="http://schemas.openxmlformats.org/officeDocument/2006/relationships/image" Target="../media/image26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gif"/><Relationship Id="rId4" Type="http://schemas.openxmlformats.org/officeDocument/2006/relationships/image" Target="../media/image28.gif"/><Relationship Id="rId5" Type="http://schemas.openxmlformats.org/officeDocument/2006/relationships/image" Target="../media/image20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gif"/><Relationship Id="rId4" Type="http://schemas.openxmlformats.org/officeDocument/2006/relationships/image" Target="../media/image24.gif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gif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gif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Relationship Id="rId5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gif"/><Relationship Id="rId4" Type="http://schemas.openxmlformats.org/officeDocument/2006/relationships/image" Target="../media/image37.gif"/><Relationship Id="rId5" Type="http://schemas.openxmlformats.org/officeDocument/2006/relationships/image" Target="../media/image34.gif"/><Relationship Id="rId6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gif"/><Relationship Id="rId4" Type="http://schemas.openxmlformats.org/officeDocument/2006/relationships/image" Target="../media/image40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 la tierra se percibe plana?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399900" y="409125"/>
            <a:ext cx="2062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5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 con los valores h/d.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250" y="176397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/>
        </p:nvSpPr>
        <p:spPr>
          <a:xfrm>
            <a:off x="399902" y="409125"/>
            <a:ext cx="213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 con los valores h/d.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525" y="181397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/>
        </p:nvSpPr>
        <p:spPr>
          <a:xfrm>
            <a:off x="399903" y="409125"/>
            <a:ext cx="202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7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 los valores de la última fila de la tabla.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00" y="1790325"/>
            <a:ext cx="5843195" cy="31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7"/>
          <p:cNvSpPr/>
          <p:nvPr/>
        </p:nvSpPr>
        <p:spPr>
          <a:xfrm>
            <a:off x="1315425" y="4376900"/>
            <a:ext cx="6726600" cy="677400"/>
          </a:xfrm>
          <a:prstGeom prst="flowChartConnec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399903" y="409125"/>
            <a:ext cx="1980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 los valores de la última fila de la tabla.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5553875" y="2087225"/>
            <a:ext cx="285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pudiéramos ver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125 km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hacia al horizonte, se aprecia una caída de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1 km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 lo que no seríamos capaces de percibirla, pues la caída es muy pequeña en relación con esa distancia.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38" y="3817800"/>
            <a:ext cx="39909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75" y="2087225"/>
            <a:ext cx="5148099" cy="6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/>
          <p:nvPr/>
        </p:nvSpPr>
        <p:spPr>
          <a:xfrm>
            <a:off x="322950" y="2095200"/>
            <a:ext cx="5135700" cy="614400"/>
          </a:xfrm>
          <a:prstGeom prst="rect">
            <a:avLst/>
          </a:prstGeom>
          <a:noFill/>
          <a:ln cap="flat" cmpd="sng" w="9525">
            <a:solidFill>
              <a:srgbClr val="42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 rotWithShape="1">
          <a:blip r:embed="rId5">
            <a:alphaModFix/>
          </a:blip>
          <a:srcRect b="0" l="6736" r="9265" t="0"/>
          <a:stretch/>
        </p:blipFill>
        <p:spPr>
          <a:xfrm>
            <a:off x="540925" y="3095975"/>
            <a:ext cx="4497597" cy="6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399902" y="409125"/>
            <a:ext cx="218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con h a medida que d decrece?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525" y="181397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25" y="1708825"/>
            <a:ext cx="5843195" cy="31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/>
        </p:nvSpPr>
        <p:spPr>
          <a:xfrm>
            <a:off x="399903" y="409125"/>
            <a:ext cx="202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con h a medida que d decrece?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6765475" y="2339275"/>
            <a:ext cx="2221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medida que </a:t>
            </a:r>
            <a:r>
              <a:rPr b="1" i="1" lang="es" sz="22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22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decrece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2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22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 se acerca a cero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3207725" y="2129475"/>
            <a:ext cx="1179600" cy="2709300"/>
          </a:xfrm>
          <a:prstGeom prst="ellipse">
            <a:avLst/>
          </a:prstGeom>
          <a:noFill/>
          <a:ln cap="flat" cmpd="sng" w="28575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/>
          <p:nvPr/>
        </p:nvSpPr>
        <p:spPr>
          <a:xfrm>
            <a:off x="1273450" y="2169500"/>
            <a:ext cx="1179600" cy="2619900"/>
          </a:xfrm>
          <a:prstGeom prst="ellipse">
            <a:avLst/>
          </a:prstGeom>
          <a:noFill/>
          <a:ln cap="flat" cmpd="sng" w="28575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/>
        </p:nvSpPr>
        <p:spPr>
          <a:xfrm>
            <a:off x="399902" y="409125"/>
            <a:ext cx="2240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disminuye h en relación a d?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400" y="178502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/>
        </p:nvSpPr>
        <p:spPr>
          <a:xfrm>
            <a:off x="399902" y="409125"/>
            <a:ext cx="232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disminuye h en relación a d?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6365700" y="2362900"/>
            <a:ext cx="255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medida que 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va disminuyendo,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 también disminuye,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a una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tasa más rápida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2674325" y="2205675"/>
            <a:ext cx="1150800" cy="2583600"/>
          </a:xfrm>
          <a:prstGeom prst="ellipse">
            <a:avLst/>
          </a:prstGeom>
          <a:noFill/>
          <a:ln cap="flat" cmpd="sng" w="28575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740050" y="2169500"/>
            <a:ext cx="1179600" cy="2619900"/>
          </a:xfrm>
          <a:prstGeom prst="ellipse">
            <a:avLst/>
          </a:prstGeom>
          <a:noFill/>
          <a:ln cap="flat" cmpd="sng" w="28575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25" y="170882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/>
        </p:nvSpPr>
        <p:spPr>
          <a:xfrm>
            <a:off x="399902" y="409125"/>
            <a:ext cx="2158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520425" y="1272325"/>
            <a:ext cx="77586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observas respecto al cociente h/d a medida que d decrece?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400" y="1785025"/>
            <a:ext cx="5843195" cy="312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43"/>
          <p:cNvCxnSpPr/>
          <p:nvPr/>
        </p:nvCxnSpPr>
        <p:spPr>
          <a:xfrm flipH="1">
            <a:off x="7488025" y="1386300"/>
            <a:ext cx="10635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/>
        </p:nvSpPr>
        <p:spPr>
          <a:xfrm>
            <a:off x="399902" y="409125"/>
            <a:ext cx="2267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4"/>
          <p:cNvSpPr txBox="1"/>
          <p:nvPr/>
        </p:nvSpPr>
        <p:spPr>
          <a:xfrm>
            <a:off x="520425" y="1272325"/>
            <a:ext cx="77586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observas respecto al cociente h/d a medida que d decrece?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6396675" y="2496825"/>
            <a:ext cx="260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medida que 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decrece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h/d</a:t>
            </a:r>
            <a:r>
              <a:rPr b="1" lang="e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va disminuyendo cada vez más</a:t>
            </a:r>
            <a:r>
              <a:rPr lang="e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pareciera </a:t>
            </a:r>
            <a:r>
              <a:rPr b="1" lang="e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tender a cero</a:t>
            </a:r>
            <a:r>
              <a:rPr lang="e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25" y="1708825"/>
            <a:ext cx="5843195" cy="31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/>
          <p:nvPr/>
        </p:nvSpPr>
        <p:spPr>
          <a:xfrm>
            <a:off x="4503125" y="2129475"/>
            <a:ext cx="1396500" cy="27360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/>
          <p:nvPr/>
        </p:nvSpPr>
        <p:spPr>
          <a:xfrm>
            <a:off x="740050" y="2169500"/>
            <a:ext cx="1179600" cy="2619900"/>
          </a:xfrm>
          <a:prstGeom prst="ellipse">
            <a:avLst/>
          </a:prstGeom>
          <a:noFill/>
          <a:ln cap="flat" cmpd="sng" w="28575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722330" y="366519"/>
            <a:ext cx="7214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b="1" lang="es" sz="2800" u="sng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forma de nuestro planeta</a:t>
            </a:r>
            <a:r>
              <a:rPr b="1"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475" y="1392694"/>
            <a:ext cx="4023828" cy="292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/>
        </p:nvSpPr>
        <p:spPr>
          <a:xfrm>
            <a:off x="399902" y="409125"/>
            <a:ext cx="2308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520425" y="1272325"/>
            <a:ext cx="7758600" cy="68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conjetura podemos plantear para integrar todas las ideas anteriores por medio de un límite?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925" y="2041125"/>
            <a:ext cx="5438648" cy="29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/>
        </p:nvSpPr>
        <p:spPr>
          <a:xfrm>
            <a:off x="399902" y="409125"/>
            <a:ext cx="208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6"/>
          <p:cNvSpPr txBox="1"/>
          <p:nvPr/>
        </p:nvSpPr>
        <p:spPr>
          <a:xfrm>
            <a:off x="520425" y="1272325"/>
            <a:ext cx="7758600" cy="68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conjetura podemos plantear para integrar todas las ideas anteriores por medio de un límite?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450" y="2334725"/>
            <a:ext cx="1764675" cy="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25" y="2055985"/>
            <a:ext cx="5371377" cy="28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/>
        </p:nvSpPr>
        <p:spPr>
          <a:xfrm>
            <a:off x="399899" y="409125"/>
            <a:ext cx="306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Usemos GeoGebra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0" y="1183975"/>
            <a:ext cx="7165076" cy="29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/>
        </p:nvSpPr>
        <p:spPr>
          <a:xfrm>
            <a:off x="617475" y="717025"/>
            <a:ext cx="8041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valor de            ?, ¿cómo interpretas ese valor?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valor de            ?, ¿cómo interpretas ese valor?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los límites anteriores, ¿qué podrías conjeturar respecto a los límites             </a:t>
            </a:r>
            <a:r>
              <a:rPr lang="es" sz="26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y           </a:t>
            </a:r>
            <a:r>
              <a:rPr lang="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524" y="646699"/>
            <a:ext cx="647275" cy="56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8525" y="1927375"/>
            <a:ext cx="647275" cy="5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553" y="3573875"/>
            <a:ext cx="647275" cy="57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0350" y="3576425"/>
            <a:ext cx="709518" cy="5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/>
        </p:nvSpPr>
        <p:spPr>
          <a:xfrm>
            <a:off x="465075" y="640825"/>
            <a:ext cx="804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¿Por qué son iguales                      y                    ?</a:t>
            </a:r>
            <a:endParaRPr b="1" sz="26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875" y="434238"/>
            <a:ext cx="1007456" cy="8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525" y="402702"/>
            <a:ext cx="1181950" cy="9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8163" y="1983525"/>
            <a:ext cx="6207674" cy="22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/>
        </p:nvSpPr>
        <p:spPr>
          <a:xfrm>
            <a:off x="399902" y="409125"/>
            <a:ext cx="2267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0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en términos de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125" y="1908650"/>
            <a:ext cx="7165076" cy="29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/>
        </p:nvSpPr>
        <p:spPr>
          <a:xfrm>
            <a:off x="399902" y="409125"/>
            <a:ext cx="2281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en términos de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723" y="2804923"/>
            <a:ext cx="3111446" cy="4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325" y="2011717"/>
            <a:ext cx="2863440" cy="4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1"/>
          <p:cNvPicPr preferRelativeResize="0"/>
          <p:nvPr/>
        </p:nvPicPr>
        <p:blipFill rotWithShape="1">
          <a:blip r:embed="rId5">
            <a:alphaModFix/>
          </a:blip>
          <a:srcRect b="0" l="5145" r="15325" t="0"/>
          <a:stretch/>
        </p:blipFill>
        <p:spPr>
          <a:xfrm>
            <a:off x="480475" y="1940175"/>
            <a:ext cx="4779177" cy="24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Reescribe la expresión 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’/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en términos de la variable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2"/>
          <p:cNvPicPr preferRelativeResize="0"/>
          <p:nvPr/>
        </p:nvPicPr>
        <p:blipFill rotWithShape="1">
          <a:blip r:embed="rId3">
            <a:alphaModFix/>
          </a:blip>
          <a:srcRect b="0" l="5145" r="15325" t="0"/>
          <a:stretch/>
        </p:blipFill>
        <p:spPr>
          <a:xfrm>
            <a:off x="1843988" y="1829900"/>
            <a:ext cx="5456026" cy="27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Reescribe la expresión 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’/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en términos de la variable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524" y="2264924"/>
            <a:ext cx="3433549" cy="9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3"/>
          <p:cNvPicPr preferRelativeResize="0"/>
          <p:nvPr/>
        </p:nvPicPr>
        <p:blipFill rotWithShape="1">
          <a:blip r:embed="rId4">
            <a:alphaModFix/>
          </a:blip>
          <a:srcRect b="0" l="5145" r="15325" t="0"/>
          <a:stretch/>
        </p:blipFill>
        <p:spPr>
          <a:xfrm>
            <a:off x="480475" y="1940175"/>
            <a:ext cx="4779177" cy="24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el límite de la expresión anterior cuando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→ 0.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5" y="1454850"/>
            <a:ext cx="56079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A través de la historia, ¿cómo se ha comprobado que la tierra no es plana?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Si la Tierra es esférica, ¿por qué la percibimos como si fuera plana?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¿Cómo podríamos probar este hecho?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del video, respondamos:</a:t>
            </a:r>
            <a:endParaRPr b="1"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4223" r="0" t="0"/>
          <a:stretch/>
        </p:blipFill>
        <p:spPr>
          <a:xfrm>
            <a:off x="6289725" y="1299875"/>
            <a:ext cx="2565824" cy="26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5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el límite de la expresión anterior cuando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→ 0.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950" y="2092275"/>
            <a:ext cx="352425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6"/>
          <p:cNvSpPr txBox="1"/>
          <p:nvPr/>
        </p:nvSpPr>
        <p:spPr>
          <a:xfrm>
            <a:off x="551375" y="1311875"/>
            <a:ext cx="7758600" cy="72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 el valor del                   en el contexto del problema de la clase.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25" y="1352175"/>
            <a:ext cx="754950" cy="6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7"/>
          <p:cNvSpPr txBox="1"/>
          <p:nvPr/>
        </p:nvSpPr>
        <p:spPr>
          <a:xfrm>
            <a:off x="551375" y="1311875"/>
            <a:ext cx="7758600" cy="72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 el valor del                   en el contexto del problema de la clase.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25" y="1352175"/>
            <a:ext cx="754950" cy="61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7"/>
          <p:cNvSpPr txBox="1"/>
          <p:nvPr/>
        </p:nvSpPr>
        <p:spPr>
          <a:xfrm>
            <a:off x="642925" y="2147675"/>
            <a:ext cx="740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En distancias cortas, el cociente 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tiende a cero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, indicando que incluso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b="1" i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es muy pequeño, la caída </a:t>
            </a:r>
            <a:r>
              <a:rPr b="1" i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no es perceptible</a:t>
            </a: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00" y="3322550"/>
            <a:ext cx="8597724" cy="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/>
          <p:nvPr/>
        </p:nvSpPr>
        <p:spPr>
          <a:xfrm>
            <a:off x="551375" y="1388069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trabajo inicial, mediante tablas, nos permitió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conjeturar sobre la existencia y valor de un límite mediante cálculos numéricos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llevamos a cabo un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análisis algebraico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nos permitió demostrar que efectivamente dicho límite era igual a cero.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8"/>
          <p:cNvPicPr preferRelativeResize="0"/>
          <p:nvPr/>
        </p:nvPicPr>
        <p:blipFill rotWithShape="1">
          <a:blip r:embed="rId3">
            <a:alphaModFix/>
          </a:blip>
          <a:srcRect b="0" l="0" r="0" t="28886"/>
          <a:stretch/>
        </p:blipFill>
        <p:spPr>
          <a:xfrm>
            <a:off x="4805000" y="2941075"/>
            <a:ext cx="3299675" cy="1373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8" name="Google Shape;37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8050" y="3017300"/>
            <a:ext cx="2177093" cy="13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950" y="2646754"/>
            <a:ext cx="3514225" cy="18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/>
        </p:nvSpPr>
        <p:spPr>
          <a:xfrm>
            <a:off x="551375" y="1388069"/>
            <a:ext cx="7761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obtuvo que 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i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 tiende a cero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cuando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tiende a cero.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implica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hace mucho más pequeño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límite.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0" y="2865350"/>
            <a:ext cx="8597724" cy="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/>
        </p:nvSpPr>
        <p:spPr>
          <a:xfrm>
            <a:off x="551375" y="1388069"/>
            <a:ext cx="77613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el límite de               fue necesario reescribir la expresión de forma equivalente, de forma de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quitar el cero en el denominador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Esta es la estrategia más usada para calcular límites de la forma 0/0.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350" y="1187625"/>
            <a:ext cx="676175" cy="549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60"/>
          <p:cNvGrpSpPr/>
          <p:nvPr/>
        </p:nvGrpSpPr>
        <p:grpSpPr>
          <a:xfrm>
            <a:off x="2080438" y="2761566"/>
            <a:ext cx="5592725" cy="1386909"/>
            <a:chOff x="2292275" y="2720516"/>
            <a:chExt cx="5592725" cy="1386909"/>
          </a:xfrm>
        </p:grpSpPr>
        <p:pic>
          <p:nvPicPr>
            <p:cNvPr id="395" name="Google Shape;395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92275" y="2859644"/>
              <a:ext cx="457200" cy="120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27400" y="2821550"/>
              <a:ext cx="365760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826369">
              <a:off x="3249603" y="2856148"/>
              <a:ext cx="710209" cy="64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/>
          <p:nvPr/>
        </p:nvSpPr>
        <p:spPr>
          <a:xfrm>
            <a:off x="551375" y="1388069"/>
            <a:ext cx="77613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para determinar el límite          , recurrimos a un </a:t>
            </a:r>
            <a:r>
              <a:rPr b="1" lang="es" sz="18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cambio de variables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este contexto, resultó relevante observar que el límite del cociente entre dos variables era 1, indicando que esas dos variables son muy similares en el límite. Concretamente: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3" y="1137850"/>
            <a:ext cx="694625" cy="6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750" y="2863723"/>
            <a:ext cx="5114225" cy="10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2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 la tierra se percibe plana?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Definamos el concepto de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endParaRPr b="1" i="1"/>
          </a:p>
        </p:txBody>
      </p:sp>
      <p:sp>
        <p:nvSpPr>
          <p:cNvPr id="147" name="Google Shape;147;p29"/>
          <p:cNvSpPr txBox="1"/>
          <p:nvPr/>
        </p:nvSpPr>
        <p:spPr>
          <a:xfrm>
            <a:off x="704850" y="1298525"/>
            <a:ext cx="7734300" cy="135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Tomemos el punto más alto de la esfera (pelota, naranja, etc) y tracemos la tangente a ese punto. Al ser curva, si recorremos la pelota se produce una “</a:t>
            </a: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respecto a la tangente que corresponde a la distancia entre el punto final y la tangente.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46743" l="0" r="0" t="0"/>
          <a:stretch/>
        </p:blipFill>
        <p:spPr>
          <a:xfrm>
            <a:off x="1030175" y="2735425"/>
            <a:ext cx="4528927" cy="168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200" y="2845200"/>
            <a:ext cx="2522925" cy="146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Definamos el concepto de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endParaRPr b="1" i="1"/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475" y="884425"/>
            <a:ext cx="3372174" cy="395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/>
        </p:nvSpPr>
        <p:spPr>
          <a:xfrm>
            <a:off x="5257375" y="1268413"/>
            <a:ext cx="3545100" cy="318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Consideren una rueda de la fortuna cuyo radio es de 60 m.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Suponiendo que estamos en el punto más alto y miramos en línea recta al horizonte (distancia d), el carro que está justo pasando por la mitad de la rueda define una caída (distancia h) también de 60 m.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decir, esos 60 m representan el 100 % de la distancia d. Notemos que estos 60 m de altura, son fácilmente perceptibles por nosotros. 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Definamos el concepto de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endParaRPr b="1" i="1"/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475" y="884425"/>
            <a:ext cx="3372174" cy="395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4959650" y="3037800"/>
            <a:ext cx="4089300" cy="180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Pensemos ahora en la Tierra. ¿Cuál será la distancia d para la cual se obtiene una caída h igual a 60 m? En este caso, es posible demostrar que en la Tierra, cuando h = 60 m, entonces d es aproximadamente 28 km. Es decir, </a:t>
            </a: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ocurra una caída de 60 m en la Tierra la distancia d debe ser de 28 km.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11582" l="3361" r="3788" t="10261"/>
          <a:stretch/>
        </p:blipFill>
        <p:spPr>
          <a:xfrm>
            <a:off x="6329125" y="1431825"/>
            <a:ext cx="1854225" cy="156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Definamos el concepto de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endParaRPr b="1" i="1"/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50" y="848925"/>
            <a:ext cx="2412376" cy="2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4305475" y="1443050"/>
            <a:ext cx="4646700" cy="203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hecho, si tomamos el cociente h/d obtenemos 0.06 km / 22 km ≈ 0,0027, es decir, la caída representa el 0,27% de la distancia d. Lo anterior da cuenta de que la caída de 60 m, que en el ejemplo de la rueda de la fortuna </a:t>
            </a: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fácilmente perceptible,</a:t>
            </a:r>
            <a:r>
              <a:rPr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la Tierra no percibimos la caída ya que se produce demasiado lejos, lo que se refleja que el cociente h/d tiene un valor muy cercano a cero. 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4">
            <a:alphaModFix/>
          </a:blip>
          <a:srcRect b="11582" l="3361" r="3788" t="10261"/>
          <a:stretch/>
        </p:blipFill>
        <p:spPr>
          <a:xfrm>
            <a:off x="1300413" y="1443050"/>
            <a:ext cx="1523042" cy="128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830126"/>
            <a:ext cx="8839204" cy="101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399900" y="409125"/>
            <a:ext cx="5698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1709475" y="1857825"/>
            <a:ext cx="6190500" cy="105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estudiará el comportamiento del cociente h/d para una variedad de distancias, incluidas las más cercanas al observador.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066825"/>
            <a:ext cx="8839204" cy="100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399900" y="409125"/>
            <a:ext cx="2062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520425" y="127232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 con los valores h/d.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250" y="1763975"/>
            <a:ext cx="5843195" cy="3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