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2" roundtripDataSignature="AMtx7miFT+L/aYmN+DDHZhSUS9Kf269f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4d4882d32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e4d4882d3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spcBef>
                <a:spcPts val="1200"/>
              </a:spcBef>
              <a:spcAft>
                <a:spcPts val="0"/>
              </a:spcAft>
              <a:buClr>
                <a:schemeClr val="dk1"/>
              </a:buClr>
              <a:buSzPts val="1100"/>
              <a:buFont typeface="Arial"/>
              <a:buNone/>
            </a:pPr>
            <a:r>
              <a:rPr lang="es">
                <a:solidFill>
                  <a:schemeClr val="dk1"/>
                </a:solidFill>
                <a:latin typeface="Nunito"/>
                <a:ea typeface="Nunito"/>
                <a:cs typeface="Nunito"/>
                <a:sym typeface="Nunito"/>
              </a:rPr>
              <a:t>Indique que, a partir de los datos, es posible estimar los parámetros a, b, c, t_* y t_f de la función x(t) que modela esta relación:</a:t>
            </a:r>
            <a:endParaRPr>
              <a:solidFill>
                <a:schemeClr val="dk1"/>
              </a:solidFill>
              <a:latin typeface="Nunito"/>
              <a:ea typeface="Nunito"/>
              <a:cs typeface="Nunito"/>
              <a:sym typeface="Nunito"/>
            </a:endParaRPr>
          </a:p>
          <a:p>
            <a:pPr indent="0" lvl="0" marL="0" rtl="0" algn="ctr">
              <a:lnSpc>
                <a:spcPct val="100000"/>
              </a:lnSpc>
              <a:spcBef>
                <a:spcPts val="120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e4d4882d3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1e4d4882d3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plantee la siguiente pregunta que busca que sus estudiantes aborden la tarea de “Relacionar el modelo simplificado con un modelo matemático expresado de forma algebraica”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Se espera que sus estudiantes relacionen la expresión algebraica de cada tramo de la función con las fases de la carrera.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resolver este problema, haga notar a sus estudiantes que: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a60354a3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5a60354a3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just">
              <a:spcBef>
                <a:spcPts val="120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recuerde a sus estudiantes que el objetivo de la clase es responder la pregunta:</a:t>
            </a:r>
            <a:endParaRPr>
              <a:solidFill>
                <a:schemeClr val="dk1"/>
              </a:solidFill>
              <a:latin typeface="Nunito"/>
              <a:ea typeface="Nunito"/>
              <a:cs typeface="Nunito"/>
              <a:sym typeface="Nunito"/>
            </a:endParaRPr>
          </a:p>
          <a:p>
            <a:pPr indent="0" lvl="0" marL="0" rtl="0" algn="ctr">
              <a:spcBef>
                <a:spcPts val="1200"/>
              </a:spcBef>
              <a:spcAft>
                <a:spcPts val="0"/>
              </a:spcAft>
              <a:buClr>
                <a:schemeClr val="dk1"/>
              </a:buClr>
              <a:buSzPts val="1100"/>
              <a:buFont typeface="Arial"/>
              <a:buNone/>
            </a:pPr>
            <a:r>
              <a:rPr lang="es">
                <a:solidFill>
                  <a:schemeClr val="dk1"/>
                </a:solidFill>
                <a:latin typeface="Nunito"/>
                <a:ea typeface="Nunito"/>
                <a:cs typeface="Nunito"/>
                <a:sym typeface="Nunito"/>
              </a:rPr>
              <a:t>¿Cómo podemos determinar la aceleración y velocidad del atleta durante la carrera</a:t>
            </a:r>
            <a:r>
              <a:rPr lang="es">
                <a:solidFill>
                  <a:srgbClr val="222222"/>
                </a:solidFill>
                <a:latin typeface="Calibri"/>
                <a:ea typeface="Calibri"/>
                <a:cs typeface="Calibri"/>
                <a:sym typeface="Calibri"/>
              </a:rPr>
              <a:t>?</a:t>
            </a:r>
            <a:r>
              <a:rPr lang="es">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resolver, en primera instancia, el problema de determinar la velocidad del atleta en cualquier instante dado. </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Actividad 1, en la que las y los estudiantes deberán abordar las siguiente tareas matemáticas:</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298450" lvl="0" marL="457200" rtl="0" algn="l">
              <a:lnSpc>
                <a:spcPct val="115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Calcular la primera derivada de una función por tramos.</a:t>
            </a:r>
            <a:endParaRPr>
              <a:solidFill>
                <a:schemeClr val="dk1"/>
              </a:solidFill>
              <a:latin typeface="Nunito"/>
              <a:ea typeface="Nunito"/>
              <a:cs typeface="Nunito"/>
              <a:sym typeface="Nunito"/>
            </a:endParaRPr>
          </a:p>
          <a:p>
            <a:pPr indent="-298450" lvl="0" marL="457200" rtl="0" algn="l">
              <a:lnSpc>
                <a:spcPct val="115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Determinar la velocidad para una función de posición en distintos instantes, usando derivadas.</a:t>
            </a:r>
            <a:endParaRPr>
              <a:solidFill>
                <a:schemeClr val="dk1"/>
              </a:solidFill>
              <a:latin typeface="Nunito"/>
              <a:ea typeface="Nunito"/>
              <a:cs typeface="Nunito"/>
              <a:sym typeface="Nunito"/>
            </a:endParaRPr>
          </a:p>
          <a:p>
            <a:pPr indent="-298450" lvl="0" marL="457200" rtl="0" algn="l">
              <a:lnSpc>
                <a:spcPct val="115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Determinar la velocidad máxima usando la derivada, en conexión con el modelo simplificado.</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4d4882d3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e4d4882d3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e4d4882d32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e4d4882d3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Una vez que calcularon la velocidad del atleta en cualquier momento, indique a sus estudiantes que ahora hay que determinar la aceleración del atleta durante la carrera.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ello, plantee a sus estudiantes la siguiente pregunta:</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e4d4882d32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e4d4882d32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Entregue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la Actividad 2, en las que las y los estudiantes abordarán las siguientes tareas matemáticas:</a:t>
            </a:r>
            <a:endParaRPr>
              <a:solidFill>
                <a:schemeClr val="dk1"/>
              </a:solidFill>
              <a:latin typeface="Nunito"/>
              <a:ea typeface="Nunito"/>
              <a:cs typeface="Nunito"/>
              <a:sym typeface="Nunito"/>
            </a:endParaRPr>
          </a:p>
          <a:p>
            <a:pPr indent="-298450" lvl="0" marL="457200" rtl="0" algn="l">
              <a:lnSpc>
                <a:spcPct val="115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Calcular la segunda derivada de una función por tramos.</a:t>
            </a:r>
            <a:endParaRPr>
              <a:solidFill>
                <a:schemeClr val="dk1"/>
              </a:solidFill>
              <a:latin typeface="Nunito"/>
              <a:ea typeface="Nunito"/>
              <a:cs typeface="Nunito"/>
              <a:sym typeface="Nunito"/>
            </a:endParaRPr>
          </a:p>
          <a:p>
            <a:pPr indent="-298450" lvl="0" marL="457200" rtl="0" algn="l">
              <a:lnSpc>
                <a:spcPct val="115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Determinar la aceleración para una función de posición en distintos instantes, usando derivadas.</a:t>
            </a:r>
            <a:endParaRPr/>
          </a:p>
        </p:txBody>
      </p:sp>
      <p:sp>
        <p:nvSpPr>
          <p:cNvPr id="191" name="Google Shape;1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a60354a31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5a60354a3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Estas preguntas buscan que los estudiantes, a partir de la información que proporciona el video, aborden la tarea de “Identificar un modelo simplificado de la realidad que describe la posición de un corredor.” Se espera que concluyan que:</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0" lvl="0" marL="457200" rtl="0" algn="just">
              <a:lnSpc>
                <a:spcPct val="100000"/>
              </a:lnSpc>
              <a:spcBef>
                <a:spcPts val="0"/>
              </a:spcBef>
              <a:spcAft>
                <a:spcPts val="0"/>
              </a:spcAft>
              <a:buNone/>
            </a:pPr>
            <a:r>
              <a:rPr lang="es"/>
              <a:t>Es posible identificar un modelo simplificado de la carrera, el cual se divide en dos tramos según la posición en el tiempo del atleta. En la etapa inicial, el corredor se enfoca en acelerar e incrementar su velocidad. Una vez que ha alcanzado su punto máximo, su objetivo se centra en mantener constante esa velocidad a lo largo de la carrera.</a:t>
            </a:r>
            <a:endParaRPr/>
          </a:p>
        </p:txBody>
      </p:sp>
      <p:sp>
        <p:nvSpPr>
          <p:cNvPr id="91" name="Google Shape;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Recuerde a sus estudiantes que el video plantea el siguiente problema:</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ctr">
              <a:lnSpc>
                <a:spcPct val="100000"/>
              </a:lnSpc>
              <a:spcBef>
                <a:spcPts val="0"/>
              </a:spcBef>
              <a:spcAft>
                <a:spcPts val="0"/>
              </a:spcAft>
              <a:buClr>
                <a:schemeClr val="dk1"/>
              </a:buClr>
              <a:buSzPts val="1100"/>
              <a:buFont typeface="Arial"/>
              <a:buNone/>
            </a:pPr>
            <a:r>
              <a:rPr b="1" lang="es">
                <a:solidFill>
                  <a:schemeClr val="dk1"/>
                </a:solidFill>
                <a:latin typeface="Nunito"/>
                <a:ea typeface="Nunito"/>
                <a:cs typeface="Nunito"/>
                <a:sym typeface="Nunito"/>
              </a:rPr>
              <a:t>¿Cómo podemos determinar la aceleración y velocidad del atleta durante la carrera</a:t>
            </a:r>
            <a:r>
              <a:rPr b="1" lang="es">
                <a:solidFill>
                  <a:srgbClr val="222222"/>
                </a:solidFill>
                <a:latin typeface="Calibri"/>
                <a:ea typeface="Calibri"/>
                <a:cs typeface="Calibri"/>
                <a:sym typeface="Calibri"/>
              </a:rPr>
              <a:t>?</a:t>
            </a:r>
            <a:r>
              <a:rPr b="1" lang="es">
                <a:solidFill>
                  <a:schemeClr val="dk1"/>
                </a:solidFill>
                <a:latin typeface="Nunito"/>
                <a:ea typeface="Nunito"/>
                <a:cs typeface="Nunito"/>
                <a:sym typeface="Nunito"/>
              </a:rPr>
              <a:t> </a:t>
            </a:r>
            <a:endParaRPr b="1">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Proponga abordar este problema mediante el análisis de la distancia recorrida por un corredor en función del tiempo transcurrido en la carrera. A modo de ejemplo para ilustrar esta relación, se puede considerar la carrera de Usain Bolt en la que obtuvo el récord mundial.</a:t>
            </a:r>
            <a:endParaRPr/>
          </a:p>
        </p:txBody>
      </p:sp>
      <p:sp>
        <p:nvSpPr>
          <p:cNvPr id="98" name="Google Shape;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e4d4882d32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s">
                <a:solidFill>
                  <a:schemeClr val="dk1"/>
                </a:solidFill>
                <a:latin typeface="Nunito"/>
                <a:ea typeface="Nunito"/>
                <a:cs typeface="Nunito"/>
                <a:sym typeface="Nunito"/>
              </a:rPr>
              <a:t>Comente que este gráfico muestra la posición en el tiempo de Usain Bolt durante la carrera. Haga notar que este gráfico muestra los tiempos cada 10 metros. </a:t>
            </a:r>
            <a:endParaRPr/>
          </a:p>
        </p:txBody>
      </p:sp>
      <p:sp>
        <p:nvSpPr>
          <p:cNvPr id="105" name="Google Shape;105;g1e4d4882d3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e4d4882d3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1e4d4882d32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plantee la siguiente pregunta, que se relaciona a la tarea de “Conectar el gráfico de una función de posición con el modelo simplificado”:</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Esta pregunta busca que, a partir de la información del gráfico, las y los estudiantes noten que:</a:t>
            </a:r>
            <a:endParaRPr>
              <a:solidFill>
                <a:schemeClr val="dk1"/>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298450" lvl="0" marL="457200" rtl="0" algn="just">
              <a:lnSpc>
                <a:spcPct val="100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Del gráfico no se puede determinar el momento exacto donde deja de acelerar.</a:t>
            </a:r>
            <a:endParaRPr>
              <a:solidFill>
                <a:schemeClr val="dk1"/>
              </a:solidFill>
              <a:latin typeface="Nunito"/>
              <a:ea typeface="Nunito"/>
              <a:cs typeface="Nunito"/>
              <a:sym typeface="Nunito"/>
            </a:endParaRPr>
          </a:p>
          <a:p>
            <a:pPr indent="-298450" lvl="0" marL="457200" rtl="0" algn="just">
              <a:lnSpc>
                <a:spcPct val="100000"/>
              </a:lnSpc>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todos modos, parece que después de los 2 segundos el corredor mantiene una velocidad constante, ya que los puntos se encuentran alineados.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a256c51b6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5a256c51b6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modelar la relación entre estas dos variables, mencione a sus estudiantes las siguientes consideraciones: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a256c51b6_1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5a256c51b6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modelar la relación entre estas dos variables, mencione a sus estudiantes las siguientes consideraciones: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a60354a3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5a60354a3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modelar la relación entre estas dos variables, mencione a sus estudiantes las siguientes consideraciones: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100 metros planos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e4d4882d32_0_23"/>
          <p:cNvSpPr txBox="1"/>
          <p:nvPr/>
        </p:nvSpPr>
        <p:spPr>
          <a:xfrm>
            <a:off x="203028" y="1147608"/>
            <a:ext cx="4651800" cy="2240400"/>
          </a:xfrm>
          <a:prstGeom prst="rect">
            <a:avLst/>
          </a:prstGeom>
          <a:blipFill rotWithShape="1">
            <a:blip r:embed="rId3">
              <a:alphaModFix/>
            </a:blip>
            <a:stretch>
              <a:fillRect b="0" l="-1179" r="-183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pic>
        <p:nvPicPr>
          <p:cNvPr id="145" name="Google Shape;145;g1e4d4882d32_0_23"/>
          <p:cNvPicPr preferRelativeResize="0"/>
          <p:nvPr/>
        </p:nvPicPr>
        <p:blipFill rotWithShape="1">
          <a:blip r:embed="rId4">
            <a:alphaModFix/>
          </a:blip>
          <a:srcRect b="0" l="0" r="0" t="0"/>
          <a:stretch/>
        </p:blipFill>
        <p:spPr>
          <a:xfrm>
            <a:off x="4922446" y="1213732"/>
            <a:ext cx="3985126" cy="3720499"/>
          </a:xfrm>
          <a:prstGeom prst="rect">
            <a:avLst/>
          </a:prstGeom>
          <a:noFill/>
          <a:ln>
            <a:noFill/>
          </a:ln>
        </p:spPr>
      </p:pic>
      <p:sp>
        <p:nvSpPr>
          <p:cNvPr id="146" name="Google Shape;146;g1e4d4882d32_0_2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Gráfico de la función por tramos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e4d4882d32_0_29"/>
          <p:cNvSpPr txBox="1"/>
          <p:nvPr/>
        </p:nvSpPr>
        <p:spPr>
          <a:xfrm>
            <a:off x="389650" y="278375"/>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100 metros planos</a:t>
            </a:r>
            <a:endParaRPr/>
          </a:p>
        </p:txBody>
      </p:sp>
      <p:sp>
        <p:nvSpPr>
          <p:cNvPr id="152" name="Google Shape;152;g1e4d4882d32_0_29"/>
          <p:cNvSpPr/>
          <p:nvPr/>
        </p:nvSpPr>
        <p:spPr>
          <a:xfrm>
            <a:off x="502075" y="1573500"/>
            <a:ext cx="5143500" cy="1256700"/>
          </a:xfrm>
          <a:prstGeom prst="rect">
            <a:avLst/>
          </a:prstGeom>
          <a:solidFill>
            <a:srgbClr val="F3F3F3"/>
          </a:solid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1" lang="es" sz="1800" u="none" cap="none" strike="noStrike">
                <a:solidFill>
                  <a:srgbClr val="000000"/>
                </a:solidFill>
                <a:latin typeface="Calibri"/>
                <a:ea typeface="Calibri"/>
                <a:cs typeface="Calibri"/>
                <a:sym typeface="Calibri"/>
              </a:rPr>
              <a:t>¿</a:t>
            </a:r>
            <a:r>
              <a:rPr i="1" lang="es" sz="1800">
                <a:latin typeface="Calibri"/>
                <a:ea typeface="Calibri"/>
                <a:cs typeface="Calibri"/>
                <a:sym typeface="Calibri"/>
              </a:rPr>
              <a:t>Cómo se relaciona la expresión matemática que modela la carrera de Usain Bolt con los aspectos de las carreras de 100 metros planos descritas anteriormente</a:t>
            </a:r>
            <a:r>
              <a:rPr b="0" i="1" lang="es" sz="1800" u="none" cap="none" strike="noStrike">
                <a:solidFill>
                  <a:srgbClr val="000000"/>
                </a:solidFill>
                <a:latin typeface="Calibri"/>
                <a:ea typeface="Calibri"/>
                <a:cs typeface="Calibri"/>
                <a:sym typeface="Calibri"/>
              </a:rPr>
              <a:t>?</a:t>
            </a:r>
            <a:endParaRPr b="1"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5a60354a31_0_11"/>
          <p:cNvSpPr txBox="1"/>
          <p:nvPr/>
        </p:nvSpPr>
        <p:spPr>
          <a:xfrm>
            <a:off x="474388" y="1638375"/>
            <a:ext cx="8470200" cy="2262900"/>
          </a:xfrm>
          <a:prstGeom prst="rect">
            <a:avLst/>
          </a:prstGeom>
          <a:blipFill rotWithShape="1">
            <a:blip r:embed="rId3">
              <a:alphaModFix/>
            </a:blip>
            <a:stretch>
              <a:fillRect b="-539"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58" name="Google Shape;158;g25a60354a31_0_11"/>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Algunas consideraciones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nvSpPr>
        <p:spPr>
          <a:xfrm>
            <a:off x="231671" y="283734"/>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4" name="Google Shape;164;p5"/>
          <p:cNvSpPr txBox="1"/>
          <p:nvPr/>
        </p:nvSpPr>
        <p:spPr>
          <a:xfrm>
            <a:off x="119925" y="1175593"/>
            <a:ext cx="9097500" cy="3443541"/>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e4d4882d32_0_35"/>
          <p:cNvSpPr/>
          <p:nvPr/>
        </p:nvSpPr>
        <p:spPr>
          <a:xfrm>
            <a:off x="240631" y="1418774"/>
            <a:ext cx="8772739" cy="3187601"/>
          </a:xfrm>
          <a:prstGeom prst="roundRect">
            <a:avLst>
              <a:gd fmla="val 16667" name="adj"/>
            </a:avLst>
          </a:prstGeom>
          <a:blipFill rotWithShape="1">
            <a:blip r:embed="rId3">
              <a:alphaModFix/>
            </a:blip>
            <a:stretch>
              <a:fillRect b="0" l="0" r="0" t="0"/>
            </a:stretch>
          </a:blipFill>
          <a:ln cap="flat" cmpd="sng" w="28575">
            <a:solidFill>
              <a:srgbClr val="7FB5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70" name="Google Shape;170;g1e4d4882d32_0_35"/>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p:nvPr/>
        </p:nvSpPr>
        <p:spPr>
          <a:xfrm>
            <a:off x="240631" y="1203158"/>
            <a:ext cx="8772739" cy="3733227"/>
          </a:xfrm>
          <a:prstGeom prst="roundRect">
            <a:avLst>
              <a:gd fmla="val 16667" name="adj"/>
            </a:avLst>
          </a:prstGeom>
          <a:blipFill rotWithShape="1">
            <a:blip r:embed="rId3">
              <a:alphaModFix/>
            </a:blip>
            <a:stretch>
              <a:fillRect b="0" l="0" r="0" t="0"/>
            </a:stretch>
          </a:blipFill>
          <a:ln cap="flat" cmpd="sng" w="28575">
            <a:solidFill>
              <a:srgbClr val="7FB5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76" name="Google Shape;176;p6"/>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e4d4882d32_0_39"/>
          <p:cNvSpPr/>
          <p:nvPr/>
        </p:nvSpPr>
        <p:spPr>
          <a:xfrm>
            <a:off x="643600" y="1500825"/>
            <a:ext cx="8324400" cy="25683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82" name="Google Shape;182;g1e4d4882d32_0_39"/>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Pregunta</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e4d4882d32_0_43"/>
          <p:cNvSpPr txBox="1"/>
          <p:nvPr/>
        </p:nvSpPr>
        <p:spPr>
          <a:xfrm>
            <a:off x="476624" y="1578800"/>
            <a:ext cx="8055483" cy="227847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88" name="Google Shape;188;g1e4d4882d32_0_4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Algunas consideraciones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nvSpPr>
        <p:spPr>
          <a:xfrm>
            <a:off x="252297" y="314759"/>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194" name="Google Shape;194;p25"/>
          <p:cNvSpPr txBox="1"/>
          <p:nvPr/>
        </p:nvSpPr>
        <p:spPr>
          <a:xfrm>
            <a:off x="175500" y="1231250"/>
            <a:ext cx="8968500" cy="3762090"/>
          </a:xfrm>
          <a:prstGeom prst="rect">
            <a:avLst/>
          </a:prstGeom>
          <a:blipFill rotWithShape="1">
            <a:blip r:embed="rId3">
              <a:alphaModFix/>
            </a:blip>
            <a:stretch>
              <a:fillRect b="0" l="-611"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p:nvPr/>
        </p:nvSpPr>
        <p:spPr>
          <a:xfrm>
            <a:off x="130629" y="1175656"/>
            <a:ext cx="8958369" cy="3836355"/>
          </a:xfrm>
          <a:prstGeom prst="roundRect">
            <a:avLst>
              <a:gd fmla="val 15091" name="adj"/>
            </a:avLst>
          </a:prstGeom>
          <a:blipFill rotWithShape="1">
            <a:blip r:embed="rId3">
              <a:alphaModFix/>
            </a:blip>
            <a:stretch>
              <a:fillRect b="-3468" l="0" r="0" t="0"/>
            </a:stretch>
          </a:blipFill>
          <a:ln cap="flat" cmpd="sng" w="28575">
            <a:solidFill>
              <a:srgbClr val="7FB5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200" name="Google Shape;200;p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100 metros planos</a:t>
            </a:r>
            <a:endParaRPr b="1" i="0" sz="2700" u="none" cap="none" strike="noStrike">
              <a:solidFill>
                <a:srgbClr val="423B7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1812563" y="934519"/>
            <a:ext cx="5518884" cy="40175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06" name="Google Shape;206;p37"/>
          <p:cNvSpPr txBox="1"/>
          <p:nvPr/>
        </p:nvSpPr>
        <p:spPr>
          <a:xfrm>
            <a:off x="491700" y="1739925"/>
            <a:ext cx="8160600" cy="19086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Para modelar la situación de la carrera de 100 metros planos, fue necesario usar un modelo simplificado de esta carrera, dividiéndola en dos tramos: una en la que el atleta acelera y otra en la que busca mantener su velocidad constante.</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A partir de este modelo simplificado y la representación gráfica de la posición en el tiempo del atleta, se ajustó un modelo matemático a esta situación, expresado algebraicamente.</a:t>
            </a:r>
            <a:endParaRPr sz="21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5a60354a31_0_24"/>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12" name="Google Shape;212;g25a60354a31_0_24"/>
          <p:cNvSpPr txBox="1"/>
          <p:nvPr/>
        </p:nvSpPr>
        <p:spPr>
          <a:xfrm>
            <a:off x="520050" y="1780788"/>
            <a:ext cx="8103900" cy="2008800"/>
          </a:xfrm>
          <a:prstGeom prst="rect">
            <a:avLst/>
          </a:prstGeom>
          <a:blipFill rotWithShape="1">
            <a:blip r:embed="rId3">
              <a:alphaModFix/>
            </a:blip>
            <a:stretch>
              <a:fillRect b="0" l="0" r="-899" t="-211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18" name="Google Shape;218;p38"/>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100 metros planos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100 metros planos</a:t>
            </a:r>
            <a:endParaRPr b="1" i="0" sz="2700" u="none" cap="none" strike="noStrike">
              <a:solidFill>
                <a:srgbClr val="423B71"/>
              </a:solidFill>
              <a:latin typeface="Calibri"/>
              <a:ea typeface="Calibri"/>
              <a:cs typeface="Calibri"/>
              <a:sym typeface="Calibri"/>
            </a:endParaRPr>
          </a:p>
        </p:txBody>
      </p:sp>
      <p:sp>
        <p:nvSpPr>
          <p:cNvPr id="94" name="Google Shape;94;p3"/>
          <p:cNvSpPr txBox="1"/>
          <p:nvPr/>
        </p:nvSpPr>
        <p:spPr>
          <a:xfrm>
            <a:off x="518550" y="1388075"/>
            <a:ext cx="4053600" cy="20088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rgbClr val="000000"/>
              </a:buClr>
              <a:buSzPts val="1800"/>
              <a:buFont typeface="Calibri"/>
              <a:buChar char="●"/>
            </a:pPr>
            <a:r>
              <a:rPr b="0" i="0" lang="es" sz="1800" u="none" cap="none" strike="noStrike">
                <a:solidFill>
                  <a:srgbClr val="000000"/>
                </a:solidFill>
                <a:latin typeface="Calibri"/>
                <a:ea typeface="Calibri"/>
                <a:cs typeface="Calibri"/>
                <a:sym typeface="Calibri"/>
              </a:rPr>
              <a:t>¿Podrían describir cómo es una carrera de 100 metros planos?</a:t>
            </a:r>
            <a:endParaRPr b="0" i="0" sz="1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b="0" i="0" lang="es" sz="1800" u="none" cap="none" strike="noStrike">
                <a:solidFill>
                  <a:srgbClr val="000000"/>
                </a:solidFill>
                <a:latin typeface="Calibri"/>
                <a:ea typeface="Calibri"/>
                <a:cs typeface="Calibri"/>
                <a:sym typeface="Calibri"/>
              </a:rPr>
              <a:t>¿En qué fase de la carrera un atleta busca incrementar su velocidad y en cuál se esfuerza por mantenerla constante?</a:t>
            </a:r>
            <a:endParaRPr b="0" i="0" sz="1800" u="none" cap="none" strike="noStrike">
              <a:solidFill>
                <a:srgbClr val="000000"/>
              </a:solidFill>
              <a:latin typeface="Calibri"/>
              <a:ea typeface="Calibri"/>
              <a:cs typeface="Calibri"/>
              <a:sym typeface="Calibri"/>
            </a:endParaRPr>
          </a:p>
        </p:txBody>
      </p:sp>
      <p:pic>
        <p:nvPicPr>
          <p:cNvPr id="95" name="Google Shape;95;p3"/>
          <p:cNvPicPr preferRelativeResize="0"/>
          <p:nvPr/>
        </p:nvPicPr>
        <p:blipFill>
          <a:blip r:embed="rId3">
            <a:alphaModFix/>
          </a:blip>
          <a:stretch>
            <a:fillRect/>
          </a:stretch>
        </p:blipFill>
        <p:spPr>
          <a:xfrm>
            <a:off x="4699097" y="1163175"/>
            <a:ext cx="4363325" cy="3176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Problema  </a:t>
            </a:r>
            <a:endParaRPr b="1" i="0" sz="2700" u="none" cap="none" strike="noStrike">
              <a:solidFill>
                <a:srgbClr val="423B71"/>
              </a:solidFill>
              <a:latin typeface="Calibri"/>
              <a:ea typeface="Calibri"/>
              <a:cs typeface="Calibri"/>
              <a:sym typeface="Calibri"/>
            </a:endParaRPr>
          </a:p>
        </p:txBody>
      </p:sp>
      <p:sp>
        <p:nvSpPr>
          <p:cNvPr id="101" name="Google Shape;101;p4"/>
          <p:cNvSpPr/>
          <p:nvPr/>
        </p:nvSpPr>
        <p:spPr>
          <a:xfrm>
            <a:off x="723000" y="1673700"/>
            <a:ext cx="4537500" cy="2100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0" i="1" lang="es" sz="1800" u="none" cap="none" strike="noStrike">
                <a:solidFill>
                  <a:srgbClr val="000000"/>
                </a:solidFill>
                <a:latin typeface="Calibri"/>
                <a:ea typeface="Calibri"/>
                <a:cs typeface="Calibri"/>
                <a:sym typeface="Calibri"/>
              </a:rPr>
              <a:t>¿Cómo podemos determinar la aceleración y velocidad del atleta durante la carrera?</a:t>
            </a:r>
            <a:endParaRPr b="1" i="0" sz="1100" u="none" cap="none" strike="noStrike">
              <a:solidFill>
                <a:srgbClr val="000000"/>
              </a:solidFill>
              <a:latin typeface="Arial"/>
              <a:ea typeface="Arial"/>
              <a:cs typeface="Arial"/>
              <a:sym typeface="Arial"/>
            </a:endParaRPr>
          </a:p>
        </p:txBody>
      </p:sp>
      <p:pic>
        <p:nvPicPr>
          <p:cNvPr id="102" name="Google Shape;102;p4"/>
          <p:cNvPicPr preferRelativeResize="0"/>
          <p:nvPr/>
        </p:nvPicPr>
        <p:blipFill rotWithShape="1">
          <a:blip r:embed="rId3">
            <a:alphaModFix/>
          </a:blip>
          <a:srcRect b="5795" l="3953" r="16982" t="8220"/>
          <a:stretch/>
        </p:blipFill>
        <p:spPr>
          <a:xfrm>
            <a:off x="5554200" y="1740575"/>
            <a:ext cx="3324698" cy="2034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e4d4882d32_0_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Problema  </a:t>
            </a:r>
            <a:endParaRPr b="1" i="0" sz="2700" u="none" cap="none" strike="noStrike">
              <a:solidFill>
                <a:srgbClr val="423B71"/>
              </a:solidFill>
              <a:latin typeface="Calibri"/>
              <a:ea typeface="Calibri"/>
              <a:cs typeface="Calibri"/>
              <a:sym typeface="Calibri"/>
            </a:endParaRPr>
          </a:p>
        </p:txBody>
      </p:sp>
      <p:sp>
        <p:nvSpPr>
          <p:cNvPr id="108" name="Google Shape;108;g1e4d4882d32_0_3"/>
          <p:cNvSpPr txBox="1"/>
          <p:nvPr/>
        </p:nvSpPr>
        <p:spPr>
          <a:xfrm>
            <a:off x="321825" y="1454875"/>
            <a:ext cx="2858100" cy="2401200"/>
          </a:xfrm>
          <a:prstGeom prst="rect">
            <a:avLst/>
          </a:prstGeom>
          <a:solidFill>
            <a:srgbClr val="F3F3F3"/>
          </a:solid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Calibri"/>
              <a:buChar char="●"/>
            </a:pPr>
            <a:r>
              <a:rPr b="0" i="0" lang="es" sz="1800" u="none" cap="none" strike="noStrike">
                <a:solidFill>
                  <a:srgbClr val="000000"/>
                </a:solidFill>
                <a:latin typeface="Calibri"/>
                <a:ea typeface="Calibri"/>
                <a:cs typeface="Calibri"/>
                <a:sym typeface="Calibri"/>
              </a:rPr>
              <a:t>La carrera tuvo lugar en 2009, en el mundial de atletismo de Berlín.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s" sz="1800" u="none" cap="none" strike="noStrike">
                <a:solidFill>
                  <a:srgbClr val="000000"/>
                </a:solidFill>
                <a:latin typeface="Calibri"/>
                <a:ea typeface="Calibri"/>
                <a:cs typeface="Calibri"/>
                <a:sym typeface="Calibri"/>
              </a:rPr>
              <a:t>Bolt corrió los 100 metros en 9,58 segundos.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09" name="Google Shape;109;g1e4d4882d32_0_3"/>
          <p:cNvPicPr preferRelativeResize="0"/>
          <p:nvPr/>
        </p:nvPicPr>
        <p:blipFill rotWithShape="1">
          <a:blip r:embed="rId3">
            <a:alphaModFix/>
          </a:blip>
          <a:srcRect b="0" l="0" r="0" t="0"/>
          <a:stretch/>
        </p:blipFill>
        <p:spPr>
          <a:xfrm>
            <a:off x="3378500" y="1199674"/>
            <a:ext cx="5564426" cy="3782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e4d4882d32_0_12"/>
          <p:cNvSpPr/>
          <p:nvPr/>
        </p:nvSpPr>
        <p:spPr>
          <a:xfrm>
            <a:off x="409800" y="1556475"/>
            <a:ext cx="8324400" cy="2568300"/>
          </a:xfrm>
          <a:prstGeom prst="rect">
            <a:avLst/>
          </a:prstGeom>
          <a:solidFill>
            <a:srgbClr val="F3F3F3"/>
          </a:solidFill>
          <a:ln>
            <a:noFill/>
          </a:ln>
        </p:spPr>
        <p:txBody>
          <a:bodyPr anchorCtr="0" anchor="ctr" bIns="68575" lIns="68575" spcFirstLastPara="1" rIns="68575" wrap="square" tIns="68575">
            <a:noAutofit/>
          </a:bodyPr>
          <a:lstStyle/>
          <a:p>
            <a:pPr indent="0" lvl="0" marL="0" marR="130724" rtl="0" algn="just">
              <a:lnSpc>
                <a:spcPct val="115000"/>
              </a:lnSpc>
              <a:spcBef>
                <a:spcPts val="0"/>
              </a:spcBef>
              <a:spcAft>
                <a:spcPts val="0"/>
              </a:spcAft>
              <a:buClr>
                <a:srgbClr val="000000"/>
              </a:buClr>
              <a:buSzPts val="1800"/>
              <a:buFont typeface="Arial"/>
              <a:buNone/>
            </a:pPr>
            <a:r>
              <a:rPr b="0" i="1" lang="es" sz="1800" u="none" cap="none" strike="noStrike">
                <a:solidFill>
                  <a:srgbClr val="000000"/>
                </a:solidFill>
                <a:latin typeface="Calibri"/>
                <a:ea typeface="Calibri"/>
                <a:cs typeface="Calibri"/>
                <a:sym typeface="Calibri"/>
              </a:rPr>
              <a:t>Suponiendo que esta carrera se ajusta a las fases descritas en el video, donde hay un periodo inicial de aceleración, seguido de uno donde se intenta mantener la velocidad constante hasta el final, responde:</a:t>
            </a:r>
            <a:endParaRPr b="0" i="1" sz="1800" u="none" cap="none" strike="noStrike">
              <a:solidFill>
                <a:srgbClr val="000000"/>
              </a:solidFill>
              <a:latin typeface="Calibri"/>
              <a:ea typeface="Calibri"/>
              <a:cs typeface="Calibri"/>
              <a:sym typeface="Calibri"/>
            </a:endParaRPr>
          </a:p>
          <a:p>
            <a:pPr indent="0" lvl="0" marL="457200" marR="130724" rtl="0" algn="just">
              <a:lnSpc>
                <a:spcPct val="115000"/>
              </a:lnSpc>
              <a:spcBef>
                <a:spcPts val="0"/>
              </a:spcBef>
              <a:spcAft>
                <a:spcPts val="0"/>
              </a:spcAft>
              <a:buClr>
                <a:srgbClr val="000000"/>
              </a:buClr>
              <a:buSzPts val="1800"/>
              <a:buFont typeface="Arial"/>
              <a:buNone/>
            </a:pPr>
            <a:r>
              <a:t/>
            </a:r>
            <a:endParaRPr b="0" i="1" sz="1800" u="none" cap="none" strike="noStrike">
              <a:solidFill>
                <a:srgbClr val="000000"/>
              </a:solidFill>
              <a:latin typeface="Calibri"/>
              <a:ea typeface="Calibri"/>
              <a:cs typeface="Calibri"/>
              <a:sym typeface="Calibri"/>
            </a:endParaRPr>
          </a:p>
          <a:p>
            <a:pPr indent="-342900" lvl="0" marL="457200" marR="130724" rtl="0" algn="just">
              <a:lnSpc>
                <a:spcPct val="115000"/>
              </a:lnSpc>
              <a:spcBef>
                <a:spcPts val="0"/>
              </a:spcBef>
              <a:spcAft>
                <a:spcPts val="0"/>
              </a:spcAft>
              <a:buClr>
                <a:srgbClr val="000000"/>
              </a:buClr>
              <a:buSzPts val="1800"/>
              <a:buFont typeface="Calibri"/>
              <a:buChar char="●"/>
            </a:pPr>
            <a:r>
              <a:rPr b="0" i="1" lang="es" sz="1800" u="none" cap="none" strike="noStrike">
                <a:solidFill>
                  <a:srgbClr val="000000"/>
                </a:solidFill>
                <a:latin typeface="Calibri"/>
                <a:ea typeface="Calibri"/>
                <a:cs typeface="Calibri"/>
                <a:sym typeface="Calibri"/>
              </a:rPr>
              <a:t>¿A partir de qué momento crees que el corredor deja de acelerar e intenta mantener una velocidad constante?</a:t>
            </a:r>
            <a:endParaRPr b="0" i="1" sz="1800" u="none" cap="none" strike="noStrike">
              <a:solidFill>
                <a:srgbClr val="000000"/>
              </a:solidFill>
              <a:latin typeface="Calibri"/>
              <a:ea typeface="Calibri"/>
              <a:cs typeface="Calibri"/>
              <a:sym typeface="Calibri"/>
            </a:endParaRPr>
          </a:p>
        </p:txBody>
      </p:sp>
      <p:sp>
        <p:nvSpPr>
          <p:cNvPr id="115" name="Google Shape;115;g1e4d4882d32_0_12"/>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100 metros planos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5a256c51b6_1_3"/>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Algunas consideraciones</a:t>
            </a:r>
            <a:endParaRPr b="1" i="0" sz="2700" u="none" cap="none" strike="noStrike">
              <a:solidFill>
                <a:srgbClr val="423B71"/>
              </a:solidFill>
              <a:latin typeface="Calibri"/>
              <a:ea typeface="Calibri"/>
              <a:cs typeface="Calibri"/>
              <a:sym typeface="Calibri"/>
            </a:endParaRPr>
          </a:p>
        </p:txBody>
      </p:sp>
      <p:sp>
        <p:nvSpPr>
          <p:cNvPr id="121" name="Google Shape;121;g25a256c51b6_1_3"/>
          <p:cNvSpPr txBox="1"/>
          <p:nvPr/>
        </p:nvSpPr>
        <p:spPr>
          <a:xfrm>
            <a:off x="356500" y="1365800"/>
            <a:ext cx="3666000" cy="8082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600">
                <a:latin typeface="Calibri"/>
                <a:ea typeface="Calibri"/>
                <a:cs typeface="Calibri"/>
                <a:sym typeface="Calibri"/>
              </a:rPr>
              <a:t>La primera etapa de la carrera, donde se acelera, se puede representar mediante una función cuadrática de la forma:</a:t>
            </a:r>
            <a:endParaRPr b="0" i="0" sz="1600" u="none" cap="none" strike="noStrike">
              <a:solidFill>
                <a:srgbClr val="000000"/>
              </a:solidFill>
              <a:latin typeface="Calibri"/>
              <a:ea typeface="Calibri"/>
              <a:cs typeface="Calibri"/>
              <a:sym typeface="Calibri"/>
            </a:endParaRPr>
          </a:p>
        </p:txBody>
      </p:sp>
      <p:pic>
        <p:nvPicPr>
          <p:cNvPr id="122" name="Google Shape;122;g25a256c51b6_1_3"/>
          <p:cNvPicPr preferRelativeResize="0"/>
          <p:nvPr/>
        </p:nvPicPr>
        <p:blipFill>
          <a:blip r:embed="rId3">
            <a:alphaModFix/>
          </a:blip>
          <a:stretch>
            <a:fillRect/>
          </a:stretch>
        </p:blipFill>
        <p:spPr>
          <a:xfrm>
            <a:off x="1365588" y="2773100"/>
            <a:ext cx="1647825" cy="371475"/>
          </a:xfrm>
          <a:prstGeom prst="rect">
            <a:avLst/>
          </a:prstGeom>
          <a:noFill/>
          <a:ln>
            <a:noFill/>
          </a:ln>
        </p:spPr>
      </p:pic>
      <p:pic>
        <p:nvPicPr>
          <p:cNvPr id="123" name="Google Shape;123;g25a256c51b6_1_3"/>
          <p:cNvPicPr preferRelativeResize="0"/>
          <p:nvPr/>
        </p:nvPicPr>
        <p:blipFill>
          <a:blip r:embed="rId4">
            <a:alphaModFix/>
          </a:blip>
          <a:stretch>
            <a:fillRect/>
          </a:stretch>
        </p:blipFill>
        <p:spPr>
          <a:xfrm>
            <a:off x="4022502" y="1125275"/>
            <a:ext cx="4681700" cy="351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5a256c51b6_1_18"/>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Algunas consideraciones</a:t>
            </a:r>
            <a:endParaRPr b="1" i="0" sz="2700" u="none" cap="none" strike="noStrike">
              <a:solidFill>
                <a:srgbClr val="423B71"/>
              </a:solidFill>
              <a:latin typeface="Calibri"/>
              <a:ea typeface="Calibri"/>
              <a:cs typeface="Calibri"/>
              <a:sym typeface="Calibri"/>
            </a:endParaRPr>
          </a:p>
        </p:txBody>
      </p:sp>
      <p:sp>
        <p:nvSpPr>
          <p:cNvPr id="129" name="Google Shape;129;g25a256c51b6_1_18"/>
          <p:cNvSpPr txBox="1"/>
          <p:nvPr/>
        </p:nvSpPr>
        <p:spPr>
          <a:xfrm>
            <a:off x="256300" y="1365800"/>
            <a:ext cx="3766200" cy="15468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600">
                <a:latin typeface="Calibri"/>
                <a:ea typeface="Calibri"/>
                <a:cs typeface="Calibri"/>
                <a:sym typeface="Calibri"/>
              </a:rPr>
              <a:t>A partir de un instante  , el atleta deja de acelerar. En ese momento, comienza la segunda etapa de la carrera, en la que se mantiene una velocidad constante. Esta etapa puede modelarse como una función afín, mediante la expresión:</a:t>
            </a:r>
            <a:endParaRPr b="0" i="0" sz="1600" u="none" cap="none" strike="noStrike">
              <a:solidFill>
                <a:srgbClr val="000000"/>
              </a:solidFill>
              <a:latin typeface="Calibri"/>
              <a:ea typeface="Calibri"/>
              <a:cs typeface="Calibri"/>
              <a:sym typeface="Calibri"/>
            </a:endParaRPr>
          </a:p>
        </p:txBody>
      </p:sp>
      <p:pic>
        <p:nvPicPr>
          <p:cNvPr id="130" name="Google Shape;130;g25a256c51b6_1_18"/>
          <p:cNvPicPr preferRelativeResize="0"/>
          <p:nvPr/>
        </p:nvPicPr>
        <p:blipFill>
          <a:blip r:embed="rId3">
            <a:alphaModFix/>
          </a:blip>
          <a:stretch>
            <a:fillRect/>
          </a:stretch>
        </p:blipFill>
        <p:spPr>
          <a:xfrm>
            <a:off x="1120225" y="3457250"/>
            <a:ext cx="2038350" cy="333375"/>
          </a:xfrm>
          <a:prstGeom prst="rect">
            <a:avLst/>
          </a:prstGeom>
          <a:noFill/>
          <a:ln>
            <a:noFill/>
          </a:ln>
        </p:spPr>
      </p:pic>
      <p:pic>
        <p:nvPicPr>
          <p:cNvPr id="131" name="Google Shape;131;g25a256c51b6_1_18"/>
          <p:cNvPicPr preferRelativeResize="0"/>
          <p:nvPr/>
        </p:nvPicPr>
        <p:blipFill>
          <a:blip r:embed="rId4">
            <a:alphaModFix/>
          </a:blip>
          <a:stretch>
            <a:fillRect/>
          </a:stretch>
        </p:blipFill>
        <p:spPr>
          <a:xfrm>
            <a:off x="4022500" y="1129419"/>
            <a:ext cx="4816700" cy="3612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5a60354a31_0_0"/>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2700"/>
              <a:buFont typeface="Arial"/>
              <a:buNone/>
            </a:pPr>
            <a:r>
              <a:rPr b="1" i="0" lang="es" sz="2700" u="none" cap="none" strike="noStrike">
                <a:solidFill>
                  <a:srgbClr val="423B71"/>
                </a:solidFill>
                <a:latin typeface="Calibri"/>
                <a:ea typeface="Calibri"/>
                <a:cs typeface="Calibri"/>
                <a:sym typeface="Calibri"/>
              </a:rPr>
              <a:t>Algunas consideraciones</a:t>
            </a:r>
            <a:endParaRPr b="1" i="0" sz="2700" u="none" cap="none" strike="noStrike">
              <a:solidFill>
                <a:srgbClr val="423B71"/>
              </a:solidFill>
              <a:latin typeface="Calibri"/>
              <a:ea typeface="Calibri"/>
              <a:cs typeface="Calibri"/>
              <a:sym typeface="Calibri"/>
            </a:endParaRPr>
          </a:p>
        </p:txBody>
      </p:sp>
      <p:sp>
        <p:nvSpPr>
          <p:cNvPr id="137" name="Google Shape;137;g25a60354a31_0_0"/>
          <p:cNvSpPr txBox="1"/>
          <p:nvPr/>
        </p:nvSpPr>
        <p:spPr>
          <a:xfrm>
            <a:off x="256300" y="1365800"/>
            <a:ext cx="3766200" cy="8082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600">
                <a:latin typeface="Calibri"/>
                <a:ea typeface="Calibri"/>
                <a:cs typeface="Calibri"/>
                <a:sym typeface="Calibri"/>
              </a:rPr>
              <a:t>Por lo tanto, la función que relaciona la distancia en el tiempo a lo largo de la carrera se puede modelar como:</a:t>
            </a:r>
            <a:endParaRPr b="0" i="0" sz="1600" u="none" cap="none" strike="noStrike">
              <a:solidFill>
                <a:srgbClr val="000000"/>
              </a:solidFill>
              <a:latin typeface="Calibri"/>
              <a:ea typeface="Calibri"/>
              <a:cs typeface="Calibri"/>
              <a:sym typeface="Calibri"/>
            </a:endParaRPr>
          </a:p>
        </p:txBody>
      </p:sp>
      <p:pic>
        <p:nvPicPr>
          <p:cNvPr id="138" name="Google Shape;138;g25a60354a31_0_0"/>
          <p:cNvPicPr preferRelativeResize="0"/>
          <p:nvPr/>
        </p:nvPicPr>
        <p:blipFill>
          <a:blip r:embed="rId3">
            <a:alphaModFix/>
          </a:blip>
          <a:stretch>
            <a:fillRect/>
          </a:stretch>
        </p:blipFill>
        <p:spPr>
          <a:xfrm>
            <a:off x="522513" y="2939900"/>
            <a:ext cx="3233775" cy="545450"/>
          </a:xfrm>
          <a:prstGeom prst="rect">
            <a:avLst/>
          </a:prstGeom>
          <a:noFill/>
          <a:ln>
            <a:noFill/>
          </a:ln>
        </p:spPr>
      </p:pic>
      <p:pic>
        <p:nvPicPr>
          <p:cNvPr id="139" name="Google Shape;139;g25a60354a31_0_0"/>
          <p:cNvPicPr preferRelativeResize="0"/>
          <p:nvPr/>
        </p:nvPicPr>
        <p:blipFill>
          <a:blip r:embed="rId4">
            <a:alphaModFix/>
          </a:blip>
          <a:stretch>
            <a:fillRect/>
          </a:stretch>
        </p:blipFill>
        <p:spPr>
          <a:xfrm>
            <a:off x="4022500" y="1092749"/>
            <a:ext cx="4930100" cy="3697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