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71" r:id="rId13"/>
    <p:sldId id="265" r:id="rId14"/>
    <p:sldId id="268" r:id="rId15"/>
    <p:sldId id="272" r:id="rId16"/>
    <p:sldId id="267" r:id="rId17"/>
    <p:sldId id="269" r:id="rId18"/>
  </p:sldIdLst>
  <p:sldSz cx="882015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6FL7rpNp5EgPus9FGf/j1F4J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d92513f8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fd92513f8b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9" name="Google Shape;219;g1fd92513f8b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92513f8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fd92513f8b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27" name="Google Shape;227;g1fd92513f8b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92513f8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fd92513f8b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27" name="Google Shape;227;g1fd92513f8b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d92513f8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fd92513f8b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Podemos describir las características del vector \(\</a:t>
            </a:r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vec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{AB\), donde \(A\</a:t>
            </a:r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neq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B\), como sigue: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Magnitud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corresponde a la distancia en que se trasladan el punto. Es decir, la distancia entre A y B. Equivalentemente, el largo del segmento AB. 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Dirección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corresponde a la inclinación de la recta que pasa por A y por B.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Sentido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da cuenta del sentido del desplazamiento de A hacia B.</a:t>
            </a:r>
            <a:endParaRPr dirty="0"/>
          </a:p>
        </p:txBody>
      </p:sp>
      <p:sp>
        <p:nvSpPr>
          <p:cNvPr id="249" name="Google Shape;249;g1fd92513f8b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92513f8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fd92513f8b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27" name="Google Shape;227;g1fd92513f8b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14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86b0b3f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086b0b3f79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41" name="Google Shape;241;g2086b0b3f79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d92513f8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fd92513f8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dirty="0"/>
              <a:t>Presentar el pdf con la Infografía</a:t>
            </a:r>
            <a:endParaRPr dirty="0"/>
          </a:p>
        </p:txBody>
      </p:sp>
      <p:sp>
        <p:nvSpPr>
          <p:cNvPr id="172" name="Google Shape;172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0" name="Google Shape;180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d92513f8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fd92513f8b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9" name="Google Shape;189;g1fd92513f8b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d92513f8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fd92513f8b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96" name="Google Shape;196;g1fd92513f8b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8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d92513f8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fd92513f8b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96" name="Google Shape;196;g1fd92513f8b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86b0b3f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086b0b3f7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04" name="Google Shape;204;g2086b0b3f7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d92513f8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143000"/>
            <a:ext cx="5292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fd92513f8b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2" name="Google Shape;212;g1fd92513f8b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7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749713" y="740569"/>
            <a:ext cx="446520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31236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15"/>
            </a:lvl1pPr>
            <a:lvl2pPr marL="661477" lvl="1" indent="-293990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026"/>
            </a:lvl2pPr>
            <a:lvl3pPr marL="992215" lvl="2" indent="-275615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736"/>
            </a:lvl3pPr>
            <a:lvl4pPr marL="1322954" lvl="3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4pPr>
            <a:lvl5pPr marL="1653692" lvl="4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5pPr>
            <a:lvl6pPr marL="1984431" lvl="5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6pPr>
            <a:lvl7pPr marL="2315169" lvl="6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7pPr>
            <a:lvl8pPr marL="2645908" lvl="7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8pPr>
            <a:lvl9pPr marL="2976646" lvl="8" indent="-257241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607534" y="1543050"/>
            <a:ext cx="284472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13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7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3749713" y="740569"/>
            <a:ext cx="446520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07534" y="1543050"/>
            <a:ext cx="284472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13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23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2778323" y="-802719"/>
            <a:ext cx="3263504" cy="760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5083403" y="1502361"/>
            <a:ext cx="4358879" cy="19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224587" y="-344359"/>
            <a:ext cx="4358879" cy="559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92513f8b_0_8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d92513f8b_0_8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d92513f8b_0_8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92513f8b_0_95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fd92513f8b_0_95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fd92513f8b_0_9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d92513f8b_0_9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fd92513f8b_0_9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92513f8b_0_101"/>
          <p:cNvSpPr txBox="1">
            <a:spLocks noGrp="1"/>
          </p:cNvSpPr>
          <p:nvPr>
            <p:ph type="title"/>
          </p:nvPr>
        </p:nvSpPr>
        <p:spPr>
          <a:xfrm>
            <a:off x="601792" y="1282304"/>
            <a:ext cx="7607379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fd92513f8b_0_101"/>
          <p:cNvSpPr txBox="1">
            <a:spLocks noGrp="1"/>
          </p:cNvSpPr>
          <p:nvPr>
            <p:ph type="body" idx="1"/>
          </p:nvPr>
        </p:nvSpPr>
        <p:spPr>
          <a:xfrm>
            <a:off x="601792" y="3442097"/>
            <a:ext cx="7607379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736">
                <a:solidFill>
                  <a:srgbClr val="888888"/>
                </a:solidFill>
              </a:defRPr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447">
                <a:solidFill>
                  <a:srgbClr val="888888"/>
                </a:solidFill>
              </a:defRPr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374">
                <a:solidFill>
                  <a:srgbClr val="888888"/>
                </a:solidFill>
              </a:defRPr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fd92513f8b_0_101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d92513f8b_0_101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fd92513f8b_0_101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92513f8b_0_107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fd92513f8b_0_107"/>
          <p:cNvSpPr txBox="1">
            <a:spLocks noGrp="1"/>
          </p:cNvSpPr>
          <p:nvPr>
            <p:ph type="body" idx="1"/>
          </p:nvPr>
        </p:nvSpPr>
        <p:spPr>
          <a:xfrm>
            <a:off x="606385" y="1369219"/>
            <a:ext cx="374856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fd92513f8b_0_107"/>
          <p:cNvSpPr txBox="1">
            <a:spLocks noGrp="1"/>
          </p:cNvSpPr>
          <p:nvPr>
            <p:ph type="body" idx="2"/>
          </p:nvPr>
        </p:nvSpPr>
        <p:spPr>
          <a:xfrm>
            <a:off x="4465201" y="1369219"/>
            <a:ext cx="374856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fd92513f8b_0_107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d92513f8b_0_107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d92513f8b_0_107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92513f8b_0_114"/>
          <p:cNvSpPr txBox="1">
            <a:spLocks noGrp="1"/>
          </p:cNvSpPr>
          <p:nvPr>
            <p:ph type="title"/>
          </p:nvPr>
        </p:nvSpPr>
        <p:spPr>
          <a:xfrm>
            <a:off x="607534" y="273844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fd92513f8b_0_114"/>
          <p:cNvSpPr txBox="1">
            <a:spLocks noGrp="1"/>
          </p:cNvSpPr>
          <p:nvPr>
            <p:ph type="body" idx="1"/>
          </p:nvPr>
        </p:nvSpPr>
        <p:spPr>
          <a:xfrm>
            <a:off x="607534" y="1260872"/>
            <a:ext cx="3731418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374" b="1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118" name="Google Shape;118;g1fd92513f8b_0_114"/>
          <p:cNvSpPr txBox="1">
            <a:spLocks noGrp="1"/>
          </p:cNvSpPr>
          <p:nvPr>
            <p:ph type="body" idx="2"/>
          </p:nvPr>
        </p:nvSpPr>
        <p:spPr>
          <a:xfrm>
            <a:off x="607534" y="1878806"/>
            <a:ext cx="3731418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fd92513f8b_0_114"/>
          <p:cNvSpPr txBox="1">
            <a:spLocks noGrp="1"/>
          </p:cNvSpPr>
          <p:nvPr>
            <p:ph type="body" idx="3"/>
          </p:nvPr>
        </p:nvSpPr>
        <p:spPr>
          <a:xfrm>
            <a:off x="4465201" y="1260872"/>
            <a:ext cx="3749649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374" b="1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120" name="Google Shape;120;g1fd92513f8b_0_114"/>
          <p:cNvSpPr txBox="1">
            <a:spLocks noGrp="1"/>
          </p:cNvSpPr>
          <p:nvPr>
            <p:ph type="body" idx="4"/>
          </p:nvPr>
        </p:nvSpPr>
        <p:spPr>
          <a:xfrm>
            <a:off x="4465201" y="1878806"/>
            <a:ext cx="3749649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fd92513f8b_0_114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d92513f8b_0_114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d92513f8b_0_114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92513f8b_0_123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1fd92513f8b_0_123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d92513f8b_0_123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d92513f8b_0_123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92513f8b_0_128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629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1fd92513f8b_0_128"/>
          <p:cNvSpPr txBox="1">
            <a:spLocks noGrp="1"/>
          </p:cNvSpPr>
          <p:nvPr>
            <p:ph type="body" idx="1"/>
          </p:nvPr>
        </p:nvSpPr>
        <p:spPr>
          <a:xfrm>
            <a:off x="3749713" y="740569"/>
            <a:ext cx="4465418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312364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15"/>
            </a:lvl1pPr>
            <a:lvl2pPr marL="661477" lvl="1" indent="-293990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026"/>
            </a:lvl2pPr>
            <a:lvl3pPr marL="992215" lvl="2" indent="-275615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736"/>
            </a:lvl3pPr>
            <a:lvl4pPr marL="1322954" lvl="3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4pPr>
            <a:lvl5pPr marL="1653692" lvl="4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5pPr>
            <a:lvl6pPr marL="1984431" lvl="5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6pPr>
            <a:lvl7pPr marL="2315169" lvl="6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7pPr>
            <a:lvl8pPr marL="2645908" lvl="7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8pPr>
            <a:lvl9pPr marL="2976646" lvl="8" indent="-257241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447"/>
            </a:lvl9pPr>
          </a:lstStyle>
          <a:p>
            <a:endParaRPr/>
          </a:p>
        </p:txBody>
      </p:sp>
      <p:sp>
        <p:nvSpPr>
          <p:cNvPr id="132" name="Google Shape;132;g1fd92513f8b_0_128"/>
          <p:cNvSpPr txBox="1">
            <a:spLocks noGrp="1"/>
          </p:cNvSpPr>
          <p:nvPr>
            <p:ph type="body" idx="2"/>
          </p:nvPr>
        </p:nvSpPr>
        <p:spPr>
          <a:xfrm>
            <a:off x="607534" y="1543050"/>
            <a:ext cx="2844629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85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9pPr>
          </a:lstStyle>
          <a:p>
            <a:endParaRPr/>
          </a:p>
        </p:txBody>
      </p:sp>
      <p:sp>
        <p:nvSpPr>
          <p:cNvPr id="133" name="Google Shape;133;g1fd92513f8b_0_12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d92513f8b_0_12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d92513f8b_0_12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92513f8b_0_135"/>
          <p:cNvSpPr txBox="1">
            <a:spLocks noGrp="1"/>
          </p:cNvSpPr>
          <p:nvPr>
            <p:ph type="title"/>
          </p:nvPr>
        </p:nvSpPr>
        <p:spPr>
          <a:xfrm>
            <a:off x="607534" y="342900"/>
            <a:ext cx="2844629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fd92513f8b_0_135"/>
          <p:cNvSpPr>
            <a:spLocks noGrp="1"/>
          </p:cNvSpPr>
          <p:nvPr>
            <p:ph type="pic" idx="2"/>
          </p:nvPr>
        </p:nvSpPr>
        <p:spPr>
          <a:xfrm>
            <a:off x="3749713" y="740569"/>
            <a:ext cx="4465418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92513f8b_0_135"/>
          <p:cNvSpPr txBox="1">
            <a:spLocks noGrp="1"/>
          </p:cNvSpPr>
          <p:nvPr>
            <p:ph type="body" idx="1"/>
          </p:nvPr>
        </p:nvSpPr>
        <p:spPr>
          <a:xfrm>
            <a:off x="607534" y="1543050"/>
            <a:ext cx="2844629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/>
            </a:lvl1pPr>
            <a:lvl2pPr marL="661477" lvl="1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85"/>
            </a:lvl2pPr>
            <a:lvl3pPr marL="992215" lvl="2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68"/>
            </a:lvl3pPr>
            <a:lvl4pPr marL="1322954" lvl="3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4pPr>
            <a:lvl5pPr marL="1653692" lvl="4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5pPr>
            <a:lvl6pPr marL="1984431" lvl="5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6pPr>
            <a:lvl7pPr marL="2315169" lvl="6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7pPr>
            <a:lvl8pPr marL="2645908" lvl="7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8pPr>
            <a:lvl9pPr marL="2976646" lvl="8" indent="-165369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96"/>
            </a:lvl9pPr>
          </a:lstStyle>
          <a:p>
            <a:endParaRPr/>
          </a:p>
        </p:txBody>
      </p:sp>
      <p:sp>
        <p:nvSpPr>
          <p:cNvPr id="140" name="Google Shape;140;g1fd92513f8b_0_13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d92513f8b_0_13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d92513f8b_0_13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92513f8b_0_142"/>
          <p:cNvSpPr txBox="1">
            <a:spLocks noGrp="1"/>
          </p:cNvSpPr>
          <p:nvPr>
            <p:ph type="title"/>
          </p:nvPr>
        </p:nvSpPr>
        <p:spPr>
          <a:xfrm>
            <a:off x="606386" y="253869"/>
            <a:ext cx="76073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2778375" y="-802771"/>
            <a:ext cx="3263400" cy="760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d92513f8b_0_14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d92513f8b_0_14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d92513f8b_0_14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92513f8b_0_148"/>
          <p:cNvSpPr txBox="1">
            <a:spLocks noGrp="1"/>
          </p:cNvSpPr>
          <p:nvPr>
            <p:ph type="title"/>
          </p:nvPr>
        </p:nvSpPr>
        <p:spPr>
          <a:xfrm rot="5400000">
            <a:off x="5083380" y="1502384"/>
            <a:ext cx="4358925" cy="19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224564" y="-344335"/>
            <a:ext cx="4358925" cy="559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52647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61477" lvl="1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992215" lvl="2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22954" lvl="3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653692" lvl="4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1984431" lvl="5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315169" lvl="6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645908" lvl="7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2976646" lvl="8" indent="-252647" algn="l" rtl="0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d92513f8b_0_148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d92513f8b_0_148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d92513f8b_0_148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6" y="0"/>
            <a:ext cx="88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01792" y="1282304"/>
            <a:ext cx="760737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01792" y="3442098"/>
            <a:ext cx="760737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736">
                <a:solidFill>
                  <a:srgbClr val="888888"/>
                </a:solidFill>
              </a:defRPr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447">
                <a:solidFill>
                  <a:srgbClr val="888888"/>
                </a:solidFill>
              </a:defRPr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2">
                <a:solidFill>
                  <a:srgbClr val="888888"/>
                </a:solidFill>
              </a:defRPr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1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06385" y="1369219"/>
            <a:ext cx="37485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465201" y="1369219"/>
            <a:ext cx="37485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607534" y="273844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07534" y="1260872"/>
            <a:ext cx="37313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02" b="1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07534" y="1878806"/>
            <a:ext cx="37313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4465201" y="1260872"/>
            <a:ext cx="3749713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30738" lvl="0" indent="-165369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36" b="1"/>
            </a:lvl1pPr>
            <a:lvl2pPr marL="661477" lvl="1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47" b="1"/>
            </a:lvl2pPr>
            <a:lvl3pPr marL="992215" lvl="2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02" b="1"/>
            </a:lvl3pPr>
            <a:lvl4pPr marL="1322954" lvl="3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4pPr>
            <a:lvl5pPr marL="1653692" lvl="4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5pPr>
            <a:lvl6pPr marL="1984431" lvl="5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6pPr>
            <a:lvl7pPr marL="2315169" lvl="6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7pPr>
            <a:lvl8pPr marL="2645908" lvl="7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8pPr>
            <a:lvl9pPr marL="2976646" lvl="8" indent="-165369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57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465201" y="1878806"/>
            <a:ext cx="374971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0738" lvl="0" indent="-248054" algn="l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61477" lvl="1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92215" lvl="2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22954" lvl="3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53692" lvl="4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84431" lvl="5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15169" lvl="6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45908" lvl="7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76646" lvl="8" indent="-248054" algn="l">
              <a:lnSpc>
                <a:spcPct val="9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6386" y="253870"/>
            <a:ext cx="7607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92513f8b_0_82"/>
          <p:cNvSpPr txBox="1">
            <a:spLocks noGrp="1"/>
          </p:cNvSpPr>
          <p:nvPr>
            <p:ph type="body" idx="1"/>
          </p:nvPr>
        </p:nvSpPr>
        <p:spPr>
          <a:xfrm>
            <a:off x="606386" y="1369219"/>
            <a:ext cx="7607379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d92513f8b_0_82"/>
          <p:cNvSpPr txBox="1">
            <a:spLocks noGrp="1"/>
          </p:cNvSpPr>
          <p:nvPr>
            <p:ph type="dt" idx="10"/>
          </p:nvPr>
        </p:nvSpPr>
        <p:spPr>
          <a:xfrm>
            <a:off x="606385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fd92513f8b_0_82"/>
          <p:cNvSpPr txBox="1">
            <a:spLocks noGrp="1"/>
          </p:cNvSpPr>
          <p:nvPr>
            <p:ph type="ftr" idx="11"/>
          </p:nvPr>
        </p:nvSpPr>
        <p:spPr>
          <a:xfrm>
            <a:off x="2921675" y="4767263"/>
            <a:ext cx="2976801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fd92513f8b_0_82"/>
          <p:cNvSpPr txBox="1">
            <a:spLocks noGrp="1"/>
          </p:cNvSpPr>
          <p:nvPr>
            <p:ph type="sldNum" idx="12"/>
          </p:nvPr>
        </p:nvSpPr>
        <p:spPr>
          <a:xfrm>
            <a:off x="6229231" y="4767263"/>
            <a:ext cx="1984534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083"/>
            <a:ext cx="8820154" cy="4961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466795" y="2307217"/>
            <a:ext cx="7886265" cy="6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</a:t>
            </a:r>
            <a:r>
              <a:rPr lang="es-419" sz="33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d92513f8b_0_206"/>
          <p:cNvSpPr txBox="1"/>
          <p:nvPr/>
        </p:nvSpPr>
        <p:spPr>
          <a:xfrm>
            <a:off x="616911" y="708428"/>
            <a:ext cx="7916215" cy="53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2604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2604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fd92513f8b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11" y="1494845"/>
            <a:ext cx="3573425" cy="259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fd92513f8b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722" y="1431235"/>
            <a:ext cx="3646148" cy="265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d92513f8b_0_214"/>
          <p:cNvSpPr txBox="1"/>
          <p:nvPr/>
        </p:nvSpPr>
        <p:spPr>
          <a:xfrm>
            <a:off x="451750" y="69117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d92513f8b_0_214"/>
          <p:cNvSpPr/>
          <p:nvPr/>
        </p:nvSpPr>
        <p:spPr>
          <a:xfrm>
            <a:off x="451749" y="1618492"/>
            <a:ext cx="7916215" cy="265135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¿Qué información le faltaría obtener al </a:t>
            </a:r>
            <a:r>
              <a:rPr lang="es-MX" sz="2000" dirty="0" err="1">
                <a:solidFill>
                  <a:schemeClr val="dk1"/>
                </a:solidFill>
                <a:latin typeface="Calibri"/>
                <a:cs typeface="Calibri"/>
              </a:rPr>
              <a:t>Perseverance</a:t>
            </a: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 para ir del punto A al B?</a:t>
            </a:r>
          </a:p>
          <a:p>
            <a:pPr marL="55123" algn="just"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¿cuáles son las indicaciones que darías al Perseverance para asegurar que vaya del punto A al B?</a:t>
            </a: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endParaRPr lang="es-419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representar el desplazamiento del </a:t>
            </a:r>
            <a:r>
              <a:rPr lang="es-419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punto A al B?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21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d92513f8b_0_214"/>
          <p:cNvSpPr txBox="1"/>
          <p:nvPr/>
        </p:nvSpPr>
        <p:spPr>
          <a:xfrm>
            <a:off x="451750" y="69117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d92513f8b_0_214"/>
          <p:cNvSpPr/>
          <p:nvPr/>
        </p:nvSpPr>
        <p:spPr>
          <a:xfrm>
            <a:off x="451750" y="1880885"/>
            <a:ext cx="7916215" cy="21731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describir el desplazamiento del </a:t>
            </a:r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Perseverance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desde un punto A a otro B ha sido necesario especificar la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magnitud, dirección y sentido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dicho desplazamiento. 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 posible representar gráficamente dicho desplazamiento mediante una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flecha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va desde A hasta B, pues esta contiene toda la información que lo caracteriza.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d92513f8b_0_228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fd92513f8b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444" y="1456245"/>
            <a:ext cx="5139263" cy="327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d92513f8b_0_214"/>
          <p:cNvSpPr txBox="1"/>
          <p:nvPr/>
        </p:nvSpPr>
        <p:spPr>
          <a:xfrm>
            <a:off x="451750" y="69117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d92513f8b_0_214"/>
          <p:cNvSpPr/>
          <p:nvPr/>
        </p:nvSpPr>
        <p:spPr>
          <a:xfrm>
            <a:off x="451749" y="1683955"/>
            <a:ext cx="7916215" cy="177486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</a:rPr>
              <a:t> La situación estudiada ejemplifica la necesidad de describir desplazamientos de manera precisa. Los vectores son objetos matemáticos que permiten representar traslaciones o desplazamientos en el plano o en el espacio, y por tanto, se necesita una magnitud, dirección y sentido para definirlos.</a:t>
            </a:r>
          </a:p>
        </p:txBody>
      </p:sp>
    </p:spTree>
    <p:extLst>
      <p:ext uri="{BB962C8B-B14F-4D97-AF65-F5344CB8AC3E}">
        <p14:creationId xmlns:p14="http://schemas.microsoft.com/office/powerpoint/2010/main" val="15358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86b0b3f79_0_39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086b0b3f7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1" y="1587567"/>
            <a:ext cx="3645203" cy="272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086b0b3f7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769" y="1580677"/>
            <a:ext cx="3665875" cy="274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fd92513f8b_0_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083"/>
            <a:ext cx="8820154" cy="496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fd92513f8b_0_319"/>
          <p:cNvSpPr txBox="1"/>
          <p:nvPr/>
        </p:nvSpPr>
        <p:spPr>
          <a:xfrm>
            <a:off x="466795" y="2307217"/>
            <a:ext cx="7886265" cy="6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Perseverance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Marte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c59a8f8a2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11" y="1771539"/>
            <a:ext cx="3654456" cy="21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bc59a8f8a2_1_1"/>
          <p:cNvSpPr/>
          <p:nvPr/>
        </p:nvSpPr>
        <p:spPr>
          <a:xfrm>
            <a:off x="4548785" y="1771539"/>
            <a:ext cx="3884950" cy="218798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alguna misión para explorar Marte?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ustedes pudieran enviar un robot a Marte, ¿con qué propósito lo harían?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24867a50f_0_3"/>
          <p:cNvSpPr txBox="1"/>
          <p:nvPr/>
        </p:nvSpPr>
        <p:spPr>
          <a:xfrm>
            <a:off x="451968" y="587144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robot on wheels and a drone flying in the sky&#10;&#10;Description automatically generated">
            <a:extLst>
              <a:ext uri="{FF2B5EF4-FFF2-40B4-BE49-F238E27FC236}">
                <a16:creationId xmlns:a16="http://schemas.microsoft.com/office/drawing/2014/main" id="{B49E307E-3DCB-7C5A-D4ED-44839324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91" y="2150159"/>
            <a:ext cx="3549884" cy="2584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E41BF-73D0-E27C-B6BC-6214172F8B08}"/>
              </a:ext>
            </a:extLst>
          </p:cNvPr>
          <p:cNvSpPr txBox="1"/>
          <p:nvPr/>
        </p:nvSpPr>
        <p:spPr>
          <a:xfrm>
            <a:off x="451967" y="1165690"/>
            <a:ext cx="736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dk1"/>
                </a:solidFill>
                <a:latin typeface="Calibri"/>
                <a:cs typeface="Calibri"/>
              </a:rPr>
              <a:t>Revisemos el recurso “Conoce a Perseverance: El vehículo explorador de la NASA en Marte”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086b0b3f7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25" y="1182381"/>
            <a:ext cx="2217456" cy="161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086b0b3f79_0_4"/>
          <p:cNvSpPr/>
          <p:nvPr/>
        </p:nvSpPr>
        <p:spPr>
          <a:xfrm>
            <a:off x="3004017" y="1622831"/>
            <a:ext cx="5340311" cy="23475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Perseverance?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qué corresponden los puntos que se observan en la última imagen de la infografía?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738" algn="just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8023" indent="-342900" algn="just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el Perseverance es capaz de ir de un punto específico a otro?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86b0b3f79_0_4"/>
          <p:cNvSpPr txBox="1"/>
          <p:nvPr/>
        </p:nvSpPr>
        <p:spPr>
          <a:xfrm>
            <a:off x="601625" y="263885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086b0b3f79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25" y="2944574"/>
            <a:ext cx="2217456" cy="163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92513f8b_0_177"/>
          <p:cNvSpPr/>
          <p:nvPr/>
        </p:nvSpPr>
        <p:spPr>
          <a:xfrm>
            <a:off x="523370" y="1354307"/>
            <a:ext cx="7916215" cy="275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algn="ctr"/>
            <a:endParaRPr lang="es-MX" sz="2400" dirty="0">
              <a:solidFill>
                <a:srgbClr val="423B71"/>
              </a:solidFill>
              <a:latin typeface="Calibri"/>
              <a:cs typeface="Calibri"/>
            </a:endParaRPr>
          </a:p>
          <a:p>
            <a:pPr algn="ctr"/>
            <a:endParaRPr lang="es-MX" sz="2400" dirty="0">
              <a:solidFill>
                <a:srgbClr val="423B71"/>
              </a:solidFill>
              <a:latin typeface="Calibri"/>
              <a:cs typeface="Calibri"/>
            </a:endParaRPr>
          </a:p>
          <a:p>
            <a:pPr algn="ctr"/>
            <a:endParaRPr lang="es-MX" sz="2400" dirty="0">
              <a:solidFill>
                <a:srgbClr val="423B71"/>
              </a:solidFill>
              <a:latin typeface="Calibri"/>
              <a:cs typeface="Calibri"/>
            </a:endParaRPr>
          </a:p>
          <a:p>
            <a:pPr algn="ctr"/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</a:rPr>
              <a:t>Suponiendo que la primera acción del sistema de autoconducción, cuando el robot recibe una locación de interés, es asumir </a:t>
            </a:r>
            <a:r>
              <a:rPr lang="es-MX" sz="1800" b="1" dirty="0">
                <a:solidFill>
                  <a:schemeClr val="dk1"/>
                </a:solidFill>
                <a:latin typeface="Calibri"/>
                <a:cs typeface="Calibri"/>
              </a:rPr>
              <a:t>que no hay obstáculos entre su posición y el punto de interés, </a:t>
            </a:r>
          </a:p>
          <a:p>
            <a:pPr algn="ctr"/>
            <a:br>
              <a:rPr lang="es-MX" sz="18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</a:rPr>
              <a:t>¿Cuál es la información que el robot obtiene para saber cómo moverse de forma precisa al punto de interés?</a:t>
            </a:r>
          </a:p>
          <a:p>
            <a:br>
              <a:rPr lang="es-MX" sz="4400" dirty="0"/>
            </a:br>
            <a:endParaRPr sz="24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fd92513f8b_0_177"/>
          <p:cNvSpPr txBox="1"/>
          <p:nvPr/>
        </p:nvSpPr>
        <p:spPr>
          <a:xfrm>
            <a:off x="594666" y="380109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d92513f8b_0_185"/>
          <p:cNvSpPr txBox="1"/>
          <p:nvPr/>
        </p:nvSpPr>
        <p:spPr>
          <a:xfrm>
            <a:off x="513544" y="40627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1fd92513f8b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69" y="1311617"/>
            <a:ext cx="2670861" cy="3125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fd92513f8b_0_185"/>
          <p:cNvSpPr/>
          <p:nvPr/>
        </p:nvSpPr>
        <p:spPr>
          <a:xfrm>
            <a:off x="3046725" y="1311617"/>
            <a:ext cx="5383034" cy="31252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Suponiendo que te encomiendan la misión de dar las indicaciones al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Perseverance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ir del punto A al B.</a:t>
            </a:r>
          </a:p>
          <a:p>
            <a:pPr>
              <a:lnSpc>
                <a:spcPct val="115000"/>
              </a:lnSpc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Responde las siguientes preguntas que te orientarán en esta misión: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d92513f8b_0_185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1fd92513f8b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26" y="1470990"/>
            <a:ext cx="2614163" cy="290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fd92513f8b_0_185"/>
          <p:cNvSpPr/>
          <p:nvPr/>
        </p:nvSpPr>
        <p:spPr>
          <a:xfrm>
            <a:off x="3115090" y="1470990"/>
            <a:ext cx="5526157" cy="290222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Si el robot sólo obtiene la información relativa a cuántos metros debe recorrer, </a:t>
            </a:r>
            <a:r>
              <a:rPr lang="es-MX" sz="2000" b="1" dirty="0">
                <a:solidFill>
                  <a:schemeClr val="dk1"/>
                </a:solidFill>
                <a:latin typeface="Calibri"/>
                <a:cs typeface="Calibri"/>
              </a:rPr>
              <a:t>¿llegaría al punto B?</a:t>
            </a:r>
          </a:p>
          <a:p>
            <a:pPr algn="just"/>
            <a:endParaRPr lang="es-MX" sz="20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¿Es suficiente esta información para asegurar que el </a:t>
            </a:r>
            <a:r>
              <a:rPr lang="es-MX" sz="2000" dirty="0" err="1">
                <a:solidFill>
                  <a:schemeClr val="dk1"/>
                </a:solidFill>
                <a:latin typeface="Calibri"/>
                <a:cs typeface="Calibri"/>
              </a:rPr>
              <a:t>Perseverance</a:t>
            </a: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 llegará al punto B?</a:t>
            </a:r>
          </a:p>
          <a:p>
            <a:pPr algn="just"/>
            <a:endParaRPr lang="es-MX" sz="2000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cs typeface="Calibri"/>
              </a:rPr>
              <a:t>¿Cuáles son las posibles posiciones a las que podría llegar?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6b0b3f79_0_15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086b0b3f7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20" y="1753054"/>
            <a:ext cx="3100672" cy="231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086b0b3f7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58" y="1753054"/>
            <a:ext cx="3100670" cy="233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d92513f8b_0_199"/>
          <p:cNvSpPr txBox="1"/>
          <p:nvPr/>
        </p:nvSpPr>
        <p:spPr>
          <a:xfrm>
            <a:off x="616911" y="708428"/>
            <a:ext cx="7916215" cy="5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40" tIns="66140" rIns="66140" bIns="6614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fd92513f8b_0_199"/>
          <p:cNvSpPr/>
          <p:nvPr/>
        </p:nvSpPr>
        <p:spPr>
          <a:xfrm>
            <a:off x="584760" y="1769567"/>
            <a:ext cx="7650629" cy="19436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9610" tIns="49610" rIns="49610" bIns="49610" anchor="ctr" anchorCtr="0">
            <a:noAutofit/>
          </a:bodyPr>
          <a:lstStyle/>
          <a:p>
            <a:pPr marL="55123" algn="just">
              <a:buClr>
                <a:schemeClr val="dk1"/>
              </a:buClr>
              <a:buSzPts val="2400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Supón ahora que además de la cantidad de metros que debe recorrer, el sistema de autoconducción del </a:t>
            </a:r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Perseverance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reconoce una recta por la cual se debe mover, en particular, la recta que pasa por los puntos A y B.</a:t>
            </a:r>
          </a:p>
          <a:p>
            <a:pPr marL="330738" indent="-275615" algn="just">
              <a:buClr>
                <a:schemeClr val="dk1"/>
              </a:buClr>
              <a:buSzPts val="2400"/>
              <a:buFont typeface="Calibri"/>
              <a:buChar char="●"/>
            </a:pPr>
            <a:endParaRPr lang="es-MX" sz="1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¿Cuáles son las posibles posiciones a las que podría llegar? 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¿Es suficiente esta información para asegurar que el </a:t>
            </a:r>
            <a:r>
              <a:rPr lang="es-MX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Perseverance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llegue al punto B?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640</Words>
  <Application>Microsoft Office PowerPoint</Application>
  <PresentationFormat>Personalizado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Gloria Baeza gonzález</cp:lastModifiedBy>
  <cp:revision>2</cp:revision>
  <dcterms:created xsi:type="dcterms:W3CDTF">2022-11-30T14:02:43Z</dcterms:created>
  <dcterms:modified xsi:type="dcterms:W3CDTF">2024-01-23T04:18:50Z</dcterms:modified>
</cp:coreProperties>
</file>