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f27e5ae785_0_3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1f27e5ae785_0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3197bd8efd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g23197bd8efd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59a9b9681c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259a9b9681c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3197bd8efd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g23197bd8efd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5342aa61d6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8" name="Google Shape;208;g25342aa61d6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3197bd8efd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23197bd8efd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3197bd8efd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23197bd8efd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3197bd8efd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23197bd8efd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3197bd8efd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3197bd8efd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3197bd8efd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3197bd8efd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298dd60851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2" name="Google Shape;252;g2298dd60851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f27e5ae785_0_3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s">
                <a:solidFill>
                  <a:schemeClr val="dk1"/>
                </a:solidFill>
              </a:rPr>
              <a:t>En este momento se invita a revisar la infografía completa, puede descargarla de recursos en la página:  https://matcon.cmmedu.uchile.cl/</a:t>
            </a:r>
            <a:endParaRPr/>
          </a:p>
        </p:txBody>
      </p:sp>
      <p:sp>
        <p:nvSpPr>
          <p:cNvPr id="130" name="Google Shape;130;g1f27e5ae785_0_3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342aa61d6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g25342aa61d6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23197bd8efd_0_1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6" name="Google Shape;266;g23197bd8efd_0_1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3197bd8efd_0_1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g23197bd8efd_0_1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5342aa61d6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g25342aa61d6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3197bd8efd_0_1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g23197bd8efd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3197bd8efd_0_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g23197bd8efd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3197bd8efd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2" name="Google Shape;302;g23197bd8efd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4373a2dd14_0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9" name="Google Shape;319;g24373a2dd14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24373a2dd14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g24373a2dd14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4373a2dd14_0_1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24373a2dd14_0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f27e5ae785_0_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g1f27e5ae785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f27e5ae785_0_4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g1f27e5ae785_0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59a9b9681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259a9b9681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59a9b9681c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g259a9b9681c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298dd60851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2298dd60851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3197bd8efd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23197bd8ef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59a9b9681c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259a9b9681c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5" name="Shape 55"/>
        <p:cNvGrpSpPr/>
        <p:nvPr/>
      </p:nvGrpSpPr>
      <p:grpSpPr>
        <a:xfrm>
          <a:off x="0" y="0"/>
          <a:ext cx="0" cy="0"/>
          <a:chOff x="0" y="0"/>
          <a:chExt cx="0" cy="0"/>
        </a:xfrm>
      </p:grpSpPr>
      <p:sp>
        <p:nvSpPr>
          <p:cNvPr id="56" name="Google Shape;56;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 name="Google Shape;57;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59" name="Shape 59"/>
        <p:cNvGrpSpPr/>
        <p:nvPr/>
      </p:nvGrpSpPr>
      <p:grpSpPr>
        <a:xfrm>
          <a:off x="0" y="0"/>
          <a:ext cx="0" cy="0"/>
          <a:chOff x="0" y="0"/>
          <a:chExt cx="0" cy="0"/>
        </a:xfrm>
      </p:grpSpPr>
      <p:pic>
        <p:nvPicPr>
          <p:cNvPr descr="Forma" id="60" name="Google Shape;60;p15"/>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61" name="Shape 61"/>
        <p:cNvGrpSpPr/>
        <p:nvPr/>
      </p:nvGrpSpPr>
      <p:grpSpPr>
        <a:xfrm>
          <a:off x="0" y="0"/>
          <a:ext cx="0" cy="0"/>
          <a:chOff x="0" y="0"/>
          <a:chExt cx="0" cy="0"/>
        </a:xfrm>
      </p:grpSpPr>
      <p:pic>
        <p:nvPicPr>
          <p:cNvPr descr="Imagen que contiene Forma&#10;&#10;Descripción generada automáticamente" id="62" name="Google Shape;62;p16"/>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3" name="Shape 63"/>
        <p:cNvGrpSpPr/>
        <p:nvPr/>
      </p:nvGrpSpPr>
      <p:grpSpPr>
        <a:xfrm>
          <a:off x="0" y="0"/>
          <a:ext cx="0" cy="0"/>
          <a:chOff x="0" y="0"/>
          <a:chExt cx="0" cy="0"/>
        </a:xfrm>
      </p:grpSpPr>
      <p:sp>
        <p:nvSpPr>
          <p:cNvPr id="64" name="Google Shape;64;p1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 name="Google Shape;6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9" name="Shape 69"/>
        <p:cNvGrpSpPr/>
        <p:nvPr/>
      </p:nvGrpSpPr>
      <p:grpSpPr>
        <a:xfrm>
          <a:off x="0" y="0"/>
          <a:ext cx="0" cy="0"/>
          <a:chOff x="0" y="0"/>
          <a:chExt cx="0" cy="0"/>
        </a:xfrm>
      </p:grpSpPr>
      <p:sp>
        <p:nvSpPr>
          <p:cNvPr id="70" name="Google Shape;70;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2" name="Google Shape;7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5" name="Shape 75"/>
        <p:cNvGrpSpPr/>
        <p:nvPr/>
      </p:nvGrpSpPr>
      <p:grpSpPr>
        <a:xfrm>
          <a:off x="0" y="0"/>
          <a:ext cx="0" cy="0"/>
          <a:chOff x="0" y="0"/>
          <a:chExt cx="0" cy="0"/>
        </a:xfrm>
      </p:grpSpPr>
      <p:sp>
        <p:nvSpPr>
          <p:cNvPr id="76" name="Google Shape;76;p19"/>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0" name="Google Shape;8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2" name="Shape 82"/>
        <p:cNvGrpSpPr/>
        <p:nvPr/>
      </p:nvGrpSpPr>
      <p:grpSpPr>
        <a:xfrm>
          <a:off x="0" y="0"/>
          <a:ext cx="0" cy="0"/>
          <a:chOff x="0" y="0"/>
          <a:chExt cx="0" cy="0"/>
        </a:xfrm>
      </p:grpSpPr>
      <p:sp>
        <p:nvSpPr>
          <p:cNvPr id="83" name="Google Shape;83;p20"/>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5" name="Google Shape;85;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7" name="Google Shape;87;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0" name="Google Shape;9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1" name="Shape 91"/>
        <p:cNvGrpSpPr/>
        <p:nvPr/>
      </p:nvGrpSpPr>
      <p:grpSpPr>
        <a:xfrm>
          <a:off x="0" y="0"/>
          <a:ext cx="0" cy="0"/>
          <a:chOff x="0" y="0"/>
          <a:chExt cx="0" cy="0"/>
        </a:xfrm>
      </p:grpSpPr>
      <p:sp>
        <p:nvSpPr>
          <p:cNvPr id="92" name="Google Shape;92;p21"/>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6" name="Shape 96"/>
        <p:cNvGrpSpPr/>
        <p:nvPr/>
      </p:nvGrpSpPr>
      <p:grpSpPr>
        <a:xfrm>
          <a:off x="0" y="0"/>
          <a:ext cx="0" cy="0"/>
          <a:chOff x="0" y="0"/>
          <a:chExt cx="0" cy="0"/>
        </a:xfrm>
      </p:grpSpPr>
      <p:sp>
        <p:nvSpPr>
          <p:cNvPr id="97" name="Google Shape;9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9" name="Google Shape;99;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0" name="Google Shape;10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3" name="Shape 103"/>
        <p:cNvGrpSpPr/>
        <p:nvPr/>
      </p:nvGrpSpPr>
      <p:grpSpPr>
        <a:xfrm>
          <a:off x="0" y="0"/>
          <a:ext cx="0" cy="0"/>
          <a:chOff x="0" y="0"/>
          <a:chExt cx="0" cy="0"/>
        </a:xfrm>
      </p:grpSpPr>
      <p:sp>
        <p:nvSpPr>
          <p:cNvPr id="104" name="Google Shape;104;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23"/>
          <p:cNvSpPr/>
          <p:nvPr>
            <p:ph idx="2" type="pic"/>
          </p:nvPr>
        </p:nvSpPr>
        <p:spPr>
          <a:xfrm>
            <a:off x="3887391" y="740569"/>
            <a:ext cx="4629300" cy="3655200"/>
          </a:xfrm>
          <a:prstGeom prst="rect">
            <a:avLst/>
          </a:prstGeom>
          <a:noFill/>
          <a:ln>
            <a:noFill/>
          </a:ln>
        </p:spPr>
      </p:sp>
      <p:sp>
        <p:nvSpPr>
          <p:cNvPr id="106" name="Google Shape;106;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7" name="Google Shape;10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9" name="Google Shape;10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0" name="Shape 110"/>
        <p:cNvGrpSpPr/>
        <p:nvPr/>
      </p:nvGrpSpPr>
      <p:grpSpPr>
        <a:xfrm>
          <a:off x="0" y="0"/>
          <a:ext cx="0" cy="0"/>
          <a:chOff x="0" y="0"/>
          <a:chExt cx="0" cy="0"/>
        </a:xfrm>
      </p:grpSpPr>
      <p:sp>
        <p:nvSpPr>
          <p:cNvPr id="111" name="Google Shape;111;p24"/>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5" name="Google Shape;11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6" name="Shape 116"/>
        <p:cNvGrpSpPr/>
        <p:nvPr/>
      </p:nvGrpSpPr>
      <p:grpSpPr>
        <a:xfrm>
          <a:off x="0" y="0"/>
          <a:ext cx="0" cy="0"/>
          <a:chOff x="0" y="0"/>
          <a:chExt cx="0" cy="0"/>
        </a:xfrm>
      </p:grpSpPr>
      <p:sp>
        <p:nvSpPr>
          <p:cNvPr id="117" name="Google Shape;117;p25"/>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drive.google.com/file/d/15VIxqUtAWHWl34dZ_UE20DCz90gKCVS3/view" TargetMode="Externa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6"/>
          <p:cNvPicPr preferRelativeResize="0"/>
          <p:nvPr/>
        </p:nvPicPr>
        <p:blipFill rotWithShape="1">
          <a:blip r:embed="rId3">
            <a:alphaModFix/>
          </a:blip>
          <a:srcRect b="0" l="0" r="0" t="0"/>
          <a:stretch/>
        </p:blipFill>
        <p:spPr>
          <a:xfrm>
            <a:off x="0" y="0"/>
            <a:ext cx="9144006" cy="5143503"/>
          </a:xfrm>
          <a:prstGeom prst="rect">
            <a:avLst/>
          </a:prstGeom>
          <a:noFill/>
          <a:ln>
            <a:noFill/>
          </a:ln>
        </p:spPr>
      </p:pic>
      <p:sp>
        <p:nvSpPr>
          <p:cNvPr id="127" name="Google Shape;127;p26"/>
          <p:cNvSpPr txBox="1"/>
          <p:nvPr/>
        </p:nvSpPr>
        <p:spPr>
          <a:xfrm>
            <a:off x="484060" y="20823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Modelando en 3D</a:t>
            </a:r>
            <a:endParaRPr b="1" sz="33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5"/>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b) Describe con tus palabras un proceso para generar el modelo 3D de la torre a través de traslaciones.</a:t>
            </a:r>
            <a:endParaRPr b="1" sz="1800">
              <a:solidFill>
                <a:schemeClr val="dk1"/>
              </a:solidFill>
              <a:latin typeface="Calibri"/>
              <a:ea typeface="Calibri"/>
              <a:cs typeface="Calibri"/>
              <a:sym typeface="Calibri"/>
            </a:endParaRPr>
          </a:p>
        </p:txBody>
      </p:sp>
      <p:sp>
        <p:nvSpPr>
          <p:cNvPr id="188" name="Google Shape;188;p3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pic>
        <p:nvPicPr>
          <p:cNvPr id="189" name="Google Shape;189;p35"/>
          <p:cNvPicPr preferRelativeResize="0"/>
          <p:nvPr/>
        </p:nvPicPr>
        <p:blipFill>
          <a:blip r:embed="rId3">
            <a:alphaModFix/>
          </a:blip>
          <a:stretch>
            <a:fillRect/>
          </a:stretch>
        </p:blipFill>
        <p:spPr>
          <a:xfrm>
            <a:off x="2738850" y="2162474"/>
            <a:ext cx="3475282" cy="27208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95" name="Google Shape;195;p36"/>
          <p:cNvSpPr/>
          <p:nvPr/>
        </p:nvSpPr>
        <p:spPr>
          <a:xfrm>
            <a:off x="399900" y="1251150"/>
            <a:ext cx="8344200" cy="10896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A continuación, se muestran las medidas que tiene la figura que genera el modelo de la torre. Además, se sabe que las medidas originales de la torre Titanium son 34 metros de ancho, 60 metros de largo y 190 metros de alto. ¿Cuál es la altura del modelo?</a:t>
            </a:r>
            <a:endParaRPr b="1" sz="1800">
              <a:solidFill>
                <a:schemeClr val="dk1"/>
              </a:solidFill>
              <a:latin typeface="Calibri"/>
              <a:ea typeface="Calibri"/>
              <a:cs typeface="Calibri"/>
              <a:sym typeface="Calibri"/>
            </a:endParaRPr>
          </a:p>
        </p:txBody>
      </p:sp>
      <p:pic>
        <p:nvPicPr>
          <p:cNvPr id="196" name="Google Shape;196;p36"/>
          <p:cNvPicPr preferRelativeResize="0"/>
          <p:nvPr/>
        </p:nvPicPr>
        <p:blipFill>
          <a:blip r:embed="rId3">
            <a:alphaModFix/>
          </a:blip>
          <a:stretch>
            <a:fillRect/>
          </a:stretch>
        </p:blipFill>
        <p:spPr>
          <a:xfrm>
            <a:off x="2836800" y="2503175"/>
            <a:ext cx="3576849" cy="2266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7"/>
          <p:cNvSpPr/>
          <p:nvPr/>
        </p:nvSpPr>
        <p:spPr>
          <a:xfrm>
            <a:off x="292125" y="835575"/>
            <a:ext cx="7531500" cy="10896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A continuación, se muestran las medidas que tiene la figura que genera el modelo de la torre. Además, se sabe </a:t>
            </a:r>
            <a:r>
              <a:rPr b="1" lang="es" sz="1800">
                <a:solidFill>
                  <a:schemeClr val="dk1"/>
                </a:solidFill>
                <a:latin typeface="Calibri"/>
                <a:ea typeface="Calibri"/>
                <a:cs typeface="Calibri"/>
                <a:sym typeface="Calibri"/>
              </a:rPr>
              <a:t>que las medidas originales de la torre Titanium son 34 metros de ancho, 60 metros de largo y 190 metros de alto.</a:t>
            </a:r>
            <a:r>
              <a:rPr b="1" lang="es" sz="1800">
                <a:solidFill>
                  <a:schemeClr val="dk1"/>
                </a:solidFill>
                <a:latin typeface="Calibri"/>
                <a:ea typeface="Calibri"/>
                <a:cs typeface="Calibri"/>
                <a:sym typeface="Calibri"/>
              </a:rPr>
              <a:t> ¿Cuál es la altura del modelo?</a:t>
            </a:r>
            <a:endParaRPr b="1" sz="1800">
              <a:solidFill>
                <a:schemeClr val="dk1"/>
              </a:solidFill>
              <a:latin typeface="Calibri"/>
              <a:ea typeface="Calibri"/>
              <a:cs typeface="Calibri"/>
              <a:sym typeface="Calibri"/>
            </a:endParaRPr>
          </a:p>
        </p:txBody>
      </p:sp>
      <p:sp>
        <p:nvSpPr>
          <p:cNvPr id="202" name="Google Shape;202;p37"/>
          <p:cNvSpPr txBox="1"/>
          <p:nvPr/>
        </p:nvSpPr>
        <p:spPr>
          <a:xfrm>
            <a:off x="370504" y="301350"/>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pic>
        <p:nvPicPr>
          <p:cNvPr id="203" name="Google Shape;203;p37"/>
          <p:cNvPicPr preferRelativeResize="0"/>
          <p:nvPr/>
        </p:nvPicPr>
        <p:blipFill>
          <a:blip r:embed="rId3">
            <a:alphaModFix/>
          </a:blip>
          <a:stretch>
            <a:fillRect/>
          </a:stretch>
        </p:blipFill>
        <p:spPr>
          <a:xfrm>
            <a:off x="5312449" y="2174500"/>
            <a:ext cx="2132600" cy="546818"/>
          </a:xfrm>
          <a:prstGeom prst="rect">
            <a:avLst/>
          </a:prstGeom>
          <a:noFill/>
          <a:ln>
            <a:noFill/>
          </a:ln>
        </p:spPr>
      </p:pic>
      <p:pic>
        <p:nvPicPr>
          <p:cNvPr id="204" name="Google Shape;204;p37"/>
          <p:cNvPicPr preferRelativeResize="0"/>
          <p:nvPr/>
        </p:nvPicPr>
        <p:blipFill>
          <a:blip r:embed="rId4">
            <a:alphaModFix/>
          </a:blip>
          <a:stretch>
            <a:fillRect/>
          </a:stretch>
        </p:blipFill>
        <p:spPr>
          <a:xfrm>
            <a:off x="5406958" y="2970638"/>
            <a:ext cx="2132592" cy="317350"/>
          </a:xfrm>
          <a:prstGeom prst="rect">
            <a:avLst/>
          </a:prstGeom>
          <a:noFill/>
          <a:ln>
            <a:noFill/>
          </a:ln>
        </p:spPr>
      </p:pic>
      <p:pic>
        <p:nvPicPr>
          <p:cNvPr id="205" name="Google Shape;205;p37"/>
          <p:cNvPicPr preferRelativeResize="0"/>
          <p:nvPr/>
        </p:nvPicPr>
        <p:blipFill rotWithShape="1">
          <a:blip r:embed="rId5">
            <a:alphaModFix/>
          </a:blip>
          <a:srcRect b="0" l="0" r="26090" t="0"/>
          <a:stretch/>
        </p:blipFill>
        <p:spPr>
          <a:xfrm>
            <a:off x="292125" y="1974600"/>
            <a:ext cx="3391652" cy="2895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8"/>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a) Considerando que queremos determinar el vector de traslación que se debe aplicar a la figura que genera el modelo, ¿qué dirección tiene ese vector?</a:t>
            </a:r>
            <a:endParaRPr b="1" sz="1800">
              <a:solidFill>
                <a:schemeClr val="dk1"/>
              </a:solidFill>
              <a:latin typeface="Calibri"/>
              <a:ea typeface="Calibri"/>
              <a:cs typeface="Calibri"/>
              <a:sym typeface="Calibri"/>
            </a:endParaRPr>
          </a:p>
        </p:txBody>
      </p:sp>
      <p:sp>
        <p:nvSpPr>
          <p:cNvPr id="211" name="Google Shape;211;p3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9"/>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a) </a:t>
            </a:r>
            <a:r>
              <a:rPr b="1" lang="es" sz="1800">
                <a:solidFill>
                  <a:schemeClr val="dk1"/>
                </a:solidFill>
                <a:latin typeface="Calibri"/>
                <a:ea typeface="Calibri"/>
                <a:cs typeface="Calibri"/>
                <a:sym typeface="Calibri"/>
              </a:rPr>
              <a:t>Considerando que queremos determinar el vector de traslación que se debe aplicar a la figura que genera el modelo, ¿qué dirección tiene ese vector?</a:t>
            </a:r>
            <a:endParaRPr b="1" sz="1800">
              <a:solidFill>
                <a:schemeClr val="dk1"/>
              </a:solidFill>
              <a:latin typeface="Calibri"/>
              <a:ea typeface="Calibri"/>
              <a:cs typeface="Calibri"/>
              <a:sym typeface="Calibri"/>
            </a:endParaRPr>
          </a:p>
        </p:txBody>
      </p:sp>
      <p:sp>
        <p:nvSpPr>
          <p:cNvPr id="217" name="Google Shape;217;p3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pic>
        <p:nvPicPr>
          <p:cNvPr id="218" name="Google Shape;218;p39"/>
          <p:cNvPicPr preferRelativeResize="0"/>
          <p:nvPr/>
        </p:nvPicPr>
        <p:blipFill>
          <a:blip r:embed="rId3">
            <a:alphaModFix/>
          </a:blip>
          <a:stretch>
            <a:fillRect/>
          </a:stretch>
        </p:blipFill>
        <p:spPr>
          <a:xfrm>
            <a:off x="2506875" y="2182074"/>
            <a:ext cx="4017521" cy="2720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40"/>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b) ¿Cuál es el vector de traslación que se debe utilizar para generar la réplica de la torre? </a:t>
            </a:r>
            <a:endParaRPr b="1" sz="1800">
              <a:solidFill>
                <a:schemeClr val="dk1"/>
              </a:solidFill>
              <a:latin typeface="Calibri"/>
              <a:ea typeface="Calibri"/>
              <a:cs typeface="Calibri"/>
              <a:sym typeface="Calibri"/>
            </a:endParaRPr>
          </a:p>
        </p:txBody>
      </p:sp>
      <p:sp>
        <p:nvSpPr>
          <p:cNvPr id="224" name="Google Shape;224;p4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1"/>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b) </a:t>
            </a:r>
            <a:r>
              <a:rPr b="1" lang="es" sz="1800">
                <a:solidFill>
                  <a:schemeClr val="dk1"/>
                </a:solidFill>
                <a:latin typeface="Calibri"/>
                <a:ea typeface="Calibri"/>
                <a:cs typeface="Calibri"/>
                <a:sym typeface="Calibri"/>
              </a:rPr>
              <a:t>¿Cuál es el vector de traslación que se debe utilizar para generar la réplica de la torre? </a:t>
            </a:r>
            <a:endParaRPr b="1" sz="1800">
              <a:solidFill>
                <a:schemeClr val="dk1"/>
              </a:solidFill>
              <a:latin typeface="Calibri"/>
              <a:ea typeface="Calibri"/>
              <a:cs typeface="Calibri"/>
              <a:sym typeface="Calibri"/>
            </a:endParaRPr>
          </a:p>
        </p:txBody>
      </p:sp>
      <p:sp>
        <p:nvSpPr>
          <p:cNvPr id="230" name="Google Shape;230;p4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31" name="Google Shape;231;p41"/>
          <p:cNvSpPr/>
          <p:nvPr/>
        </p:nvSpPr>
        <p:spPr>
          <a:xfrm>
            <a:off x="4337600" y="2475075"/>
            <a:ext cx="322800" cy="1059000"/>
          </a:xfrm>
          <a:prstGeom prst="rightBrace">
            <a:avLst>
              <a:gd fmla="val 50000" name="adj1"/>
              <a:gd fmla="val 50000" name="adj2"/>
            </a:avLst>
          </a:prstGeom>
          <a:noFill/>
          <a:ln cap="flat" cmpd="sng" w="28575">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2B799"/>
              </a:solidFill>
            </a:endParaRPr>
          </a:p>
        </p:txBody>
      </p:sp>
      <p:cxnSp>
        <p:nvCxnSpPr>
          <p:cNvPr id="232" name="Google Shape;232;p41"/>
          <p:cNvCxnSpPr/>
          <p:nvPr/>
        </p:nvCxnSpPr>
        <p:spPr>
          <a:xfrm flipH="1" rot="10800000">
            <a:off x="4283950" y="4088175"/>
            <a:ext cx="1160400" cy="10500"/>
          </a:xfrm>
          <a:prstGeom prst="straightConnector1">
            <a:avLst/>
          </a:prstGeom>
          <a:noFill/>
          <a:ln cap="flat" cmpd="sng" w="28575">
            <a:solidFill>
              <a:srgbClr val="433B71"/>
            </a:solidFill>
            <a:prstDash val="solid"/>
            <a:round/>
            <a:headEnd len="med" w="med" type="none"/>
            <a:tailEnd len="med" w="med" type="triangle"/>
          </a:ln>
        </p:spPr>
      </p:cxnSp>
      <p:sp>
        <p:nvSpPr>
          <p:cNvPr id="233" name="Google Shape;233;p41"/>
          <p:cNvSpPr txBox="1"/>
          <p:nvPr/>
        </p:nvSpPr>
        <p:spPr>
          <a:xfrm>
            <a:off x="4794450" y="2749013"/>
            <a:ext cx="2906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700">
                <a:solidFill>
                  <a:srgbClr val="62B799"/>
                </a:solidFill>
                <a:latin typeface="Calibri"/>
                <a:ea typeface="Calibri"/>
                <a:cs typeface="Calibri"/>
                <a:sym typeface="Calibri"/>
              </a:rPr>
              <a:t>No hay movimiento en el plano XY</a:t>
            </a:r>
            <a:endParaRPr b="1" sz="1700">
              <a:solidFill>
                <a:srgbClr val="62B799"/>
              </a:solidFill>
              <a:latin typeface="Calibri"/>
              <a:ea typeface="Calibri"/>
              <a:cs typeface="Calibri"/>
              <a:sym typeface="Calibri"/>
            </a:endParaRPr>
          </a:p>
        </p:txBody>
      </p:sp>
      <p:sp>
        <p:nvSpPr>
          <p:cNvPr id="234" name="Google Shape;234;p41"/>
          <p:cNvSpPr txBox="1"/>
          <p:nvPr/>
        </p:nvSpPr>
        <p:spPr>
          <a:xfrm>
            <a:off x="5524750" y="3870225"/>
            <a:ext cx="22719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700">
                <a:solidFill>
                  <a:srgbClr val="3F366F"/>
                </a:solidFill>
                <a:latin typeface="Calibri"/>
                <a:ea typeface="Calibri"/>
                <a:cs typeface="Calibri"/>
                <a:sym typeface="Calibri"/>
              </a:rPr>
              <a:t>Altura final del cuerpo</a:t>
            </a:r>
            <a:endParaRPr b="1" sz="1700">
              <a:solidFill>
                <a:srgbClr val="3F366F"/>
              </a:solidFill>
              <a:latin typeface="Calibri"/>
              <a:ea typeface="Calibri"/>
              <a:cs typeface="Calibri"/>
              <a:sym typeface="Calibri"/>
            </a:endParaRPr>
          </a:p>
        </p:txBody>
      </p:sp>
      <p:pic>
        <p:nvPicPr>
          <p:cNvPr id="235" name="Google Shape;235;p41"/>
          <p:cNvPicPr preferRelativeResize="0"/>
          <p:nvPr/>
        </p:nvPicPr>
        <p:blipFill>
          <a:blip r:embed="rId3">
            <a:alphaModFix/>
          </a:blip>
          <a:stretch>
            <a:fillRect/>
          </a:stretch>
        </p:blipFill>
        <p:spPr>
          <a:xfrm>
            <a:off x="1185375" y="2321450"/>
            <a:ext cx="2906400" cy="213829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2"/>
          <p:cNvSpPr txBox="1"/>
          <p:nvPr/>
        </p:nvSpPr>
        <p:spPr>
          <a:xfrm>
            <a:off x="88975" y="1274550"/>
            <a:ext cx="3449400" cy="28323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alibri"/>
              <a:buChar char="●"/>
            </a:pPr>
            <a:r>
              <a:rPr lang="es" sz="1800">
                <a:solidFill>
                  <a:schemeClr val="dk1"/>
                </a:solidFill>
                <a:latin typeface="Calibri"/>
                <a:ea typeface="Calibri"/>
                <a:cs typeface="Calibri"/>
                <a:sym typeface="Calibri"/>
              </a:rPr>
              <a:t>Es posible construir cuerpos geométricos a partir de </a:t>
            </a:r>
            <a:r>
              <a:rPr b="1" lang="es" sz="1800">
                <a:solidFill>
                  <a:srgbClr val="3F366F"/>
                </a:solidFill>
                <a:latin typeface="Calibri"/>
                <a:ea typeface="Calibri"/>
                <a:cs typeface="Calibri"/>
                <a:sym typeface="Calibri"/>
              </a:rPr>
              <a:t>sucesivas traslaciones</a:t>
            </a:r>
            <a:r>
              <a:rPr lang="es" sz="1800">
                <a:solidFill>
                  <a:schemeClr val="dk1"/>
                </a:solidFill>
                <a:latin typeface="Calibri"/>
                <a:ea typeface="Calibri"/>
                <a:cs typeface="Calibri"/>
                <a:sym typeface="Calibri"/>
              </a:rPr>
              <a:t> de una figura plana en la dirección de un </a:t>
            </a:r>
            <a:r>
              <a:rPr b="1" lang="es" sz="1800">
                <a:solidFill>
                  <a:srgbClr val="3F366F"/>
                </a:solidFill>
                <a:latin typeface="Calibri"/>
                <a:ea typeface="Calibri"/>
                <a:cs typeface="Calibri"/>
                <a:sym typeface="Calibri"/>
              </a:rPr>
              <a:t>vector </a:t>
            </a:r>
            <a:r>
              <a:rPr lang="es" sz="1800">
                <a:solidFill>
                  <a:schemeClr val="dk1"/>
                </a:solidFill>
                <a:latin typeface="Calibri"/>
                <a:ea typeface="Calibri"/>
                <a:cs typeface="Calibri"/>
                <a:sym typeface="Calibri"/>
              </a:rPr>
              <a:t>dado. Esta forma de modelar cuerpos en tres dimensiones es muy usada en la actualidad.</a:t>
            </a:r>
            <a:endParaRPr sz="1800">
              <a:solidFill>
                <a:schemeClr val="dk1"/>
              </a:solidFill>
              <a:latin typeface="Calibri"/>
              <a:ea typeface="Calibri"/>
              <a:cs typeface="Calibri"/>
              <a:sym typeface="Calibri"/>
            </a:endParaRPr>
          </a:p>
          <a:p>
            <a:pPr indent="0" lvl="0" marL="0" rtl="0" algn="just">
              <a:spcBef>
                <a:spcPts val="1200"/>
              </a:spcBef>
              <a:spcAft>
                <a:spcPts val="1200"/>
              </a:spcAft>
              <a:buNone/>
            </a:pPr>
            <a:r>
              <a:t/>
            </a:r>
            <a:endParaRPr sz="1800">
              <a:solidFill>
                <a:schemeClr val="dk1"/>
              </a:solidFill>
              <a:latin typeface="Calibri"/>
              <a:ea typeface="Calibri"/>
              <a:cs typeface="Calibri"/>
              <a:sym typeface="Calibri"/>
            </a:endParaRPr>
          </a:p>
        </p:txBody>
      </p:sp>
      <p:pic>
        <p:nvPicPr>
          <p:cNvPr id="241" name="Google Shape;241;p42" title="torre titanium software.mp4">
            <a:hlinkClick r:id="rId3"/>
          </p:cNvPr>
          <p:cNvPicPr preferRelativeResize="0"/>
          <p:nvPr/>
        </p:nvPicPr>
        <p:blipFill>
          <a:blip r:embed="rId4">
            <a:alphaModFix/>
          </a:blip>
          <a:stretch>
            <a:fillRect/>
          </a:stretch>
        </p:blipFill>
        <p:spPr>
          <a:xfrm>
            <a:off x="4090600" y="1230963"/>
            <a:ext cx="4591695" cy="2919475"/>
          </a:xfrm>
          <a:prstGeom prst="rect">
            <a:avLst/>
          </a:prstGeom>
          <a:noFill/>
          <a:ln>
            <a:noFill/>
          </a:ln>
        </p:spPr>
      </p:pic>
      <p:sp>
        <p:nvSpPr>
          <p:cNvPr id="242" name="Google Shape;242;p4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Traslación de figuras planas en el espacio</a:t>
            </a:r>
            <a:endParaRPr b="1" i="0" sz="2700" u="none" cap="none" strike="noStrike">
              <a:solidFill>
                <a:srgbClr val="423B7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43"/>
          <p:cNvPicPr preferRelativeResize="0"/>
          <p:nvPr/>
        </p:nvPicPr>
        <p:blipFill>
          <a:blip r:embed="rId3">
            <a:alphaModFix/>
          </a:blip>
          <a:stretch>
            <a:fillRect/>
          </a:stretch>
        </p:blipFill>
        <p:spPr>
          <a:xfrm>
            <a:off x="2726075" y="1172275"/>
            <a:ext cx="6266675" cy="3523900"/>
          </a:xfrm>
          <a:prstGeom prst="rect">
            <a:avLst/>
          </a:prstGeom>
          <a:noFill/>
          <a:ln>
            <a:noFill/>
          </a:ln>
        </p:spPr>
      </p:pic>
      <p:sp>
        <p:nvSpPr>
          <p:cNvPr id="248" name="Google Shape;248;p43"/>
          <p:cNvSpPr txBox="1"/>
          <p:nvPr/>
        </p:nvSpPr>
        <p:spPr>
          <a:xfrm>
            <a:off x="88975" y="1274550"/>
            <a:ext cx="4236600" cy="2739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Calibri"/>
              <a:buChar char="●"/>
            </a:pPr>
            <a:r>
              <a:rPr lang="es" sz="1800">
                <a:solidFill>
                  <a:schemeClr val="dk1"/>
                </a:solidFill>
                <a:latin typeface="Calibri"/>
                <a:ea typeface="Calibri"/>
                <a:cs typeface="Calibri"/>
                <a:sym typeface="Calibri"/>
              </a:rPr>
              <a:t>Se dice que un cuerpo es generado por una traslación si se puede obtener mediante </a:t>
            </a:r>
            <a:r>
              <a:rPr b="1" lang="es" sz="1800">
                <a:solidFill>
                  <a:srgbClr val="3F366F"/>
                </a:solidFill>
                <a:latin typeface="Calibri"/>
                <a:ea typeface="Calibri"/>
                <a:cs typeface="Calibri"/>
                <a:sym typeface="Calibri"/>
              </a:rPr>
              <a:t>sucesivas traslaciones</a:t>
            </a:r>
            <a:r>
              <a:rPr lang="es" sz="1800">
                <a:solidFill>
                  <a:schemeClr val="dk1"/>
                </a:solidFill>
                <a:latin typeface="Calibri"/>
                <a:ea typeface="Calibri"/>
                <a:cs typeface="Calibri"/>
                <a:sym typeface="Calibri"/>
              </a:rPr>
              <a:t> de una figura plana, </a:t>
            </a:r>
            <a:r>
              <a:rPr b="1" lang="es" sz="1800">
                <a:solidFill>
                  <a:srgbClr val="423B71"/>
                </a:solidFill>
                <a:latin typeface="Calibri"/>
                <a:ea typeface="Calibri"/>
                <a:cs typeface="Calibri"/>
                <a:sym typeface="Calibri"/>
              </a:rPr>
              <a:t>de acuerdo con los vectores  </a:t>
            </a:r>
            <a:r>
              <a:rPr b="1" i="1" lang="es" sz="2000">
                <a:solidFill>
                  <a:srgbClr val="423B71"/>
                </a:solidFill>
                <a:latin typeface="Calibri"/>
                <a:ea typeface="Calibri"/>
                <a:cs typeface="Calibri"/>
                <a:sym typeface="Calibri"/>
              </a:rPr>
              <a:t>s · u</a:t>
            </a:r>
            <a:r>
              <a:rPr lang="es" sz="1800">
                <a:solidFill>
                  <a:schemeClr val="dk1"/>
                </a:solidFill>
                <a:latin typeface="Calibri"/>
                <a:ea typeface="Calibri"/>
                <a:cs typeface="Calibri"/>
                <a:sym typeface="Calibri"/>
              </a:rPr>
              <a:t>, donde </a:t>
            </a:r>
            <a:r>
              <a:rPr b="1" i="1" lang="es" sz="2000">
                <a:solidFill>
                  <a:srgbClr val="423B71"/>
                </a:solidFill>
                <a:latin typeface="Calibri"/>
                <a:ea typeface="Calibri"/>
                <a:cs typeface="Calibri"/>
                <a:sym typeface="Calibri"/>
              </a:rPr>
              <a:t>s</a:t>
            </a:r>
            <a:r>
              <a:rPr lang="es" sz="1800">
                <a:solidFill>
                  <a:schemeClr val="dk1"/>
                </a:solidFill>
                <a:latin typeface="Calibri"/>
                <a:ea typeface="Calibri"/>
                <a:cs typeface="Calibri"/>
                <a:sym typeface="Calibri"/>
              </a:rPr>
              <a:t> es un escalar que va de 0 a 1 y </a:t>
            </a:r>
            <a:r>
              <a:rPr b="1" i="1" lang="es" sz="2000">
                <a:solidFill>
                  <a:srgbClr val="423B71"/>
                </a:solidFill>
                <a:latin typeface="Calibri"/>
                <a:ea typeface="Calibri"/>
                <a:cs typeface="Calibri"/>
                <a:sym typeface="Calibri"/>
              </a:rPr>
              <a:t>u</a:t>
            </a:r>
            <a:r>
              <a:rPr lang="es" sz="1800">
                <a:solidFill>
                  <a:schemeClr val="dk1"/>
                </a:solidFill>
                <a:latin typeface="Calibri"/>
                <a:ea typeface="Calibri"/>
                <a:cs typeface="Calibri"/>
                <a:sym typeface="Calibri"/>
              </a:rPr>
              <a:t> es un vector no nulo y no paralelo al plano de la figura.</a:t>
            </a:r>
            <a:endParaRPr sz="1800">
              <a:solidFill>
                <a:schemeClr val="dk1"/>
              </a:solidFill>
              <a:latin typeface="Calibri"/>
              <a:ea typeface="Calibri"/>
              <a:cs typeface="Calibri"/>
              <a:sym typeface="Calibri"/>
            </a:endParaRPr>
          </a:p>
          <a:p>
            <a:pPr indent="0" lvl="0" marL="0" rtl="0" algn="just">
              <a:spcBef>
                <a:spcPts val="0"/>
              </a:spcBef>
              <a:spcAft>
                <a:spcPts val="1200"/>
              </a:spcAft>
              <a:buNone/>
            </a:pPr>
            <a:r>
              <a:t/>
            </a:r>
            <a:endParaRPr sz="1800">
              <a:solidFill>
                <a:schemeClr val="dk1"/>
              </a:solidFill>
              <a:latin typeface="Calibri"/>
              <a:ea typeface="Calibri"/>
              <a:cs typeface="Calibri"/>
              <a:sym typeface="Calibri"/>
            </a:endParaRPr>
          </a:p>
        </p:txBody>
      </p:sp>
      <p:sp>
        <p:nvSpPr>
          <p:cNvPr id="249" name="Google Shape;249;p4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Traslación de figuras planas en el espacio</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4"/>
          <p:cNvSpPr/>
          <p:nvPr/>
        </p:nvSpPr>
        <p:spPr>
          <a:xfrm>
            <a:off x="676800" y="1155700"/>
            <a:ext cx="7770300" cy="998400"/>
          </a:xfrm>
          <a:prstGeom prst="rect">
            <a:avLst/>
          </a:prstGeom>
          <a:solidFill>
            <a:srgbClr val="F3F3F3"/>
          </a:solidFill>
          <a:ln>
            <a:noFill/>
          </a:ln>
        </p:spPr>
        <p:txBody>
          <a:bodyPr anchorCtr="0" anchor="ctr" bIns="68575" lIns="68575" spcFirstLastPara="1" rIns="68575" wrap="square" tIns="68575">
            <a:noAutofit/>
          </a:bodyPr>
          <a:lstStyle/>
          <a:p>
            <a:pPr indent="0" lvl="0" marL="0" rtl="0" algn="just">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El diseño creado se imprimirá mediante una impresora 3D. Con el fin de estimar el costo de la impresión, es necesario determinar el volumen de la réplica a escala de la torre Titanium. Considera las siguientes medidas de la base:</a:t>
            </a:r>
            <a:endParaRPr sz="1800">
              <a:solidFill>
                <a:schemeClr val="dk1"/>
              </a:solidFill>
              <a:latin typeface="Calibri"/>
              <a:ea typeface="Calibri"/>
              <a:cs typeface="Calibri"/>
              <a:sym typeface="Calibri"/>
            </a:endParaRPr>
          </a:p>
        </p:txBody>
      </p:sp>
      <p:sp>
        <p:nvSpPr>
          <p:cNvPr id="255" name="Google Shape;255;p4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Presentación del problema</a:t>
            </a:r>
            <a:endParaRPr b="1" i="0" sz="2700" u="none" cap="none" strike="noStrike">
              <a:solidFill>
                <a:srgbClr val="423B71"/>
              </a:solidFill>
              <a:latin typeface="Calibri"/>
              <a:ea typeface="Calibri"/>
              <a:cs typeface="Calibri"/>
              <a:sym typeface="Calibri"/>
            </a:endParaRPr>
          </a:p>
        </p:txBody>
      </p:sp>
      <p:sp>
        <p:nvSpPr>
          <p:cNvPr id="256" name="Google Shape;256;p44"/>
          <p:cNvSpPr txBox="1"/>
          <p:nvPr/>
        </p:nvSpPr>
        <p:spPr>
          <a:xfrm>
            <a:off x="4572000" y="2646588"/>
            <a:ext cx="4087800" cy="1569900"/>
          </a:xfrm>
          <a:prstGeom prst="rect">
            <a:avLst/>
          </a:prstGeom>
          <a:solidFill>
            <a:srgbClr val="F3F3F3"/>
          </a:solid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libri"/>
              <a:buChar char="●"/>
            </a:pPr>
            <a:r>
              <a:rPr b="1" lang="es" sz="1800">
                <a:solidFill>
                  <a:schemeClr val="dk1"/>
                </a:solidFill>
                <a:latin typeface="Calibri"/>
                <a:ea typeface="Calibri"/>
                <a:cs typeface="Calibri"/>
                <a:sym typeface="Calibri"/>
              </a:rPr>
              <a:t>¿Cómo se puede calcular este volumen?</a:t>
            </a:r>
            <a:endParaRPr b="1" sz="1800">
              <a:solidFill>
                <a:schemeClr val="dk1"/>
              </a:solidFill>
              <a:latin typeface="Calibri"/>
              <a:ea typeface="Calibri"/>
              <a:cs typeface="Calibri"/>
              <a:sym typeface="Calibri"/>
            </a:endParaRPr>
          </a:p>
          <a:p>
            <a:pPr indent="0" lvl="0" marL="457200" rtl="0" algn="l">
              <a:spcBef>
                <a:spcPts val="0"/>
              </a:spcBef>
              <a:spcAft>
                <a:spcPts val="0"/>
              </a:spcAft>
              <a:buNone/>
            </a:pPr>
            <a:r>
              <a:t/>
            </a:r>
            <a:endParaRPr b="1" sz="1800">
              <a:solidFill>
                <a:schemeClr val="dk1"/>
              </a:solidFill>
              <a:latin typeface="Calibri"/>
              <a:ea typeface="Calibri"/>
              <a:cs typeface="Calibri"/>
              <a:sym typeface="Calibri"/>
            </a:endParaRPr>
          </a:p>
          <a:p>
            <a:pPr indent="-342900" lvl="0" marL="457200" rtl="0" algn="l">
              <a:spcBef>
                <a:spcPts val="0"/>
              </a:spcBef>
              <a:spcAft>
                <a:spcPts val="0"/>
              </a:spcAft>
              <a:buClr>
                <a:schemeClr val="dk1"/>
              </a:buClr>
              <a:buSzPts val="1800"/>
              <a:buFont typeface="Calibri"/>
              <a:buChar char="●"/>
            </a:pPr>
            <a:r>
              <a:rPr b="1" lang="es" sz="1800">
                <a:solidFill>
                  <a:schemeClr val="dk1"/>
                </a:solidFill>
                <a:latin typeface="Calibri"/>
                <a:ea typeface="Calibri"/>
                <a:cs typeface="Calibri"/>
                <a:sym typeface="Calibri"/>
              </a:rPr>
              <a:t>¿Cuál es el volumen de la réplica a escala de la torre Titanium?</a:t>
            </a:r>
            <a:endParaRPr b="1" sz="1800">
              <a:solidFill>
                <a:schemeClr val="dk1"/>
              </a:solidFill>
              <a:latin typeface="Calibri"/>
              <a:ea typeface="Calibri"/>
              <a:cs typeface="Calibri"/>
              <a:sym typeface="Calibri"/>
            </a:endParaRPr>
          </a:p>
        </p:txBody>
      </p:sp>
      <p:pic>
        <p:nvPicPr>
          <p:cNvPr id="257" name="Google Shape;257;p44"/>
          <p:cNvPicPr preferRelativeResize="0"/>
          <p:nvPr/>
        </p:nvPicPr>
        <p:blipFill>
          <a:blip r:embed="rId3">
            <a:alphaModFix/>
          </a:blip>
          <a:stretch>
            <a:fillRect/>
          </a:stretch>
        </p:blipFill>
        <p:spPr>
          <a:xfrm>
            <a:off x="676800" y="2365250"/>
            <a:ext cx="3364826" cy="21325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7"/>
          <p:cNvSpPr txBox="1"/>
          <p:nvPr/>
        </p:nvSpPr>
        <p:spPr>
          <a:xfrm>
            <a:off x="550330" y="654994"/>
            <a:ext cx="7214100" cy="9159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Revisemos la </a:t>
            </a:r>
            <a:r>
              <a:rPr b="1" lang="es" sz="2800" u="sng">
                <a:solidFill>
                  <a:srgbClr val="423B71"/>
                </a:solidFill>
                <a:latin typeface="Calibri"/>
                <a:ea typeface="Calibri"/>
                <a:cs typeface="Calibri"/>
                <a:sym typeface="Calibri"/>
              </a:rPr>
              <a:t>infografía</a:t>
            </a:r>
            <a:r>
              <a:rPr b="1" lang="es" sz="2700">
                <a:solidFill>
                  <a:srgbClr val="423B71"/>
                </a:solidFill>
                <a:latin typeface="Calibri"/>
                <a:ea typeface="Calibri"/>
                <a:cs typeface="Calibri"/>
                <a:sym typeface="Calibri"/>
              </a:rPr>
              <a:t> de esta situación:</a:t>
            </a:r>
            <a:endParaRPr b="1" sz="2400">
              <a:solidFill>
                <a:srgbClr val="423B71"/>
              </a:solidFill>
              <a:latin typeface="Calibri"/>
              <a:ea typeface="Calibri"/>
              <a:cs typeface="Calibri"/>
              <a:sym typeface="Calibri"/>
            </a:endParaRPr>
          </a:p>
          <a:p>
            <a:pPr indent="0" lvl="0" marL="0" rtl="0" algn="ctr">
              <a:spcBef>
                <a:spcPts val="0"/>
              </a:spcBef>
              <a:spcAft>
                <a:spcPts val="0"/>
              </a:spcAft>
              <a:buClr>
                <a:schemeClr val="dk1"/>
              </a:buClr>
              <a:buSzPts val="2700"/>
              <a:buFont typeface="Arial"/>
              <a:buNone/>
            </a:pPr>
            <a:r>
              <a:rPr lang="es" sz="2700">
                <a:solidFill>
                  <a:srgbClr val="423B71"/>
                </a:solidFill>
                <a:latin typeface="Calibri"/>
                <a:ea typeface="Calibri"/>
                <a:cs typeface="Calibri"/>
                <a:sym typeface="Calibri"/>
              </a:rPr>
              <a:t>“Modelando en 3D”</a:t>
            </a:r>
            <a:endParaRPr b="1" sz="2700">
              <a:solidFill>
                <a:srgbClr val="423B71"/>
              </a:solidFill>
              <a:latin typeface="Calibri"/>
              <a:ea typeface="Calibri"/>
              <a:cs typeface="Calibri"/>
              <a:sym typeface="Calibri"/>
            </a:endParaRPr>
          </a:p>
        </p:txBody>
      </p:sp>
      <p:sp>
        <p:nvSpPr>
          <p:cNvPr id="133" name="Google Shape;133;p27"/>
          <p:cNvSpPr txBox="1"/>
          <p:nvPr/>
        </p:nvSpPr>
        <p:spPr>
          <a:xfrm>
            <a:off x="498625" y="1526300"/>
            <a:ext cx="575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solidFill>
                <a:srgbClr val="0000FF"/>
              </a:solidFill>
              <a:highlight>
                <a:srgbClr val="FFFF00"/>
              </a:highlight>
              <a:latin typeface="Calibri"/>
              <a:ea typeface="Calibri"/>
              <a:cs typeface="Calibri"/>
              <a:sym typeface="Calibri"/>
            </a:endParaRPr>
          </a:p>
        </p:txBody>
      </p:sp>
      <p:sp>
        <p:nvSpPr>
          <p:cNvPr id="134" name="Google Shape;134;p27"/>
          <p:cNvSpPr txBox="1"/>
          <p:nvPr/>
        </p:nvSpPr>
        <p:spPr>
          <a:xfrm>
            <a:off x="3072000" y="45164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s" sz="900">
                <a:solidFill>
                  <a:srgbClr val="000000"/>
                </a:solidFill>
                <a:latin typeface="Calibri"/>
                <a:ea typeface="Calibri"/>
                <a:cs typeface="Calibri"/>
                <a:sym typeface="Calibri"/>
              </a:rPr>
              <a:t>*Imagen referencial de la situación</a:t>
            </a:r>
            <a:r>
              <a:rPr lang="es">
                <a:solidFill>
                  <a:srgbClr val="000000"/>
                </a:solidFill>
                <a:latin typeface="Calibri"/>
                <a:ea typeface="Calibri"/>
                <a:cs typeface="Calibri"/>
                <a:sym typeface="Calibri"/>
              </a:rPr>
              <a:t> </a:t>
            </a:r>
            <a:endParaRPr/>
          </a:p>
        </p:txBody>
      </p:sp>
      <p:pic>
        <p:nvPicPr>
          <p:cNvPr id="135" name="Google Shape;135;p27"/>
          <p:cNvPicPr preferRelativeResize="0"/>
          <p:nvPr/>
        </p:nvPicPr>
        <p:blipFill>
          <a:blip r:embed="rId3">
            <a:alphaModFix/>
          </a:blip>
          <a:stretch>
            <a:fillRect/>
          </a:stretch>
        </p:blipFill>
        <p:spPr>
          <a:xfrm>
            <a:off x="3169950" y="1820225"/>
            <a:ext cx="3139056" cy="22851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5"/>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¿Cómo podemos estimar el área basal de la réplica de la torre?</a:t>
            </a:r>
            <a:endParaRPr b="1" sz="1800">
              <a:solidFill>
                <a:schemeClr val="dk1"/>
              </a:solidFill>
              <a:latin typeface="Calibri"/>
              <a:ea typeface="Calibri"/>
              <a:cs typeface="Calibri"/>
              <a:sym typeface="Calibri"/>
            </a:endParaRPr>
          </a:p>
        </p:txBody>
      </p:sp>
      <p:sp>
        <p:nvSpPr>
          <p:cNvPr id="263" name="Google Shape;263;p4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6"/>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¿Cómo podemos estimar el área basal de la réplica de la torre?</a:t>
            </a:r>
            <a:endParaRPr b="1" sz="1800">
              <a:solidFill>
                <a:schemeClr val="dk1"/>
              </a:solidFill>
              <a:latin typeface="Calibri"/>
              <a:ea typeface="Calibri"/>
              <a:cs typeface="Calibri"/>
              <a:sym typeface="Calibri"/>
            </a:endParaRPr>
          </a:p>
        </p:txBody>
      </p:sp>
      <p:sp>
        <p:nvSpPr>
          <p:cNvPr id="269" name="Google Shape;269;p4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270" name="Google Shape;270;p46"/>
          <p:cNvSpPr txBox="1"/>
          <p:nvPr/>
        </p:nvSpPr>
        <p:spPr>
          <a:xfrm>
            <a:off x="451350" y="2371650"/>
            <a:ext cx="2724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600">
                <a:latin typeface="Calibri"/>
                <a:ea typeface="Calibri"/>
                <a:cs typeface="Calibri"/>
                <a:sym typeface="Calibri"/>
              </a:rPr>
              <a:t>Un rectángulo de largo 15 cm y ancho </a:t>
            </a:r>
            <a:r>
              <a:rPr b="1" lang="es" sz="2200">
                <a:latin typeface="Calibri"/>
                <a:ea typeface="Calibri"/>
                <a:cs typeface="Calibri"/>
                <a:sym typeface="Calibri"/>
              </a:rPr>
              <a:t>½</a:t>
            </a:r>
            <a:r>
              <a:rPr b="1" lang="es" sz="1600">
                <a:latin typeface="Calibri"/>
                <a:ea typeface="Calibri"/>
                <a:cs typeface="Calibri"/>
                <a:sym typeface="Calibri"/>
              </a:rPr>
              <a:t> </a:t>
            </a:r>
            <a:r>
              <a:rPr b="1" lang="es" sz="1600">
                <a:solidFill>
                  <a:schemeClr val="dk1"/>
                </a:solidFill>
                <a:latin typeface="Calibri"/>
                <a:ea typeface="Calibri"/>
                <a:cs typeface="Calibri"/>
                <a:sym typeface="Calibri"/>
              </a:rPr>
              <a:t>· </a:t>
            </a:r>
            <a:r>
              <a:rPr b="1" lang="es" sz="1600">
                <a:latin typeface="Calibri"/>
                <a:ea typeface="Calibri"/>
                <a:cs typeface="Calibri"/>
                <a:sym typeface="Calibri"/>
              </a:rPr>
              <a:t>8,5 cm</a:t>
            </a:r>
            <a:endParaRPr b="1" sz="1600">
              <a:latin typeface="Calibri"/>
              <a:ea typeface="Calibri"/>
              <a:cs typeface="Calibri"/>
              <a:sym typeface="Calibri"/>
            </a:endParaRPr>
          </a:p>
        </p:txBody>
      </p:sp>
      <p:pic>
        <p:nvPicPr>
          <p:cNvPr id="271" name="Google Shape;271;p46"/>
          <p:cNvPicPr preferRelativeResize="0"/>
          <p:nvPr/>
        </p:nvPicPr>
        <p:blipFill>
          <a:blip r:embed="rId3">
            <a:alphaModFix/>
          </a:blip>
          <a:stretch>
            <a:fillRect/>
          </a:stretch>
        </p:blipFill>
        <p:spPr>
          <a:xfrm>
            <a:off x="3328050" y="2270249"/>
            <a:ext cx="4322617" cy="27208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7"/>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¿Cómo podemos estimar el área basal de la réplica de la torre?</a:t>
            </a:r>
            <a:endParaRPr b="1" sz="1800">
              <a:solidFill>
                <a:schemeClr val="dk1"/>
              </a:solidFill>
              <a:latin typeface="Calibri"/>
              <a:ea typeface="Calibri"/>
              <a:cs typeface="Calibri"/>
              <a:sym typeface="Calibri"/>
            </a:endParaRPr>
          </a:p>
        </p:txBody>
      </p:sp>
      <p:sp>
        <p:nvSpPr>
          <p:cNvPr id="277" name="Google Shape;277;p4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
        <p:nvSpPr>
          <p:cNvPr id="278" name="Google Shape;278;p47"/>
          <p:cNvSpPr txBox="1"/>
          <p:nvPr/>
        </p:nvSpPr>
        <p:spPr>
          <a:xfrm>
            <a:off x="451350" y="2371650"/>
            <a:ext cx="27243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600">
                <a:latin typeface="Calibri"/>
                <a:ea typeface="Calibri"/>
                <a:cs typeface="Calibri"/>
                <a:sym typeface="Calibri"/>
              </a:rPr>
              <a:t>Un rectángulo de largo 15 cm y ancho </a:t>
            </a:r>
            <a:r>
              <a:rPr b="1" lang="es" sz="2200">
                <a:latin typeface="Calibri"/>
                <a:ea typeface="Calibri"/>
                <a:cs typeface="Calibri"/>
                <a:sym typeface="Calibri"/>
              </a:rPr>
              <a:t>½</a:t>
            </a:r>
            <a:r>
              <a:rPr b="1" lang="es" sz="1600">
                <a:latin typeface="Calibri"/>
                <a:ea typeface="Calibri"/>
                <a:cs typeface="Calibri"/>
                <a:sym typeface="Calibri"/>
              </a:rPr>
              <a:t> </a:t>
            </a:r>
            <a:r>
              <a:rPr b="1" lang="es" sz="1600">
                <a:solidFill>
                  <a:schemeClr val="dk1"/>
                </a:solidFill>
                <a:latin typeface="Calibri"/>
                <a:ea typeface="Calibri"/>
                <a:cs typeface="Calibri"/>
                <a:sym typeface="Calibri"/>
              </a:rPr>
              <a:t>· </a:t>
            </a:r>
            <a:r>
              <a:rPr b="1" lang="es" sz="1600">
                <a:latin typeface="Calibri"/>
                <a:ea typeface="Calibri"/>
                <a:cs typeface="Calibri"/>
                <a:sym typeface="Calibri"/>
              </a:rPr>
              <a:t>8,5 cm</a:t>
            </a:r>
            <a:endParaRPr b="1" sz="1600">
              <a:latin typeface="Calibri"/>
              <a:ea typeface="Calibri"/>
              <a:cs typeface="Calibri"/>
              <a:sym typeface="Calibri"/>
            </a:endParaRPr>
          </a:p>
        </p:txBody>
      </p:sp>
      <p:sp>
        <p:nvSpPr>
          <p:cNvPr id="279" name="Google Shape;279;p47"/>
          <p:cNvSpPr txBox="1"/>
          <p:nvPr/>
        </p:nvSpPr>
        <p:spPr>
          <a:xfrm>
            <a:off x="6834575" y="3621800"/>
            <a:ext cx="2037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600">
                <a:latin typeface="Calibri"/>
                <a:ea typeface="Calibri"/>
                <a:cs typeface="Calibri"/>
                <a:sym typeface="Calibri"/>
              </a:rPr>
              <a:t>Cuatro triángulos de base </a:t>
            </a:r>
            <a:r>
              <a:rPr b="1" lang="es" sz="2200">
                <a:solidFill>
                  <a:schemeClr val="dk1"/>
                </a:solidFill>
                <a:latin typeface="Calibri"/>
                <a:ea typeface="Calibri"/>
                <a:cs typeface="Calibri"/>
                <a:sym typeface="Calibri"/>
              </a:rPr>
              <a:t>½</a:t>
            </a:r>
            <a:r>
              <a:rPr b="1" lang="es" sz="1600">
                <a:solidFill>
                  <a:schemeClr val="dk1"/>
                </a:solidFill>
                <a:latin typeface="Calibri"/>
                <a:ea typeface="Calibri"/>
                <a:cs typeface="Calibri"/>
                <a:sym typeface="Calibri"/>
              </a:rPr>
              <a:t> · 15 cm </a:t>
            </a:r>
            <a:endParaRPr b="1" sz="1600">
              <a:solidFill>
                <a:schemeClr val="dk1"/>
              </a:solidFill>
              <a:latin typeface="Calibri"/>
              <a:ea typeface="Calibri"/>
              <a:cs typeface="Calibri"/>
              <a:sym typeface="Calibri"/>
            </a:endParaRPr>
          </a:p>
          <a:p>
            <a:pPr indent="0" lvl="0" marL="0" rtl="0" algn="l">
              <a:spcBef>
                <a:spcPts val="0"/>
              </a:spcBef>
              <a:spcAft>
                <a:spcPts val="0"/>
              </a:spcAft>
              <a:buNone/>
            </a:pPr>
            <a:r>
              <a:rPr b="1" lang="es" sz="1600">
                <a:solidFill>
                  <a:schemeClr val="dk1"/>
                </a:solidFill>
                <a:latin typeface="Calibri"/>
                <a:ea typeface="Calibri"/>
                <a:cs typeface="Calibri"/>
                <a:sym typeface="Calibri"/>
              </a:rPr>
              <a:t>y altura </a:t>
            </a:r>
            <a:r>
              <a:rPr b="1" lang="es" sz="2200">
                <a:solidFill>
                  <a:schemeClr val="dk1"/>
                </a:solidFill>
                <a:latin typeface="Calibri"/>
                <a:ea typeface="Calibri"/>
                <a:cs typeface="Calibri"/>
                <a:sym typeface="Calibri"/>
              </a:rPr>
              <a:t>¼</a:t>
            </a:r>
            <a:r>
              <a:rPr b="1" lang="es" sz="1600">
                <a:solidFill>
                  <a:schemeClr val="dk1"/>
                </a:solidFill>
                <a:latin typeface="Calibri"/>
                <a:ea typeface="Calibri"/>
                <a:cs typeface="Calibri"/>
                <a:sym typeface="Calibri"/>
              </a:rPr>
              <a:t> · 8,5 cm</a:t>
            </a:r>
            <a:endParaRPr b="1" sz="1600">
              <a:latin typeface="Calibri"/>
              <a:ea typeface="Calibri"/>
              <a:cs typeface="Calibri"/>
              <a:sym typeface="Calibri"/>
            </a:endParaRPr>
          </a:p>
        </p:txBody>
      </p:sp>
      <p:pic>
        <p:nvPicPr>
          <p:cNvPr id="280" name="Google Shape;280;p47"/>
          <p:cNvPicPr preferRelativeResize="0"/>
          <p:nvPr/>
        </p:nvPicPr>
        <p:blipFill>
          <a:blip r:embed="rId3">
            <a:alphaModFix/>
          </a:blip>
          <a:stretch>
            <a:fillRect/>
          </a:stretch>
        </p:blipFill>
        <p:spPr>
          <a:xfrm>
            <a:off x="2779400" y="2711050"/>
            <a:ext cx="3520225" cy="21703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8"/>
          <p:cNvSpPr/>
          <p:nvPr/>
        </p:nvSpPr>
        <p:spPr>
          <a:xfrm>
            <a:off x="399900" y="1251150"/>
            <a:ext cx="8344200" cy="8718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a) ¿Qué se necesita conocer de un cuerpo generado por traslación para poder calcular su volumen? ¿Por qué?</a:t>
            </a:r>
            <a:endParaRPr b="1" sz="1800">
              <a:solidFill>
                <a:schemeClr val="dk1"/>
              </a:solidFill>
              <a:latin typeface="Calibri"/>
              <a:ea typeface="Calibri"/>
              <a:cs typeface="Calibri"/>
              <a:sym typeface="Calibri"/>
            </a:endParaRPr>
          </a:p>
        </p:txBody>
      </p:sp>
      <p:sp>
        <p:nvSpPr>
          <p:cNvPr id="286" name="Google Shape;286;p4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9"/>
          <p:cNvSpPr/>
          <p:nvPr/>
        </p:nvSpPr>
        <p:spPr>
          <a:xfrm>
            <a:off x="399900" y="1251150"/>
            <a:ext cx="8344200" cy="8718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a) ¿Qué se necesita conocer de un cuerpo generado por traslación para poder calcular su volumen? ¿Por qué?</a:t>
            </a:r>
            <a:endParaRPr b="1" sz="1800">
              <a:solidFill>
                <a:schemeClr val="dk1"/>
              </a:solidFill>
              <a:latin typeface="Calibri"/>
              <a:ea typeface="Calibri"/>
              <a:cs typeface="Calibri"/>
              <a:sym typeface="Calibri"/>
            </a:endParaRPr>
          </a:p>
        </p:txBody>
      </p:sp>
      <p:sp>
        <p:nvSpPr>
          <p:cNvPr id="292" name="Google Shape;292;p4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pic>
        <p:nvPicPr>
          <p:cNvPr id="293" name="Google Shape;293;p49"/>
          <p:cNvPicPr preferRelativeResize="0"/>
          <p:nvPr/>
        </p:nvPicPr>
        <p:blipFill>
          <a:blip r:embed="rId3">
            <a:alphaModFix/>
          </a:blip>
          <a:stretch>
            <a:fillRect/>
          </a:stretch>
        </p:blipFill>
        <p:spPr>
          <a:xfrm>
            <a:off x="2493900" y="2220925"/>
            <a:ext cx="4354352" cy="26230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0"/>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b</a:t>
            </a:r>
            <a:r>
              <a:rPr b="1" lang="es" sz="1800">
                <a:solidFill>
                  <a:schemeClr val="dk1"/>
                </a:solidFill>
                <a:latin typeface="Calibri"/>
                <a:ea typeface="Calibri"/>
                <a:cs typeface="Calibri"/>
                <a:sym typeface="Calibri"/>
              </a:rPr>
              <a:t>) ¿Cómo podemos determinar la altura de cuerpo generado si conocemos el vector de traslación?</a:t>
            </a:r>
            <a:endParaRPr b="1" sz="1800">
              <a:solidFill>
                <a:schemeClr val="dk1"/>
              </a:solidFill>
              <a:latin typeface="Calibri"/>
              <a:ea typeface="Calibri"/>
              <a:cs typeface="Calibri"/>
              <a:sym typeface="Calibri"/>
            </a:endParaRPr>
          </a:p>
        </p:txBody>
      </p:sp>
      <p:sp>
        <p:nvSpPr>
          <p:cNvPr id="299" name="Google Shape;299;p5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51"/>
          <p:cNvPicPr preferRelativeResize="0"/>
          <p:nvPr/>
        </p:nvPicPr>
        <p:blipFill rotWithShape="1">
          <a:blip r:embed="rId3">
            <a:alphaModFix/>
          </a:blip>
          <a:srcRect b="4727" l="-4604" r="47189" t="9941"/>
          <a:stretch/>
        </p:blipFill>
        <p:spPr>
          <a:xfrm>
            <a:off x="1320497" y="2283470"/>
            <a:ext cx="2291261" cy="2112105"/>
          </a:xfrm>
          <a:prstGeom prst="rect">
            <a:avLst/>
          </a:prstGeom>
          <a:noFill/>
          <a:ln>
            <a:noFill/>
          </a:ln>
        </p:spPr>
      </p:pic>
      <p:sp>
        <p:nvSpPr>
          <p:cNvPr id="305" name="Google Shape;305;p51"/>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b) ¿Cómo podemos determinar la altura de cuerpo generado si conocemos el vector de traslación?</a:t>
            </a:r>
            <a:endParaRPr b="1" sz="1800">
              <a:solidFill>
                <a:schemeClr val="dk1"/>
              </a:solidFill>
              <a:latin typeface="Calibri"/>
              <a:ea typeface="Calibri"/>
              <a:cs typeface="Calibri"/>
              <a:sym typeface="Calibri"/>
            </a:endParaRPr>
          </a:p>
        </p:txBody>
      </p:sp>
      <p:sp>
        <p:nvSpPr>
          <p:cNvPr id="306" name="Google Shape;306;p5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cxnSp>
        <p:nvCxnSpPr>
          <p:cNvPr id="307" name="Google Shape;307;p51"/>
          <p:cNvCxnSpPr/>
          <p:nvPr/>
        </p:nvCxnSpPr>
        <p:spPr>
          <a:xfrm flipH="1" rot="10800000">
            <a:off x="1667655" y="2551275"/>
            <a:ext cx="6600" cy="1576500"/>
          </a:xfrm>
          <a:prstGeom prst="straightConnector1">
            <a:avLst/>
          </a:prstGeom>
          <a:noFill/>
          <a:ln cap="flat" cmpd="sng" w="9525">
            <a:solidFill>
              <a:schemeClr val="dk1"/>
            </a:solidFill>
            <a:prstDash val="solid"/>
            <a:round/>
            <a:headEnd len="med" w="med" type="none"/>
            <a:tailEnd len="med" w="med" type="triangle"/>
          </a:ln>
        </p:spPr>
      </p:cxnSp>
      <p:cxnSp>
        <p:nvCxnSpPr>
          <p:cNvPr id="308" name="Google Shape;308;p51"/>
          <p:cNvCxnSpPr/>
          <p:nvPr/>
        </p:nvCxnSpPr>
        <p:spPr>
          <a:xfrm flipH="1">
            <a:off x="996619" y="4146366"/>
            <a:ext cx="671100" cy="675900"/>
          </a:xfrm>
          <a:prstGeom prst="straightConnector1">
            <a:avLst/>
          </a:prstGeom>
          <a:noFill/>
          <a:ln cap="flat" cmpd="sng" w="9525">
            <a:solidFill>
              <a:schemeClr val="dk1"/>
            </a:solidFill>
            <a:prstDash val="solid"/>
            <a:round/>
            <a:headEnd len="med" w="med" type="none"/>
            <a:tailEnd len="med" w="med" type="triangle"/>
          </a:ln>
        </p:spPr>
      </p:cxnSp>
      <p:cxnSp>
        <p:nvCxnSpPr>
          <p:cNvPr id="309" name="Google Shape;309;p51"/>
          <p:cNvCxnSpPr/>
          <p:nvPr/>
        </p:nvCxnSpPr>
        <p:spPr>
          <a:xfrm flipH="1" rot="10800000">
            <a:off x="1667719" y="4109166"/>
            <a:ext cx="1779600" cy="37200"/>
          </a:xfrm>
          <a:prstGeom prst="straightConnector1">
            <a:avLst/>
          </a:prstGeom>
          <a:noFill/>
          <a:ln cap="flat" cmpd="sng" w="9525">
            <a:solidFill>
              <a:schemeClr val="dk1"/>
            </a:solidFill>
            <a:prstDash val="solid"/>
            <a:round/>
            <a:headEnd len="med" w="med" type="none"/>
            <a:tailEnd len="med" w="med" type="triangle"/>
          </a:ln>
        </p:spPr>
      </p:cxnSp>
      <p:sp>
        <p:nvSpPr>
          <p:cNvPr id="310" name="Google Shape;310;p51"/>
          <p:cNvSpPr txBox="1"/>
          <p:nvPr/>
        </p:nvSpPr>
        <p:spPr>
          <a:xfrm>
            <a:off x="3481391" y="3883337"/>
            <a:ext cx="35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s">
                <a:latin typeface="Calibri"/>
                <a:ea typeface="Calibri"/>
                <a:cs typeface="Calibri"/>
                <a:sym typeface="Calibri"/>
              </a:rPr>
              <a:t>x</a:t>
            </a:r>
            <a:endParaRPr b="1" i="1">
              <a:latin typeface="Calibri"/>
              <a:ea typeface="Calibri"/>
              <a:cs typeface="Calibri"/>
              <a:sym typeface="Calibri"/>
            </a:endParaRPr>
          </a:p>
        </p:txBody>
      </p:sp>
      <p:sp>
        <p:nvSpPr>
          <p:cNvPr id="311" name="Google Shape;311;p51"/>
          <p:cNvSpPr txBox="1"/>
          <p:nvPr/>
        </p:nvSpPr>
        <p:spPr>
          <a:xfrm>
            <a:off x="800250" y="4714005"/>
            <a:ext cx="35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s">
                <a:latin typeface="Calibri"/>
                <a:ea typeface="Calibri"/>
                <a:cs typeface="Calibri"/>
                <a:sym typeface="Calibri"/>
              </a:rPr>
              <a:t>y</a:t>
            </a:r>
            <a:endParaRPr b="1" i="1">
              <a:latin typeface="Calibri"/>
              <a:ea typeface="Calibri"/>
              <a:cs typeface="Calibri"/>
              <a:sym typeface="Calibri"/>
            </a:endParaRPr>
          </a:p>
        </p:txBody>
      </p:sp>
      <p:sp>
        <p:nvSpPr>
          <p:cNvPr id="312" name="Google Shape;312;p51"/>
          <p:cNvSpPr txBox="1"/>
          <p:nvPr/>
        </p:nvSpPr>
        <p:spPr>
          <a:xfrm>
            <a:off x="1549155" y="2167650"/>
            <a:ext cx="353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s">
                <a:latin typeface="Calibri"/>
                <a:ea typeface="Calibri"/>
                <a:cs typeface="Calibri"/>
                <a:sym typeface="Calibri"/>
              </a:rPr>
              <a:t>z</a:t>
            </a:r>
            <a:endParaRPr b="1" i="1">
              <a:latin typeface="Calibri"/>
              <a:ea typeface="Calibri"/>
              <a:cs typeface="Calibri"/>
              <a:sym typeface="Calibri"/>
            </a:endParaRPr>
          </a:p>
        </p:txBody>
      </p:sp>
      <p:pic>
        <p:nvPicPr>
          <p:cNvPr id="313" name="Google Shape;313;p51"/>
          <p:cNvPicPr preferRelativeResize="0"/>
          <p:nvPr/>
        </p:nvPicPr>
        <p:blipFill>
          <a:blip r:embed="rId4">
            <a:alphaModFix/>
          </a:blip>
          <a:stretch>
            <a:fillRect/>
          </a:stretch>
        </p:blipFill>
        <p:spPr>
          <a:xfrm>
            <a:off x="4491312" y="2619088"/>
            <a:ext cx="1606823" cy="1576500"/>
          </a:xfrm>
          <a:prstGeom prst="rect">
            <a:avLst/>
          </a:prstGeom>
          <a:noFill/>
          <a:ln>
            <a:noFill/>
          </a:ln>
        </p:spPr>
      </p:pic>
      <p:cxnSp>
        <p:nvCxnSpPr>
          <p:cNvPr id="314" name="Google Shape;314;p51"/>
          <p:cNvCxnSpPr/>
          <p:nvPr/>
        </p:nvCxnSpPr>
        <p:spPr>
          <a:xfrm flipH="1" rot="10800000">
            <a:off x="6098125" y="3872825"/>
            <a:ext cx="1160400" cy="10500"/>
          </a:xfrm>
          <a:prstGeom prst="straightConnector1">
            <a:avLst/>
          </a:prstGeom>
          <a:noFill/>
          <a:ln cap="flat" cmpd="sng" w="28575">
            <a:solidFill>
              <a:srgbClr val="433B71"/>
            </a:solidFill>
            <a:prstDash val="solid"/>
            <a:round/>
            <a:headEnd len="med" w="med" type="none"/>
            <a:tailEnd len="med" w="med" type="triangle"/>
          </a:ln>
        </p:spPr>
      </p:cxnSp>
      <p:sp>
        <p:nvSpPr>
          <p:cNvPr id="315" name="Google Shape;315;p51"/>
          <p:cNvSpPr txBox="1"/>
          <p:nvPr/>
        </p:nvSpPr>
        <p:spPr>
          <a:xfrm>
            <a:off x="7258525" y="3654875"/>
            <a:ext cx="17796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700">
                <a:solidFill>
                  <a:srgbClr val="3F366F"/>
                </a:solidFill>
                <a:latin typeface="Calibri"/>
                <a:ea typeface="Calibri"/>
                <a:cs typeface="Calibri"/>
                <a:sym typeface="Calibri"/>
              </a:rPr>
              <a:t>Altura del cuerpo</a:t>
            </a:r>
            <a:endParaRPr b="1" sz="1700">
              <a:solidFill>
                <a:srgbClr val="3F366F"/>
              </a:solidFill>
              <a:latin typeface="Calibri"/>
              <a:ea typeface="Calibri"/>
              <a:cs typeface="Calibri"/>
              <a:sym typeface="Calibri"/>
            </a:endParaRPr>
          </a:p>
        </p:txBody>
      </p:sp>
      <p:sp>
        <p:nvSpPr>
          <p:cNvPr id="316" name="Google Shape;316;p51"/>
          <p:cNvSpPr/>
          <p:nvPr/>
        </p:nvSpPr>
        <p:spPr>
          <a:xfrm>
            <a:off x="3448650" y="3254425"/>
            <a:ext cx="353700" cy="446400"/>
          </a:xfrm>
          <a:prstGeom prst="ellipse">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2"/>
          <p:cNvSpPr txBox="1"/>
          <p:nvPr/>
        </p:nvSpPr>
        <p:spPr>
          <a:xfrm>
            <a:off x="551383" y="1388067"/>
            <a:ext cx="7761300" cy="12084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Se dice que un cuerpo es generado por una traslación si se puede obtener mediante sucesivas traslaciones de una figura plana, de acuerdo con los vectores  </a:t>
            </a:r>
            <a:r>
              <a:rPr b="1" i="1" lang="es" sz="2000">
                <a:solidFill>
                  <a:schemeClr val="dk1"/>
                </a:solidFill>
                <a:latin typeface="Calibri"/>
                <a:ea typeface="Calibri"/>
                <a:cs typeface="Calibri"/>
                <a:sym typeface="Calibri"/>
              </a:rPr>
              <a:t>s · u</a:t>
            </a:r>
            <a:r>
              <a:rPr lang="es" sz="1800">
                <a:solidFill>
                  <a:schemeClr val="dk1"/>
                </a:solidFill>
                <a:latin typeface="Calibri"/>
                <a:ea typeface="Calibri"/>
                <a:cs typeface="Calibri"/>
                <a:sym typeface="Calibri"/>
              </a:rPr>
              <a:t>, donde </a:t>
            </a:r>
            <a:r>
              <a:rPr b="1" lang="es" sz="2000">
                <a:solidFill>
                  <a:schemeClr val="dk1"/>
                </a:solidFill>
                <a:latin typeface="Calibri"/>
                <a:ea typeface="Calibri"/>
                <a:cs typeface="Calibri"/>
                <a:sym typeface="Calibri"/>
              </a:rPr>
              <a:t>s</a:t>
            </a:r>
            <a:r>
              <a:rPr lang="es" sz="1800">
                <a:solidFill>
                  <a:schemeClr val="dk1"/>
                </a:solidFill>
                <a:latin typeface="Calibri"/>
                <a:ea typeface="Calibri"/>
                <a:cs typeface="Calibri"/>
                <a:sym typeface="Calibri"/>
              </a:rPr>
              <a:t> es un escalar que va de 0 a 1 y </a:t>
            </a:r>
            <a:r>
              <a:rPr b="1" i="1" lang="es" sz="2000">
                <a:solidFill>
                  <a:schemeClr val="dk1"/>
                </a:solidFill>
                <a:latin typeface="Calibri"/>
                <a:ea typeface="Calibri"/>
                <a:cs typeface="Calibri"/>
                <a:sym typeface="Calibri"/>
              </a:rPr>
              <a:t>u</a:t>
            </a:r>
            <a:r>
              <a:rPr lang="es" sz="1800">
                <a:solidFill>
                  <a:schemeClr val="dk1"/>
                </a:solidFill>
                <a:latin typeface="Calibri"/>
                <a:ea typeface="Calibri"/>
                <a:cs typeface="Calibri"/>
                <a:sym typeface="Calibri"/>
              </a:rPr>
              <a:t> es un vector no nulo y no paralelo al plano de la figura.</a:t>
            </a:r>
            <a:endParaRPr sz="1800">
              <a:solidFill>
                <a:schemeClr val="dk1"/>
              </a:solidFill>
              <a:latin typeface="Calibri"/>
              <a:ea typeface="Calibri"/>
              <a:cs typeface="Calibri"/>
              <a:sym typeface="Calibri"/>
            </a:endParaRPr>
          </a:p>
        </p:txBody>
      </p:sp>
      <p:sp>
        <p:nvSpPr>
          <p:cNvPr id="322" name="Google Shape;322;p5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323" name="Google Shape;323;p52"/>
          <p:cNvPicPr preferRelativeResize="0"/>
          <p:nvPr/>
        </p:nvPicPr>
        <p:blipFill>
          <a:blip r:embed="rId3">
            <a:alphaModFix/>
          </a:blip>
          <a:stretch>
            <a:fillRect/>
          </a:stretch>
        </p:blipFill>
        <p:spPr>
          <a:xfrm>
            <a:off x="2583988" y="2571742"/>
            <a:ext cx="3976016" cy="224223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3"/>
          <p:cNvSpPr txBox="1"/>
          <p:nvPr/>
        </p:nvSpPr>
        <p:spPr>
          <a:xfrm>
            <a:off x="551383" y="1388067"/>
            <a:ext cx="7761300" cy="6234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El volumen de cualquier cuerpo geométrico generado por traslación de una figura plana se puede calcular como el área de su base por su altura.</a:t>
            </a:r>
            <a:endParaRPr sz="1800">
              <a:solidFill>
                <a:schemeClr val="dk1"/>
              </a:solidFill>
              <a:latin typeface="Calibri"/>
              <a:ea typeface="Calibri"/>
              <a:cs typeface="Calibri"/>
              <a:sym typeface="Calibri"/>
            </a:endParaRPr>
          </a:p>
        </p:txBody>
      </p:sp>
      <p:sp>
        <p:nvSpPr>
          <p:cNvPr id="329" name="Google Shape;329;p5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sp>
        <p:nvSpPr>
          <p:cNvPr id="330" name="Google Shape;330;p53"/>
          <p:cNvSpPr txBox="1"/>
          <p:nvPr/>
        </p:nvSpPr>
        <p:spPr>
          <a:xfrm>
            <a:off x="2994000" y="4303800"/>
            <a:ext cx="3156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1800">
                <a:solidFill>
                  <a:srgbClr val="62B799"/>
                </a:solidFill>
                <a:latin typeface="Calibri"/>
                <a:ea typeface="Calibri"/>
                <a:cs typeface="Calibri"/>
                <a:sym typeface="Calibri"/>
              </a:rPr>
              <a:t>Volumen</a:t>
            </a:r>
            <a:r>
              <a:rPr b="1" lang="es" sz="1800">
                <a:latin typeface="Calibri"/>
                <a:ea typeface="Calibri"/>
                <a:cs typeface="Calibri"/>
                <a:sym typeface="Calibri"/>
              </a:rPr>
              <a:t> = </a:t>
            </a:r>
            <a:r>
              <a:rPr b="1" lang="es" sz="1800">
                <a:solidFill>
                  <a:srgbClr val="D65664"/>
                </a:solidFill>
                <a:latin typeface="Calibri"/>
                <a:ea typeface="Calibri"/>
                <a:cs typeface="Calibri"/>
                <a:sym typeface="Calibri"/>
              </a:rPr>
              <a:t>Área basal</a:t>
            </a:r>
            <a:r>
              <a:rPr b="1" lang="es" sz="1800">
                <a:latin typeface="Calibri"/>
                <a:ea typeface="Calibri"/>
                <a:cs typeface="Calibri"/>
                <a:sym typeface="Calibri"/>
              </a:rPr>
              <a:t>  </a:t>
            </a:r>
            <a:r>
              <a:rPr b="1" lang="es" sz="2100">
                <a:solidFill>
                  <a:schemeClr val="dk1"/>
                </a:solidFill>
                <a:latin typeface="Calibri"/>
                <a:ea typeface="Calibri"/>
                <a:cs typeface="Calibri"/>
                <a:sym typeface="Calibri"/>
              </a:rPr>
              <a:t>·</a:t>
            </a:r>
            <a:r>
              <a:rPr b="1" lang="es" sz="2100">
                <a:latin typeface="Calibri"/>
                <a:ea typeface="Calibri"/>
                <a:cs typeface="Calibri"/>
                <a:sym typeface="Calibri"/>
              </a:rPr>
              <a:t> </a:t>
            </a:r>
            <a:r>
              <a:rPr b="1" lang="es" sz="1800">
                <a:solidFill>
                  <a:srgbClr val="433B71"/>
                </a:solidFill>
                <a:latin typeface="Calibri"/>
                <a:ea typeface="Calibri"/>
                <a:cs typeface="Calibri"/>
                <a:sym typeface="Calibri"/>
              </a:rPr>
              <a:t>A</a:t>
            </a:r>
            <a:r>
              <a:rPr b="1" lang="es" sz="1800">
                <a:solidFill>
                  <a:srgbClr val="433B71"/>
                </a:solidFill>
                <a:latin typeface="Calibri"/>
                <a:ea typeface="Calibri"/>
                <a:cs typeface="Calibri"/>
                <a:sym typeface="Calibri"/>
              </a:rPr>
              <a:t>ltura</a:t>
            </a:r>
            <a:endParaRPr b="1" sz="1800">
              <a:solidFill>
                <a:srgbClr val="433B71"/>
              </a:solidFill>
              <a:latin typeface="Calibri"/>
              <a:ea typeface="Calibri"/>
              <a:cs typeface="Calibri"/>
              <a:sym typeface="Calibri"/>
            </a:endParaRPr>
          </a:p>
        </p:txBody>
      </p:sp>
      <p:pic>
        <p:nvPicPr>
          <p:cNvPr id="331" name="Google Shape;331;p53"/>
          <p:cNvPicPr preferRelativeResize="0"/>
          <p:nvPr/>
        </p:nvPicPr>
        <p:blipFill rotWithShape="1">
          <a:blip r:embed="rId3">
            <a:alphaModFix/>
          </a:blip>
          <a:srcRect b="20754" l="0" r="0" t="0"/>
          <a:stretch/>
        </p:blipFill>
        <p:spPr>
          <a:xfrm>
            <a:off x="2873075" y="2098500"/>
            <a:ext cx="3294249" cy="20180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54"/>
          <p:cNvPicPr preferRelativeResize="0"/>
          <p:nvPr/>
        </p:nvPicPr>
        <p:blipFill rotWithShape="1">
          <a:blip r:embed="rId3">
            <a:alphaModFix/>
          </a:blip>
          <a:srcRect b="0" l="0" r="0" t="0"/>
          <a:stretch/>
        </p:blipFill>
        <p:spPr>
          <a:xfrm>
            <a:off x="0" y="0"/>
            <a:ext cx="9144006" cy="5143503"/>
          </a:xfrm>
          <a:prstGeom prst="rect">
            <a:avLst/>
          </a:prstGeom>
          <a:noFill/>
          <a:ln>
            <a:noFill/>
          </a:ln>
        </p:spPr>
      </p:pic>
      <p:sp>
        <p:nvSpPr>
          <p:cNvPr id="337" name="Google Shape;337;p54"/>
          <p:cNvSpPr txBox="1"/>
          <p:nvPr/>
        </p:nvSpPr>
        <p:spPr>
          <a:xfrm>
            <a:off x="484060" y="2082304"/>
            <a:ext cx="8175900" cy="6465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Clr>
                <a:schemeClr val="dk1"/>
              </a:buClr>
              <a:buSzPts val="3300"/>
              <a:buFont typeface="Arial"/>
              <a:buNone/>
            </a:pPr>
            <a:r>
              <a:rPr b="1" lang="es" sz="3300">
                <a:solidFill>
                  <a:schemeClr val="lt1"/>
                </a:solidFill>
                <a:latin typeface="Calibri"/>
                <a:ea typeface="Calibri"/>
                <a:cs typeface="Calibri"/>
                <a:sym typeface="Calibri"/>
              </a:rPr>
              <a:t>Modelando en 3D</a:t>
            </a:r>
            <a:endParaRPr b="1" sz="33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8"/>
          <p:cNvSpPr txBox="1"/>
          <p:nvPr/>
        </p:nvSpPr>
        <p:spPr>
          <a:xfrm>
            <a:off x="510650" y="1581625"/>
            <a:ext cx="5490300" cy="377100"/>
          </a:xfrm>
          <a:prstGeom prst="rect">
            <a:avLst/>
          </a:prstGeom>
          <a:noFill/>
          <a:ln>
            <a:noFill/>
          </a:ln>
        </p:spPr>
        <p:txBody>
          <a:bodyPr anchorCtr="0" anchor="t" bIns="34275" lIns="68575" spcFirstLastPara="1" rIns="68575" wrap="square" tIns="34275">
            <a:spAutoFit/>
          </a:bodyPr>
          <a:lstStyle/>
          <a:p>
            <a:pPr indent="-355600" lvl="0" marL="457200" rtl="0" algn="just">
              <a:spcBef>
                <a:spcPts val="0"/>
              </a:spcBef>
              <a:spcAft>
                <a:spcPts val="0"/>
              </a:spcAft>
              <a:buClr>
                <a:schemeClr val="dk1"/>
              </a:buClr>
              <a:buSzPts val="2000"/>
              <a:buFont typeface="Nunito"/>
              <a:buChar char="●"/>
            </a:pPr>
            <a:r>
              <a:t/>
            </a:r>
            <a:endParaRPr sz="2000">
              <a:solidFill>
                <a:schemeClr val="dk1"/>
              </a:solidFill>
              <a:latin typeface="Calibri"/>
              <a:ea typeface="Calibri"/>
              <a:cs typeface="Calibri"/>
              <a:sym typeface="Calibri"/>
            </a:endParaRPr>
          </a:p>
        </p:txBody>
      </p:sp>
      <p:sp>
        <p:nvSpPr>
          <p:cNvPr id="141" name="Google Shape;141;p28"/>
          <p:cNvSpPr/>
          <p:nvPr/>
        </p:nvSpPr>
        <p:spPr>
          <a:xfrm>
            <a:off x="561575" y="1377925"/>
            <a:ext cx="8130600" cy="2101200"/>
          </a:xfrm>
          <a:prstGeom prst="rect">
            <a:avLst/>
          </a:prstGeom>
          <a:solidFill>
            <a:srgbClr val="F3F3F3"/>
          </a:solidFill>
          <a:ln>
            <a:noFill/>
          </a:ln>
        </p:spPr>
        <p:txBody>
          <a:bodyPr anchorCtr="0" anchor="ctr" bIns="68575" lIns="68575" spcFirstLastPara="1" rIns="68575" wrap="square" tIns="68575">
            <a:noAutofit/>
          </a:bodyPr>
          <a:lstStyle/>
          <a:p>
            <a:pPr indent="-368300" lvl="0" marL="457200" rtl="0" algn="just">
              <a:spcBef>
                <a:spcPts val="0"/>
              </a:spcBef>
              <a:spcAft>
                <a:spcPts val="0"/>
              </a:spcAft>
              <a:buClr>
                <a:schemeClr val="dk1"/>
              </a:buClr>
              <a:buSzPts val="2200"/>
              <a:buFont typeface="Calibri"/>
              <a:buChar char="●"/>
            </a:pPr>
            <a:r>
              <a:rPr lang="es" sz="2200">
                <a:solidFill>
                  <a:schemeClr val="dk1"/>
                </a:solidFill>
                <a:latin typeface="Calibri"/>
                <a:ea typeface="Calibri"/>
                <a:cs typeface="Calibri"/>
                <a:sym typeface="Calibri"/>
              </a:rPr>
              <a:t>¿Qué es el modelado digital en 3D? </a:t>
            </a:r>
            <a:endParaRPr sz="22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sz="2200">
              <a:solidFill>
                <a:schemeClr val="dk1"/>
              </a:solidFill>
              <a:latin typeface="Calibri"/>
              <a:ea typeface="Calibri"/>
              <a:cs typeface="Calibri"/>
              <a:sym typeface="Calibri"/>
            </a:endParaRPr>
          </a:p>
          <a:p>
            <a:pPr indent="-368300" lvl="0" marL="457200" rtl="0" algn="just">
              <a:spcBef>
                <a:spcPts val="0"/>
              </a:spcBef>
              <a:spcAft>
                <a:spcPts val="0"/>
              </a:spcAft>
              <a:buClr>
                <a:schemeClr val="dk1"/>
              </a:buClr>
              <a:buSzPts val="2200"/>
              <a:buFont typeface="Calibri"/>
              <a:buChar char="●"/>
            </a:pPr>
            <a:r>
              <a:rPr lang="es" sz="2200">
                <a:solidFill>
                  <a:schemeClr val="dk1"/>
                </a:solidFill>
                <a:latin typeface="Calibri"/>
                <a:ea typeface="Calibri"/>
                <a:cs typeface="Calibri"/>
                <a:sym typeface="Calibri"/>
              </a:rPr>
              <a:t>¿Qué permite el modelado y la impresión 3D en el área de</a:t>
            </a:r>
            <a:endParaRPr sz="2200">
              <a:solidFill>
                <a:schemeClr val="dk1"/>
              </a:solidFill>
              <a:latin typeface="Calibri"/>
              <a:ea typeface="Calibri"/>
              <a:cs typeface="Calibri"/>
              <a:sym typeface="Calibri"/>
            </a:endParaRPr>
          </a:p>
          <a:p>
            <a:pPr indent="0" lvl="0" marL="457200" rtl="0" algn="just">
              <a:spcBef>
                <a:spcPts val="0"/>
              </a:spcBef>
              <a:spcAft>
                <a:spcPts val="0"/>
              </a:spcAft>
              <a:buNone/>
            </a:pPr>
            <a:r>
              <a:rPr lang="es" sz="2200">
                <a:solidFill>
                  <a:schemeClr val="dk1"/>
                </a:solidFill>
                <a:latin typeface="Calibri"/>
                <a:ea typeface="Calibri"/>
                <a:cs typeface="Calibri"/>
                <a:sym typeface="Calibri"/>
              </a:rPr>
              <a:t>la arquitectura?</a:t>
            </a:r>
            <a:endParaRPr sz="2200">
              <a:solidFill>
                <a:schemeClr val="dk1"/>
              </a:solidFill>
              <a:latin typeface="Calibri"/>
              <a:ea typeface="Calibri"/>
              <a:cs typeface="Calibri"/>
              <a:sym typeface="Calibri"/>
            </a:endParaRPr>
          </a:p>
          <a:p>
            <a:pPr indent="0" lvl="0" marL="0" rtl="0" algn="just">
              <a:spcBef>
                <a:spcPts val="0"/>
              </a:spcBef>
              <a:spcAft>
                <a:spcPts val="0"/>
              </a:spcAft>
              <a:buNone/>
            </a:pPr>
            <a:r>
              <a:t/>
            </a:r>
            <a:endParaRPr sz="2200">
              <a:solidFill>
                <a:schemeClr val="dk1"/>
              </a:solidFill>
              <a:latin typeface="Calibri"/>
              <a:ea typeface="Calibri"/>
              <a:cs typeface="Calibri"/>
              <a:sym typeface="Calibri"/>
            </a:endParaRPr>
          </a:p>
        </p:txBody>
      </p:sp>
      <p:sp>
        <p:nvSpPr>
          <p:cNvPr id="142" name="Google Shape;142;p28"/>
          <p:cNvSpPr txBox="1"/>
          <p:nvPr/>
        </p:nvSpPr>
        <p:spPr>
          <a:xfrm>
            <a:off x="323325" y="382100"/>
            <a:ext cx="6045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 partir de la Infografía, </a:t>
            </a:r>
            <a:r>
              <a:rPr lang="es" sz="2700">
                <a:solidFill>
                  <a:srgbClr val="423B71"/>
                </a:solidFill>
                <a:latin typeface="Calibri"/>
                <a:ea typeface="Calibri"/>
                <a:cs typeface="Calibri"/>
                <a:sym typeface="Calibri"/>
              </a:rPr>
              <a:t>respondamos: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p:nvPr/>
        </p:nvSpPr>
        <p:spPr>
          <a:xfrm>
            <a:off x="288075" y="1155700"/>
            <a:ext cx="3895200" cy="32892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21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21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lang="es" sz="2100">
                <a:solidFill>
                  <a:schemeClr val="dk1"/>
                </a:solidFill>
                <a:latin typeface="Calibri"/>
                <a:ea typeface="Calibri"/>
                <a:cs typeface="Calibri"/>
                <a:sym typeface="Calibri"/>
              </a:rPr>
              <a:t>Un arquitecto debe presentar el diseño de la torre Titanium en una exposición. </a:t>
            </a:r>
            <a:endParaRPr sz="21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lang="es" sz="2100">
                <a:solidFill>
                  <a:schemeClr val="dk1"/>
                </a:solidFill>
                <a:latin typeface="Calibri"/>
                <a:ea typeface="Calibri"/>
                <a:cs typeface="Calibri"/>
                <a:sym typeface="Calibri"/>
              </a:rPr>
              <a:t>Esta torre es la segunda más alta de Chile y se ubica en Santiago.</a:t>
            </a:r>
            <a:endParaRPr sz="21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sp>
        <p:nvSpPr>
          <p:cNvPr id="148" name="Google Shape;148;p2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Presentación del problema</a:t>
            </a:r>
            <a:endParaRPr b="1" i="0" sz="2700" u="none" cap="none" strike="noStrike">
              <a:solidFill>
                <a:srgbClr val="423B71"/>
              </a:solidFill>
              <a:latin typeface="Calibri"/>
              <a:ea typeface="Calibri"/>
              <a:cs typeface="Calibri"/>
              <a:sym typeface="Calibri"/>
            </a:endParaRPr>
          </a:p>
        </p:txBody>
      </p:sp>
      <p:pic>
        <p:nvPicPr>
          <p:cNvPr id="149" name="Google Shape;149;p29"/>
          <p:cNvPicPr preferRelativeResize="0"/>
          <p:nvPr/>
        </p:nvPicPr>
        <p:blipFill>
          <a:blip r:embed="rId3">
            <a:alphaModFix/>
          </a:blip>
          <a:stretch>
            <a:fillRect/>
          </a:stretch>
        </p:blipFill>
        <p:spPr>
          <a:xfrm>
            <a:off x="5218775" y="893925"/>
            <a:ext cx="1865726" cy="355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0"/>
          <p:cNvSpPr/>
          <p:nvPr/>
        </p:nvSpPr>
        <p:spPr>
          <a:xfrm>
            <a:off x="484000" y="1753325"/>
            <a:ext cx="3885600" cy="24906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Para la exposición, necesita hacer una réplica a escala de la torre mediante un software de modelado 3D. En la réplica, se considerará que todos los pisos son idénticos y que tendrán la siguiente forma:</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155" name="Google Shape;155;p3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Presentación del problema</a:t>
            </a:r>
            <a:endParaRPr b="1" i="0" sz="2700" u="none" cap="none" strike="noStrike">
              <a:solidFill>
                <a:srgbClr val="423B71"/>
              </a:solidFill>
              <a:latin typeface="Calibri"/>
              <a:ea typeface="Calibri"/>
              <a:cs typeface="Calibri"/>
              <a:sym typeface="Calibri"/>
            </a:endParaRPr>
          </a:p>
        </p:txBody>
      </p:sp>
      <p:pic>
        <p:nvPicPr>
          <p:cNvPr id="156" name="Google Shape;156;p30"/>
          <p:cNvPicPr preferRelativeResize="0"/>
          <p:nvPr/>
        </p:nvPicPr>
        <p:blipFill>
          <a:blip r:embed="rId3">
            <a:alphaModFix/>
          </a:blip>
          <a:stretch>
            <a:fillRect/>
          </a:stretch>
        </p:blipFill>
        <p:spPr>
          <a:xfrm>
            <a:off x="4663500" y="1793463"/>
            <a:ext cx="3523200" cy="213036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1"/>
          <p:cNvSpPr/>
          <p:nvPr/>
        </p:nvSpPr>
        <p:spPr>
          <a:xfrm>
            <a:off x="288075" y="1155700"/>
            <a:ext cx="8558400" cy="34059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1800"/>
              <a:buFont typeface="Arial"/>
              <a:buNone/>
            </a:pPr>
            <a:r>
              <a:rPr lang="es" sz="1800">
                <a:solidFill>
                  <a:schemeClr val="dk1"/>
                </a:solidFill>
                <a:latin typeface="Calibri"/>
                <a:ea typeface="Calibri"/>
                <a:cs typeface="Calibri"/>
                <a:sym typeface="Calibri"/>
              </a:rPr>
              <a:t>El arquitecto partió diseñando en el software la figura </a:t>
            </a:r>
            <a:r>
              <a:rPr lang="es" sz="1800">
                <a:solidFill>
                  <a:schemeClr val="dk1"/>
                </a:solidFill>
                <a:latin typeface="Calibri"/>
                <a:ea typeface="Calibri"/>
                <a:cs typeface="Calibri"/>
                <a:sym typeface="Calibri"/>
              </a:rPr>
              <a:t>plana </a:t>
            </a:r>
            <a:r>
              <a:rPr lang="es" sz="1800">
                <a:solidFill>
                  <a:schemeClr val="dk1"/>
                </a:solidFill>
                <a:latin typeface="Calibri"/>
                <a:ea typeface="Calibri"/>
                <a:cs typeface="Calibri"/>
                <a:sym typeface="Calibri"/>
              </a:rPr>
              <a:t>en el plano XY, como se muestra a continuación:</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lang="es" sz="1800">
                <a:solidFill>
                  <a:schemeClr val="dk1"/>
                </a:solidFill>
                <a:latin typeface="Calibri"/>
                <a:ea typeface="Calibri"/>
                <a:cs typeface="Calibri"/>
                <a:sym typeface="Calibri"/>
              </a:rPr>
              <a:t>¿Qué acción podría realizarse con el software de manera que el arquitecto </a:t>
            </a:r>
            <a:endParaRPr b="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lang="es" sz="1800">
                <a:solidFill>
                  <a:schemeClr val="dk1"/>
                </a:solidFill>
                <a:latin typeface="Calibri"/>
                <a:ea typeface="Calibri"/>
                <a:cs typeface="Calibri"/>
                <a:sym typeface="Calibri"/>
              </a:rPr>
              <a:t>genere un modelo 3D de la torre?</a:t>
            </a:r>
            <a:endParaRPr b="1" sz="1800">
              <a:solidFill>
                <a:schemeClr val="dk1"/>
              </a:solidFill>
              <a:latin typeface="Calibri"/>
              <a:ea typeface="Calibri"/>
              <a:cs typeface="Calibri"/>
              <a:sym typeface="Calibri"/>
            </a:endParaRPr>
          </a:p>
        </p:txBody>
      </p:sp>
      <p:sp>
        <p:nvSpPr>
          <p:cNvPr id="162" name="Google Shape;162;p3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Presentación del problema</a:t>
            </a:r>
            <a:endParaRPr b="1" i="0" sz="2700" u="none" cap="none" strike="noStrike">
              <a:solidFill>
                <a:srgbClr val="423B71"/>
              </a:solidFill>
              <a:latin typeface="Calibri"/>
              <a:ea typeface="Calibri"/>
              <a:cs typeface="Calibri"/>
              <a:sym typeface="Calibri"/>
            </a:endParaRPr>
          </a:p>
        </p:txBody>
      </p:sp>
      <p:pic>
        <p:nvPicPr>
          <p:cNvPr id="163" name="Google Shape;163;p31"/>
          <p:cNvPicPr preferRelativeResize="0"/>
          <p:nvPr/>
        </p:nvPicPr>
        <p:blipFill>
          <a:blip r:embed="rId3">
            <a:alphaModFix/>
          </a:blip>
          <a:stretch>
            <a:fillRect/>
          </a:stretch>
        </p:blipFill>
        <p:spPr>
          <a:xfrm>
            <a:off x="3013074" y="1765275"/>
            <a:ext cx="2679100" cy="1971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2"/>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a) ¿Basta trasladar una vez la figura generada para generar la réplica de la torre? ¿Por qué?</a:t>
            </a:r>
            <a:endParaRPr b="1" sz="1800">
              <a:solidFill>
                <a:schemeClr val="dk1"/>
              </a:solidFill>
              <a:latin typeface="Calibri"/>
              <a:ea typeface="Calibri"/>
              <a:cs typeface="Calibri"/>
              <a:sym typeface="Calibri"/>
            </a:endParaRPr>
          </a:p>
        </p:txBody>
      </p:sp>
      <p:sp>
        <p:nvSpPr>
          <p:cNvPr id="169" name="Google Shape;169;p3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3"/>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a) ¿Basta trasladar una vez la figura generada para generar la réplica de la torre? ¿Por qué?</a:t>
            </a:r>
            <a:endParaRPr b="1" sz="1800">
              <a:solidFill>
                <a:schemeClr val="dk1"/>
              </a:solidFill>
              <a:latin typeface="Calibri"/>
              <a:ea typeface="Calibri"/>
              <a:cs typeface="Calibri"/>
              <a:sym typeface="Calibri"/>
            </a:endParaRPr>
          </a:p>
        </p:txBody>
      </p:sp>
      <p:sp>
        <p:nvSpPr>
          <p:cNvPr id="175" name="Google Shape;175;p3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pic>
        <p:nvPicPr>
          <p:cNvPr id="176" name="Google Shape;176;p33"/>
          <p:cNvPicPr preferRelativeResize="0"/>
          <p:nvPr/>
        </p:nvPicPr>
        <p:blipFill>
          <a:blip r:embed="rId3">
            <a:alphaModFix/>
          </a:blip>
          <a:stretch>
            <a:fillRect/>
          </a:stretch>
        </p:blipFill>
        <p:spPr>
          <a:xfrm>
            <a:off x="2890201" y="2214150"/>
            <a:ext cx="3474450" cy="25320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4"/>
          <p:cNvSpPr/>
          <p:nvPr/>
        </p:nvSpPr>
        <p:spPr>
          <a:xfrm>
            <a:off x="399900" y="1251149"/>
            <a:ext cx="8344200" cy="8667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rtl="0" algn="just">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b) Describe con tus palabras un proceso para generar el modelo 3D de la torre a través de traslaciones.</a:t>
            </a:r>
            <a:endParaRPr b="1" sz="1800">
              <a:solidFill>
                <a:schemeClr val="dk1"/>
              </a:solidFill>
              <a:latin typeface="Calibri"/>
              <a:ea typeface="Calibri"/>
              <a:cs typeface="Calibri"/>
              <a:sym typeface="Calibri"/>
            </a:endParaRPr>
          </a:p>
        </p:txBody>
      </p:sp>
      <p:sp>
        <p:nvSpPr>
          <p:cNvPr id="182" name="Google Shape;182;p3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