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5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197bd8ef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3197bd8ef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59a9b9681c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259a9b9681c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3197bd8efd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197bd8efd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342aa61d6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5342aa61d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3197bd8efd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3197bd8efd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197bd8efd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g23197bd8efd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3197bd8efd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23197bd8efd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3197bd8efd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3197bd8efd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3197bd8ef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3197bd8efd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98dd60851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2298dd60851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s">
                <a:solidFill>
                  <a:schemeClr val="dk1"/>
                </a:solidFill>
              </a:rPr>
              <a:t>En este momento se invita a revisar la infografía completa, puede descargarla de recursos en la página:  https://matcon.cmmedu.uchile.cl/</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342aa61d6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25342aa61d6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197bd8efd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23197bd8efd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3197bd8efd_0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3197bd8efd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5342aa61d6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5342aa61d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3197bd8efd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3197bd8efd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3197bd8efd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23197bd8efd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3197bd8efd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23197bd8efd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4373a2dd14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24373a2dd14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4373a2dd14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g24373a2dd14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4373a2dd14_0_1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24373a2dd14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9a9b9681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59a9b9681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9a9b9681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g259a9b9681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98dd60851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298dd60851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3197bd8e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23197bd8e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59a9b9681c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259a9b9681c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drive.google.com/file/d/15VIxqUtAWHWl34dZ_UE20DCz90gKCVS3/view"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a:stretch/>
        </p:blipFill>
        <p:spPr>
          <a:xfrm>
            <a:off x="0" y="0"/>
            <a:ext cx="9144006" cy="5143503"/>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Modelando en 3D</a:t>
            </a:r>
            <a:endParaRPr sz="33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571500" lvl="0" indent="-457200" algn="just" rtl="0">
              <a:spcBef>
                <a:spcPts val="0"/>
              </a:spcBef>
              <a:spcAft>
                <a:spcPts val="0"/>
              </a:spcAft>
              <a:buClr>
                <a:schemeClr val="dk1"/>
              </a:buClr>
              <a:buSzPts val="1800"/>
              <a:buFont typeface="+mj-lt"/>
              <a:buAutoNum type="arabicPeriod"/>
            </a:pPr>
            <a:r>
              <a:rPr lang="es" sz="2000" b="1" dirty="0">
                <a:solidFill>
                  <a:schemeClr val="dk1"/>
                </a:solidFill>
                <a:latin typeface="Calibri"/>
                <a:ea typeface="Calibri"/>
                <a:cs typeface="Calibri"/>
                <a:sym typeface="Calibri"/>
              </a:rPr>
              <a:t>b) Describe con tus palabras un proceso para generar el modelo 3D de la torre a través de traslaciones.</a:t>
            </a:r>
            <a:endParaRPr sz="2000" b="1" dirty="0">
              <a:solidFill>
                <a:schemeClr val="dk1"/>
              </a:solidFill>
              <a:latin typeface="Calibri"/>
              <a:ea typeface="Calibri"/>
              <a:cs typeface="Calibri"/>
              <a:sym typeface="Calibri"/>
            </a:endParaRPr>
          </a:p>
        </p:txBody>
      </p:sp>
      <p:sp>
        <p:nvSpPr>
          <p:cNvPr id="188" name="Google Shape;188;p35"/>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2738850" y="2162474"/>
            <a:ext cx="3475282" cy="2720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95" name="Google Shape;195;p36"/>
          <p:cNvSpPr/>
          <p:nvPr/>
        </p:nvSpPr>
        <p:spPr>
          <a:xfrm>
            <a:off x="399900" y="1251149"/>
            <a:ext cx="8344200" cy="1507727"/>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continuación, se muestran las medidas que tiene la figura que genera el modelo de la torre. Además, se sabe que las medidas originales de la torre Titanium son 34 metros de ancho, 60 metros de largo y 190 metros de alto. ¿Cuál es la altura del modelo?</a:t>
            </a:r>
            <a:endParaRPr sz="2000" b="1" dirty="0">
              <a:solidFill>
                <a:schemeClr val="dk1"/>
              </a:solidFill>
              <a:latin typeface="Calibri"/>
              <a:ea typeface="Calibri"/>
              <a:cs typeface="Calibri"/>
              <a:sym typeface="Calibri"/>
            </a:endParaRPr>
          </a:p>
        </p:txBody>
      </p:sp>
      <p:pic>
        <p:nvPicPr>
          <p:cNvPr id="196" name="Google Shape;196;p36"/>
          <p:cNvPicPr preferRelativeResize="0"/>
          <p:nvPr/>
        </p:nvPicPr>
        <p:blipFill>
          <a:blip r:embed="rId3">
            <a:alphaModFix/>
          </a:blip>
          <a:stretch>
            <a:fillRect/>
          </a:stretch>
        </p:blipFill>
        <p:spPr>
          <a:xfrm>
            <a:off x="2783575" y="2758876"/>
            <a:ext cx="3576849" cy="226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p:nvPr/>
        </p:nvSpPr>
        <p:spPr>
          <a:xfrm>
            <a:off x="292125" y="835575"/>
            <a:ext cx="7531500" cy="1475546"/>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continuación, se muestran las medidas que tiene la figura que genera el modelo de la torre. Además, se sabe que las medidas originales de la torre Titanium son 34 metros de ancho, 60 metros de largo y 190 metros de alto. ¿Cuál es la altura del modelo?</a:t>
            </a:r>
            <a:endParaRPr sz="2000" b="1" dirty="0">
              <a:solidFill>
                <a:schemeClr val="dk1"/>
              </a:solidFill>
              <a:latin typeface="Calibri"/>
              <a:ea typeface="Calibri"/>
              <a:cs typeface="Calibri"/>
              <a:sym typeface="Calibri"/>
            </a:endParaRPr>
          </a:p>
        </p:txBody>
      </p:sp>
      <p:sp>
        <p:nvSpPr>
          <p:cNvPr id="202" name="Google Shape;202;p37"/>
          <p:cNvSpPr txBox="1"/>
          <p:nvPr/>
        </p:nvSpPr>
        <p:spPr>
          <a:xfrm>
            <a:off x="292125" y="294313"/>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pic>
        <p:nvPicPr>
          <p:cNvPr id="203" name="Google Shape;203;p37"/>
          <p:cNvPicPr preferRelativeResize="0"/>
          <p:nvPr/>
        </p:nvPicPr>
        <p:blipFill>
          <a:blip r:embed="rId3">
            <a:alphaModFix/>
          </a:blip>
          <a:stretch>
            <a:fillRect/>
          </a:stretch>
        </p:blipFill>
        <p:spPr>
          <a:xfrm>
            <a:off x="5312449" y="2875319"/>
            <a:ext cx="2132600" cy="546818"/>
          </a:xfrm>
          <a:prstGeom prst="rect">
            <a:avLst/>
          </a:prstGeom>
          <a:noFill/>
          <a:ln>
            <a:noFill/>
          </a:ln>
        </p:spPr>
      </p:pic>
      <p:pic>
        <p:nvPicPr>
          <p:cNvPr id="204" name="Google Shape;204;p37"/>
          <p:cNvPicPr preferRelativeResize="0"/>
          <p:nvPr/>
        </p:nvPicPr>
        <p:blipFill>
          <a:blip r:embed="rId4">
            <a:alphaModFix/>
          </a:blip>
          <a:stretch>
            <a:fillRect/>
          </a:stretch>
        </p:blipFill>
        <p:spPr>
          <a:xfrm>
            <a:off x="5312457" y="3573539"/>
            <a:ext cx="2132592" cy="317350"/>
          </a:xfrm>
          <a:prstGeom prst="rect">
            <a:avLst/>
          </a:prstGeom>
          <a:noFill/>
          <a:ln>
            <a:noFill/>
          </a:ln>
        </p:spPr>
      </p:pic>
      <p:pic>
        <p:nvPicPr>
          <p:cNvPr id="205" name="Google Shape;205;p37"/>
          <p:cNvPicPr preferRelativeResize="0"/>
          <p:nvPr/>
        </p:nvPicPr>
        <p:blipFill rotWithShape="1">
          <a:blip r:embed="rId5">
            <a:alphaModFix/>
          </a:blip>
          <a:srcRect r="26090"/>
          <a:stretch/>
        </p:blipFill>
        <p:spPr>
          <a:xfrm>
            <a:off x="945268" y="2345463"/>
            <a:ext cx="3023831" cy="25170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8"/>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a) Considerando que queremos determinar el vector de traslación que se debe aplicar a la figura que genera el modelo, ¿qué dirección tiene ese vector?</a:t>
            </a:r>
            <a:endParaRPr sz="2000" b="1" dirty="0">
              <a:solidFill>
                <a:schemeClr val="dk1"/>
              </a:solidFill>
              <a:latin typeface="Calibri"/>
              <a:ea typeface="Calibri"/>
              <a:cs typeface="Calibri"/>
              <a:sym typeface="Calibri"/>
            </a:endParaRPr>
          </a:p>
        </p:txBody>
      </p:sp>
      <p:sp>
        <p:nvSpPr>
          <p:cNvPr id="211" name="Google Shape;211;p38"/>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a) Considerando que queremos determinar el vector de traslación que se debe aplicar a la figura que genera el modelo, ¿qué dirección tiene ese vector?</a:t>
            </a:r>
            <a:endParaRPr sz="2000" b="1" dirty="0">
              <a:solidFill>
                <a:schemeClr val="dk1"/>
              </a:solidFill>
              <a:latin typeface="Calibri"/>
              <a:ea typeface="Calibri"/>
              <a:cs typeface="Calibri"/>
              <a:sym typeface="Calibri"/>
            </a:endParaRPr>
          </a:p>
        </p:txBody>
      </p:sp>
      <p:sp>
        <p:nvSpPr>
          <p:cNvPr id="217" name="Google Shape;217;p39"/>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pic>
        <p:nvPicPr>
          <p:cNvPr id="218" name="Google Shape;218;p39"/>
          <p:cNvPicPr preferRelativeResize="0"/>
          <p:nvPr/>
        </p:nvPicPr>
        <p:blipFill>
          <a:blip r:embed="rId3">
            <a:alphaModFix/>
          </a:blip>
          <a:stretch>
            <a:fillRect/>
          </a:stretch>
        </p:blipFill>
        <p:spPr>
          <a:xfrm>
            <a:off x="2506875" y="2182074"/>
            <a:ext cx="4017521" cy="272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0"/>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b) ¿Cuál es el vector de traslación que se debe utilizar para generar la réplica de la torre? </a:t>
            </a:r>
            <a:endParaRPr sz="2000" b="1" dirty="0">
              <a:solidFill>
                <a:schemeClr val="dk1"/>
              </a:solidFill>
              <a:latin typeface="Calibri"/>
              <a:ea typeface="Calibri"/>
              <a:cs typeface="Calibri"/>
              <a:sym typeface="Calibri"/>
            </a:endParaRPr>
          </a:p>
        </p:txBody>
      </p:sp>
      <p:sp>
        <p:nvSpPr>
          <p:cNvPr id="224" name="Google Shape;224;p40"/>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3"/>
            </a:pPr>
            <a:r>
              <a:rPr lang="es" sz="2000" b="1" dirty="0">
                <a:solidFill>
                  <a:schemeClr val="dk1"/>
                </a:solidFill>
                <a:latin typeface="Calibri"/>
                <a:ea typeface="Calibri"/>
                <a:cs typeface="Calibri"/>
                <a:sym typeface="Calibri"/>
              </a:rPr>
              <a:t>b) ¿Cuál es el vector de traslación que se debe utilizar para generar la réplica de la torre? </a:t>
            </a:r>
            <a:endParaRPr sz="2000" b="1" dirty="0">
              <a:solidFill>
                <a:schemeClr val="dk1"/>
              </a:solidFill>
              <a:latin typeface="Calibri"/>
              <a:ea typeface="Calibri"/>
              <a:cs typeface="Calibri"/>
              <a:sym typeface="Calibri"/>
            </a:endParaRPr>
          </a:p>
        </p:txBody>
      </p:sp>
      <p:sp>
        <p:nvSpPr>
          <p:cNvPr id="230" name="Google Shape;230;p41"/>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231" name="Google Shape;231;p41"/>
          <p:cNvSpPr/>
          <p:nvPr/>
        </p:nvSpPr>
        <p:spPr>
          <a:xfrm>
            <a:off x="4337600" y="2475075"/>
            <a:ext cx="322800" cy="1059000"/>
          </a:xfrm>
          <a:prstGeom prst="rightBrace">
            <a:avLst>
              <a:gd name="adj1" fmla="val 50000"/>
              <a:gd name="adj2" fmla="val 50000"/>
            </a:avLst>
          </a:prstGeom>
          <a:noFill/>
          <a:ln w="28575"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2B799"/>
              </a:solidFill>
            </a:endParaRPr>
          </a:p>
        </p:txBody>
      </p:sp>
      <p:cxnSp>
        <p:nvCxnSpPr>
          <p:cNvPr id="232" name="Google Shape;232;p41"/>
          <p:cNvCxnSpPr/>
          <p:nvPr/>
        </p:nvCxnSpPr>
        <p:spPr>
          <a:xfrm rot="10800000" flipH="1">
            <a:off x="4283950" y="4088175"/>
            <a:ext cx="1160400" cy="10500"/>
          </a:xfrm>
          <a:prstGeom prst="straightConnector1">
            <a:avLst/>
          </a:prstGeom>
          <a:noFill/>
          <a:ln w="28575" cap="flat" cmpd="sng">
            <a:solidFill>
              <a:srgbClr val="433B71"/>
            </a:solidFill>
            <a:prstDash val="solid"/>
            <a:round/>
            <a:headEnd type="none" w="med" len="med"/>
            <a:tailEnd type="triangle" w="med" len="med"/>
          </a:ln>
        </p:spPr>
      </p:cxnSp>
      <p:sp>
        <p:nvSpPr>
          <p:cNvPr id="233" name="Google Shape;233;p41"/>
          <p:cNvSpPr txBox="1"/>
          <p:nvPr/>
        </p:nvSpPr>
        <p:spPr>
          <a:xfrm>
            <a:off x="4794450" y="2749013"/>
            <a:ext cx="29064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62B799"/>
                </a:solidFill>
                <a:latin typeface="Calibri"/>
                <a:ea typeface="Calibri"/>
                <a:cs typeface="Calibri"/>
                <a:sym typeface="Calibri"/>
              </a:rPr>
              <a:t>No hay movimiento en el plano XY</a:t>
            </a:r>
            <a:endParaRPr sz="1700" b="1">
              <a:solidFill>
                <a:srgbClr val="62B799"/>
              </a:solidFill>
              <a:latin typeface="Calibri"/>
              <a:ea typeface="Calibri"/>
              <a:cs typeface="Calibri"/>
              <a:sym typeface="Calibri"/>
            </a:endParaRPr>
          </a:p>
        </p:txBody>
      </p:sp>
      <p:sp>
        <p:nvSpPr>
          <p:cNvPr id="234" name="Google Shape;234;p41"/>
          <p:cNvSpPr txBox="1"/>
          <p:nvPr/>
        </p:nvSpPr>
        <p:spPr>
          <a:xfrm>
            <a:off x="5524750" y="3870225"/>
            <a:ext cx="22719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3F366F"/>
                </a:solidFill>
                <a:latin typeface="Calibri"/>
                <a:ea typeface="Calibri"/>
                <a:cs typeface="Calibri"/>
                <a:sym typeface="Calibri"/>
              </a:rPr>
              <a:t>Altura final del cuerpo</a:t>
            </a:r>
            <a:endParaRPr sz="1700" b="1">
              <a:solidFill>
                <a:srgbClr val="3F366F"/>
              </a:solidFill>
              <a:latin typeface="Calibri"/>
              <a:ea typeface="Calibri"/>
              <a:cs typeface="Calibri"/>
              <a:sym typeface="Calibri"/>
            </a:endParaRPr>
          </a:p>
        </p:txBody>
      </p:sp>
      <p:pic>
        <p:nvPicPr>
          <p:cNvPr id="235" name="Google Shape;235;p41"/>
          <p:cNvPicPr preferRelativeResize="0"/>
          <p:nvPr/>
        </p:nvPicPr>
        <p:blipFill>
          <a:blip r:embed="rId3">
            <a:alphaModFix/>
          </a:blip>
          <a:stretch>
            <a:fillRect/>
          </a:stretch>
        </p:blipFill>
        <p:spPr>
          <a:xfrm>
            <a:off x="1185375" y="2321450"/>
            <a:ext cx="2906400" cy="21382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2"/>
          <p:cNvSpPr txBox="1"/>
          <p:nvPr/>
        </p:nvSpPr>
        <p:spPr>
          <a:xfrm>
            <a:off x="88975" y="1274550"/>
            <a:ext cx="3449400" cy="3539400"/>
          </a:xfrm>
          <a:prstGeom prst="rect">
            <a:avLst/>
          </a:prstGeom>
          <a:noFill/>
          <a:ln>
            <a:noFill/>
          </a:ln>
        </p:spPr>
        <p:txBody>
          <a:bodyPr spcFirstLastPara="1" wrap="square" lIns="91425" tIns="91425" rIns="91425" bIns="91425" anchor="t" anchorCtr="0">
            <a:spAutoFit/>
          </a:bodyPr>
          <a:lstStyle/>
          <a:p>
            <a:pPr marL="457200" lvl="0" indent="-342900" algn="just" rtl="0">
              <a:spcBef>
                <a:spcPts val="0"/>
              </a:spcBef>
              <a:spcAft>
                <a:spcPts val="0"/>
              </a:spcAft>
              <a:buSzPts val="1800"/>
              <a:buFont typeface="Calibri"/>
              <a:buChar char="●"/>
            </a:pPr>
            <a:r>
              <a:rPr lang="es" sz="2000" dirty="0">
                <a:solidFill>
                  <a:schemeClr val="dk1"/>
                </a:solidFill>
                <a:latin typeface="Calibri"/>
                <a:ea typeface="Calibri"/>
                <a:cs typeface="Calibri"/>
                <a:sym typeface="Calibri"/>
              </a:rPr>
              <a:t>Es posible construir cuerpos geométricos a partir de </a:t>
            </a:r>
            <a:r>
              <a:rPr lang="es" sz="2000" b="1" dirty="0">
                <a:solidFill>
                  <a:srgbClr val="3F366F"/>
                </a:solidFill>
                <a:latin typeface="Calibri"/>
                <a:ea typeface="Calibri"/>
                <a:cs typeface="Calibri"/>
                <a:sym typeface="Calibri"/>
              </a:rPr>
              <a:t>sucesivas traslaciones</a:t>
            </a:r>
            <a:r>
              <a:rPr lang="es" sz="2000" dirty="0">
                <a:solidFill>
                  <a:schemeClr val="dk1"/>
                </a:solidFill>
                <a:latin typeface="Calibri"/>
                <a:ea typeface="Calibri"/>
                <a:cs typeface="Calibri"/>
                <a:sym typeface="Calibri"/>
              </a:rPr>
              <a:t> de una figura plana en la dirección de un </a:t>
            </a:r>
            <a:r>
              <a:rPr lang="es" sz="2000" b="1" dirty="0">
                <a:solidFill>
                  <a:srgbClr val="3F366F"/>
                </a:solidFill>
                <a:latin typeface="Calibri"/>
                <a:ea typeface="Calibri"/>
                <a:cs typeface="Calibri"/>
                <a:sym typeface="Calibri"/>
              </a:rPr>
              <a:t>vector </a:t>
            </a:r>
            <a:r>
              <a:rPr lang="es" sz="2000" dirty="0">
                <a:solidFill>
                  <a:schemeClr val="dk1"/>
                </a:solidFill>
                <a:latin typeface="Calibri"/>
                <a:ea typeface="Calibri"/>
                <a:cs typeface="Calibri"/>
                <a:sym typeface="Calibri"/>
              </a:rPr>
              <a:t>dado. Esta forma de modelar cuerpos en tres dimensiones es muy usada en la actualidad.</a:t>
            </a:r>
            <a:endParaRPr sz="2000" dirty="0">
              <a:solidFill>
                <a:schemeClr val="dk1"/>
              </a:solidFill>
              <a:latin typeface="Calibri"/>
              <a:ea typeface="Calibri"/>
              <a:cs typeface="Calibri"/>
              <a:sym typeface="Calibri"/>
            </a:endParaRPr>
          </a:p>
          <a:p>
            <a:pPr marL="0" lvl="0" indent="0" algn="just" rtl="0">
              <a:spcBef>
                <a:spcPts val="1200"/>
              </a:spcBef>
              <a:spcAft>
                <a:spcPts val="1200"/>
              </a:spcAft>
              <a:buNone/>
            </a:pPr>
            <a:endParaRPr sz="1800" dirty="0">
              <a:solidFill>
                <a:schemeClr val="dk1"/>
              </a:solidFill>
              <a:latin typeface="Calibri"/>
              <a:ea typeface="Calibri"/>
              <a:cs typeface="Calibri"/>
              <a:sym typeface="Calibri"/>
            </a:endParaRPr>
          </a:p>
        </p:txBody>
      </p:sp>
      <p:pic>
        <p:nvPicPr>
          <p:cNvPr id="241" name="Google Shape;241;p42" title="torre titanium software.mp4">
            <a:hlinkClick r:id="rId3"/>
          </p:cNvPr>
          <p:cNvPicPr preferRelativeResize="0"/>
          <p:nvPr/>
        </p:nvPicPr>
        <p:blipFill>
          <a:blip r:embed="rId4">
            <a:alphaModFix/>
          </a:blip>
          <a:stretch>
            <a:fillRect/>
          </a:stretch>
        </p:blipFill>
        <p:spPr>
          <a:xfrm>
            <a:off x="4090600" y="1230963"/>
            <a:ext cx="4591695" cy="2919475"/>
          </a:xfrm>
          <a:prstGeom prst="rect">
            <a:avLst/>
          </a:prstGeom>
          <a:noFill/>
          <a:ln>
            <a:noFill/>
          </a:ln>
        </p:spPr>
      </p:pic>
      <p:sp>
        <p:nvSpPr>
          <p:cNvPr id="242" name="Google Shape;242;p42"/>
          <p:cNvSpPr txBox="1"/>
          <p:nvPr/>
        </p:nvSpPr>
        <p:spPr>
          <a:xfrm>
            <a:off x="399904" y="409125"/>
            <a:ext cx="6734426"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Traslación de figuras planas en el espacio</a:t>
            </a:r>
            <a:endParaRPr sz="3000" b="1" i="0" u="none" strike="noStrike" cap="none" dirty="0">
              <a:solidFill>
                <a:srgbClr val="423B7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3"/>
          <p:cNvPicPr preferRelativeResize="0"/>
          <p:nvPr/>
        </p:nvPicPr>
        <p:blipFill>
          <a:blip r:embed="rId3">
            <a:alphaModFix/>
          </a:blip>
          <a:stretch>
            <a:fillRect/>
          </a:stretch>
        </p:blipFill>
        <p:spPr>
          <a:xfrm>
            <a:off x="2726075" y="1172275"/>
            <a:ext cx="6266675" cy="3523900"/>
          </a:xfrm>
          <a:prstGeom prst="rect">
            <a:avLst/>
          </a:prstGeom>
          <a:noFill/>
          <a:ln>
            <a:noFill/>
          </a:ln>
        </p:spPr>
      </p:pic>
      <mc:AlternateContent xmlns:mc="http://schemas.openxmlformats.org/markup-compatibility/2006">
        <mc:Choice xmlns:a14="http://schemas.microsoft.com/office/drawing/2010/main" Requires="a14">
          <p:sp>
            <p:nvSpPr>
              <p:cNvPr id="248" name="Google Shape;248;p43"/>
              <p:cNvSpPr txBox="1"/>
              <p:nvPr/>
            </p:nvSpPr>
            <p:spPr>
              <a:xfrm>
                <a:off x="88975" y="1274550"/>
                <a:ext cx="4236600" cy="3451427"/>
              </a:xfrm>
              <a:prstGeom prst="rect">
                <a:avLst/>
              </a:prstGeom>
              <a:noFill/>
              <a:ln>
                <a:noFill/>
              </a:ln>
            </p:spPr>
            <p:txBody>
              <a:bodyPr spcFirstLastPara="1" wrap="square" lIns="91425" tIns="91425" rIns="91425" bIns="91425" anchor="t" anchorCtr="0">
                <a:spAutoFit/>
              </a:bodyPr>
              <a:lstStyle/>
              <a:p>
                <a:pPr marL="457200" lvl="0" indent="-342900">
                  <a:buSzPts val="1800"/>
                  <a:buFont typeface="Calibri"/>
                  <a:buChar char="●"/>
                </a:pPr>
                <a:r>
                  <a:rPr lang="es-CL" sz="2000" dirty="0">
                    <a:solidFill>
                      <a:schemeClr val="dk1"/>
                    </a:solidFill>
                    <a:latin typeface="Calibri"/>
                    <a:ea typeface="Calibri"/>
                    <a:cs typeface="Calibri"/>
                    <a:sym typeface="Calibri"/>
                  </a:rPr>
                  <a:t>Se dice que un cuerpo es generado por una traslación si se puede obtener mediante </a:t>
                </a:r>
                <a:r>
                  <a:rPr lang="es-CL" sz="2000" b="1" dirty="0">
                    <a:solidFill>
                      <a:srgbClr val="3F366F"/>
                    </a:solidFill>
                    <a:latin typeface="Calibri"/>
                    <a:ea typeface="Calibri"/>
                    <a:cs typeface="Calibri"/>
                    <a:sym typeface="Calibri"/>
                  </a:rPr>
                  <a:t>sucesivas traslaciones</a:t>
                </a:r>
                <a:r>
                  <a:rPr lang="es-CL" sz="2000" dirty="0">
                    <a:solidFill>
                      <a:schemeClr val="dk1"/>
                    </a:solidFill>
                    <a:latin typeface="Calibri"/>
                    <a:ea typeface="Calibri"/>
                    <a:cs typeface="Calibri"/>
                    <a:sym typeface="Calibri"/>
                  </a:rPr>
                  <a:t> de una figura plana, </a:t>
                </a:r>
                <a:r>
                  <a:rPr lang="es-CL" sz="2000" b="1" dirty="0">
                    <a:solidFill>
                      <a:srgbClr val="423B71"/>
                    </a:solidFill>
                    <a:latin typeface="Calibri"/>
                    <a:ea typeface="Calibri"/>
                    <a:cs typeface="Calibri"/>
                    <a:sym typeface="Calibri"/>
                  </a:rPr>
                  <a:t>de acuerdo con los vectores  </a:t>
                </a:r>
                <a:r>
                  <a:rPr lang="es-CL" sz="2000" b="1" i="1" dirty="0">
                    <a:solidFill>
                      <a:srgbClr val="423B71"/>
                    </a:solidFill>
                    <a:latin typeface="Calibri"/>
                    <a:ea typeface="Calibri"/>
                    <a:cs typeface="Calibri"/>
                    <a:sym typeface="Calibri"/>
                  </a:rPr>
                  <a:t>s · </a:t>
                </a:r>
                <a14:m>
                  <m:oMath xmlns:m="http://schemas.openxmlformats.org/officeDocument/2006/math">
                    <m:acc>
                      <m:accPr>
                        <m:chr m:val="⃑"/>
                        <m:ctrlPr>
                          <a:rPr lang="ar-AE" sz="2000" b="1" i="1" smtClean="0">
                            <a:solidFill>
                              <a:srgbClr val="423B71"/>
                            </a:solidFill>
                            <a:latin typeface="Cambria Math" panose="02040503050406030204" pitchFamily="18" charset="0"/>
                            <a:sym typeface="Calibri"/>
                          </a:rPr>
                        </m:ctrlPr>
                      </m:accPr>
                      <m:e>
                        <m:r>
                          <a:rPr lang="ar-AE" sz="2000" b="1" i="1" smtClean="0">
                            <a:solidFill>
                              <a:srgbClr val="423B71"/>
                            </a:solidFill>
                            <a:latin typeface="Cambria Math" panose="02040503050406030204" pitchFamily="18" charset="0"/>
                            <a:sym typeface="Calibri"/>
                          </a:rPr>
                          <m:t>𝒖</m:t>
                        </m:r>
                      </m:e>
                    </m:acc>
                  </m:oMath>
                </a14:m>
                <a:r>
                  <a:rPr lang="ar-AE" sz="2000" dirty="0">
                    <a:solidFill>
                      <a:schemeClr val="dk1"/>
                    </a:solidFill>
                    <a:latin typeface="Calibri"/>
                    <a:ea typeface="Calibri"/>
                    <a:cs typeface="Calibri"/>
                    <a:sym typeface="Calibri"/>
                  </a:rPr>
                  <a:t>, </a:t>
                </a:r>
                <a:r>
                  <a:rPr lang="es-CL" sz="2000" dirty="0">
                    <a:solidFill>
                      <a:schemeClr val="dk1"/>
                    </a:solidFill>
                    <a:latin typeface="Calibri"/>
                    <a:ea typeface="Calibri"/>
                    <a:cs typeface="Calibri"/>
                    <a:sym typeface="Calibri"/>
                  </a:rPr>
                  <a:t>donde </a:t>
                </a:r>
                <a:r>
                  <a:rPr lang="es-CL" sz="2000" b="1" i="1" dirty="0">
                    <a:solidFill>
                      <a:srgbClr val="423B71"/>
                    </a:solidFill>
                    <a:latin typeface="Calibri"/>
                    <a:ea typeface="Calibri"/>
                    <a:cs typeface="Calibri"/>
                    <a:sym typeface="Calibri"/>
                  </a:rPr>
                  <a:t>s</a:t>
                </a:r>
                <a:r>
                  <a:rPr lang="es-CL" sz="2000" dirty="0">
                    <a:solidFill>
                      <a:schemeClr val="dk1"/>
                    </a:solidFill>
                    <a:latin typeface="Calibri"/>
                    <a:ea typeface="Calibri"/>
                    <a:cs typeface="Calibri"/>
                    <a:sym typeface="Calibri"/>
                  </a:rPr>
                  <a:t> es un escalar que va de 0 a 1 y </a:t>
                </a:r>
                <a14:m>
                  <m:oMath xmlns:m="http://schemas.openxmlformats.org/officeDocument/2006/math">
                    <m:acc>
                      <m:accPr>
                        <m:chr m:val="⃑"/>
                        <m:ctrlPr>
                          <a:rPr lang="ar-AE" sz="2000" b="1" i="1">
                            <a:solidFill>
                              <a:srgbClr val="423B71"/>
                            </a:solidFill>
                            <a:latin typeface="Cambria Math" panose="02040503050406030204" pitchFamily="18" charset="0"/>
                            <a:sym typeface="Calibri"/>
                          </a:rPr>
                        </m:ctrlPr>
                      </m:accPr>
                      <m:e>
                        <m:r>
                          <a:rPr lang="ar-AE" sz="2000" b="1" i="1">
                            <a:solidFill>
                              <a:srgbClr val="423B71"/>
                            </a:solidFill>
                            <a:latin typeface="Cambria Math" panose="02040503050406030204" pitchFamily="18" charset="0"/>
                            <a:sym typeface="Calibri"/>
                          </a:rPr>
                          <m:t>𝒖</m:t>
                        </m:r>
                      </m:e>
                    </m:acc>
                  </m:oMath>
                </a14:m>
                <a:r>
                  <a:rPr lang="es-CL" sz="2000" dirty="0">
                    <a:solidFill>
                      <a:schemeClr val="dk1"/>
                    </a:solidFill>
                    <a:latin typeface="Calibri"/>
                    <a:ea typeface="Calibri"/>
                    <a:cs typeface="Calibri"/>
                    <a:sym typeface="Calibri"/>
                  </a:rPr>
                  <a:t> es un vector no nulo y no paralelo al plano de la figura.</a:t>
                </a:r>
              </a:p>
              <a:p>
                <a:pPr marL="0" lvl="0" indent="0" algn="just" rtl="0">
                  <a:spcBef>
                    <a:spcPts val="0"/>
                  </a:spcBef>
                  <a:spcAft>
                    <a:spcPts val="1200"/>
                  </a:spcAft>
                  <a:buNone/>
                </a:pPr>
                <a:endParaRPr sz="1800" dirty="0">
                  <a:solidFill>
                    <a:schemeClr val="dk1"/>
                  </a:solidFill>
                  <a:latin typeface="Calibri"/>
                  <a:ea typeface="Calibri"/>
                  <a:cs typeface="Calibri"/>
                  <a:sym typeface="Calibri"/>
                </a:endParaRPr>
              </a:p>
            </p:txBody>
          </p:sp>
        </mc:Choice>
        <mc:Fallback>
          <p:sp>
            <p:nvSpPr>
              <p:cNvPr id="248" name="Google Shape;248;p43"/>
              <p:cNvSpPr txBox="1">
                <a:spLocks noRot="1" noChangeAspect="1" noMove="1" noResize="1" noEditPoints="1" noAdjustHandles="1" noChangeArrowheads="1" noChangeShapeType="1" noTextEdit="1"/>
              </p:cNvSpPr>
              <p:nvPr/>
            </p:nvSpPr>
            <p:spPr>
              <a:xfrm>
                <a:off x="88975" y="1274550"/>
                <a:ext cx="4236600" cy="3451427"/>
              </a:xfrm>
              <a:prstGeom prst="rect">
                <a:avLst/>
              </a:prstGeom>
              <a:blipFill>
                <a:blip r:embed="rId4"/>
                <a:stretch>
                  <a:fillRect/>
                </a:stretch>
              </a:blipFill>
              <a:ln>
                <a:noFill/>
              </a:ln>
            </p:spPr>
            <p:txBody>
              <a:bodyPr/>
              <a:lstStyle/>
              <a:p>
                <a:r>
                  <a:rPr lang="es-CL">
                    <a:noFill/>
                  </a:rPr>
                  <a:t> </a:t>
                </a:r>
              </a:p>
            </p:txBody>
          </p:sp>
        </mc:Fallback>
      </mc:AlternateContent>
      <p:sp>
        <p:nvSpPr>
          <p:cNvPr id="249" name="Google Shape;249;p43"/>
          <p:cNvSpPr txBox="1"/>
          <p:nvPr/>
        </p:nvSpPr>
        <p:spPr>
          <a:xfrm>
            <a:off x="399903" y="409125"/>
            <a:ext cx="6834909"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Traslación de figuras planas en el espacio</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p:nvPr/>
        </p:nvSpPr>
        <p:spPr>
          <a:xfrm>
            <a:off x="676800" y="1155700"/>
            <a:ext cx="7770300" cy="120955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Clr>
                <a:schemeClr val="dk1"/>
              </a:buClr>
              <a:buSzPts val="1100"/>
              <a:buFont typeface="Arial"/>
              <a:buNone/>
            </a:pPr>
            <a:r>
              <a:rPr lang="es" sz="2000" dirty="0">
                <a:solidFill>
                  <a:schemeClr val="dk1"/>
                </a:solidFill>
                <a:latin typeface="Calibri"/>
                <a:ea typeface="Calibri"/>
                <a:cs typeface="Calibri"/>
                <a:sym typeface="Calibri"/>
              </a:rPr>
              <a:t>El diseño creado se imprimirá mediante una impresora 3D. Con el fin de estimar el costo de la impresión, es necesario determinar el volumen de la réplica a escala de la torre Titanium. Considera las siguientes medidas de la base:</a:t>
            </a:r>
            <a:endParaRPr sz="2000" dirty="0">
              <a:solidFill>
                <a:schemeClr val="dk1"/>
              </a:solidFill>
              <a:latin typeface="Calibri"/>
              <a:ea typeface="Calibri"/>
              <a:cs typeface="Calibri"/>
              <a:sym typeface="Calibri"/>
            </a:endParaRPr>
          </a:p>
        </p:txBody>
      </p:sp>
      <p:sp>
        <p:nvSpPr>
          <p:cNvPr id="255" name="Google Shape;255;p44"/>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Problema</a:t>
            </a:r>
            <a:endParaRPr sz="3000" b="1" i="0" u="none" strike="noStrike" cap="none" dirty="0">
              <a:solidFill>
                <a:srgbClr val="423B71"/>
              </a:solidFill>
              <a:latin typeface="Calibri"/>
              <a:ea typeface="Calibri"/>
              <a:cs typeface="Calibri"/>
              <a:sym typeface="Calibri"/>
            </a:endParaRPr>
          </a:p>
        </p:txBody>
      </p:sp>
      <p:sp>
        <p:nvSpPr>
          <p:cNvPr id="256" name="Google Shape;256;p44"/>
          <p:cNvSpPr txBox="1"/>
          <p:nvPr/>
        </p:nvSpPr>
        <p:spPr>
          <a:xfrm>
            <a:off x="4220308" y="2646588"/>
            <a:ext cx="4783015" cy="2031295"/>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es" sz="2400" b="1" dirty="0">
                <a:solidFill>
                  <a:schemeClr val="dk1"/>
                </a:solidFill>
                <a:latin typeface="Calibri"/>
                <a:ea typeface="Calibri"/>
                <a:cs typeface="Calibri"/>
                <a:sym typeface="Calibri"/>
              </a:rPr>
              <a:t>¿Cómo se puede calcular este volumen?</a:t>
            </a:r>
            <a:endParaRPr sz="2400" b="1"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b="1"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2400" b="1" dirty="0">
                <a:solidFill>
                  <a:schemeClr val="dk1"/>
                </a:solidFill>
                <a:latin typeface="Calibri"/>
                <a:ea typeface="Calibri"/>
                <a:cs typeface="Calibri"/>
                <a:sym typeface="Calibri"/>
              </a:rPr>
              <a:t>¿Cuál es el volumen de la réplica a escala de la torre Titanium?</a:t>
            </a:r>
            <a:endParaRPr sz="2400" b="1" dirty="0">
              <a:solidFill>
                <a:schemeClr val="dk1"/>
              </a:solidFill>
              <a:latin typeface="Calibri"/>
              <a:ea typeface="Calibri"/>
              <a:cs typeface="Calibri"/>
              <a:sym typeface="Calibri"/>
            </a:endParaRPr>
          </a:p>
        </p:txBody>
      </p:sp>
      <p:pic>
        <p:nvPicPr>
          <p:cNvPr id="257" name="Google Shape;257;p44"/>
          <p:cNvPicPr preferRelativeResize="0"/>
          <p:nvPr/>
        </p:nvPicPr>
        <p:blipFill>
          <a:blip r:embed="rId3">
            <a:alphaModFix/>
          </a:blip>
          <a:stretch>
            <a:fillRect/>
          </a:stretch>
        </p:blipFill>
        <p:spPr>
          <a:xfrm>
            <a:off x="676800" y="2365250"/>
            <a:ext cx="3364826" cy="2132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1132428" y="1176135"/>
            <a:ext cx="7214100" cy="438551"/>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2400" dirty="0">
                <a:solidFill>
                  <a:srgbClr val="423B71"/>
                </a:solidFill>
                <a:latin typeface="Calibri"/>
                <a:ea typeface="Calibri"/>
                <a:cs typeface="Calibri"/>
                <a:sym typeface="Calibri"/>
              </a:rPr>
              <a:t>Revisemos la infografía</a:t>
            </a:r>
            <a:r>
              <a:rPr lang="es" sz="2400" b="1" dirty="0">
                <a:solidFill>
                  <a:srgbClr val="423B71"/>
                </a:solidFill>
                <a:latin typeface="Calibri"/>
                <a:ea typeface="Calibri"/>
                <a:cs typeface="Calibri"/>
                <a:sym typeface="Calibri"/>
              </a:rPr>
              <a:t>: </a:t>
            </a:r>
            <a:r>
              <a:rPr lang="es" sz="2400" dirty="0">
                <a:solidFill>
                  <a:srgbClr val="423B71"/>
                </a:solidFill>
                <a:latin typeface="Calibri"/>
                <a:ea typeface="Calibri"/>
                <a:cs typeface="Calibri"/>
                <a:sym typeface="Calibri"/>
              </a:rPr>
              <a:t>“Modelando en 3D”</a:t>
            </a:r>
            <a:endParaRPr sz="2400" b="1" dirty="0">
              <a:solidFill>
                <a:srgbClr val="423B71"/>
              </a:solidFill>
              <a:latin typeface="Calibri"/>
              <a:ea typeface="Calibri"/>
              <a:cs typeface="Calibri"/>
              <a:sym typeface="Calibri"/>
            </a:endParaRPr>
          </a:p>
        </p:txBody>
      </p:sp>
      <p:sp>
        <p:nvSpPr>
          <p:cNvPr id="133" name="Google Shape;133;p27"/>
          <p:cNvSpPr txBox="1"/>
          <p:nvPr/>
        </p:nvSpPr>
        <p:spPr>
          <a:xfrm>
            <a:off x="498625" y="1526300"/>
            <a:ext cx="575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rgbClr val="0000FF"/>
              </a:solidFill>
              <a:highlight>
                <a:srgbClr val="FFFF00"/>
              </a:highlight>
              <a:latin typeface="Calibri"/>
              <a:ea typeface="Calibri"/>
              <a:cs typeface="Calibri"/>
              <a:sym typeface="Calibri"/>
            </a:endParaRPr>
          </a:p>
        </p:txBody>
      </p:sp>
      <p:sp>
        <p:nvSpPr>
          <p:cNvPr id="134" name="Google Shape;134;p27"/>
          <p:cNvSpPr txBox="1"/>
          <p:nvPr/>
        </p:nvSpPr>
        <p:spPr>
          <a:xfrm>
            <a:off x="3072000" y="45164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900" i="1">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5" name="Google Shape;135;p27"/>
          <p:cNvPicPr preferRelativeResize="0"/>
          <p:nvPr/>
        </p:nvPicPr>
        <p:blipFill>
          <a:blip r:embed="rId3">
            <a:alphaModFix/>
          </a:blip>
          <a:stretch>
            <a:fillRect/>
          </a:stretch>
        </p:blipFill>
        <p:spPr>
          <a:xfrm>
            <a:off x="3169950" y="1820225"/>
            <a:ext cx="3139056" cy="2285123"/>
          </a:xfrm>
          <a:prstGeom prst="rect">
            <a:avLst/>
          </a:prstGeom>
          <a:noFill/>
          <a:ln>
            <a:noFill/>
          </a:ln>
        </p:spPr>
      </p:pic>
      <p:sp>
        <p:nvSpPr>
          <p:cNvPr id="2" name="Google Shape;148;p29">
            <a:extLst>
              <a:ext uri="{FF2B5EF4-FFF2-40B4-BE49-F238E27FC236}">
                <a16:creationId xmlns:a16="http://schemas.microsoft.com/office/drawing/2014/main" id="{0C33D695-E071-12EA-BD76-7C2C0AA6F0C7}"/>
              </a:ext>
            </a:extLst>
          </p:cNvPr>
          <p:cNvSpPr txBox="1"/>
          <p:nvPr/>
        </p:nvSpPr>
        <p:spPr>
          <a:xfrm>
            <a:off x="498625" y="36096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Infografia</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¿Cómo podemos estimar el área basal de la réplica de la torre?</a:t>
            </a:r>
            <a:endParaRPr sz="2000" b="1" dirty="0">
              <a:solidFill>
                <a:schemeClr val="dk1"/>
              </a:solidFill>
              <a:latin typeface="Calibri"/>
              <a:ea typeface="Calibri"/>
              <a:cs typeface="Calibri"/>
              <a:sym typeface="Calibri"/>
            </a:endParaRPr>
          </a:p>
        </p:txBody>
      </p:sp>
      <p:sp>
        <p:nvSpPr>
          <p:cNvPr id="263" name="Google Shape;263;p45"/>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6"/>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¿Cómo podemos estimar el área basal de la réplica de la torre?</a:t>
            </a:r>
            <a:endParaRPr sz="2000" b="1" dirty="0">
              <a:solidFill>
                <a:schemeClr val="dk1"/>
              </a:solidFill>
              <a:latin typeface="Calibri"/>
              <a:ea typeface="Calibri"/>
              <a:cs typeface="Calibri"/>
              <a:sym typeface="Calibri"/>
            </a:endParaRPr>
          </a:p>
        </p:txBody>
      </p:sp>
      <p:sp>
        <p:nvSpPr>
          <p:cNvPr id="269" name="Google Shape;269;p46"/>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70" name="Google Shape;270;p46"/>
              <p:cNvSpPr txBox="1"/>
              <p:nvPr/>
            </p:nvSpPr>
            <p:spPr>
              <a:xfrm>
                <a:off x="451350" y="2371650"/>
                <a:ext cx="2876700" cy="93554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000" b="1" dirty="0">
                    <a:latin typeface="Calibri"/>
                    <a:ea typeface="Calibri"/>
                    <a:cs typeface="Calibri"/>
                    <a:sym typeface="Calibri"/>
                  </a:rPr>
                  <a:t>Un rectángulo de largo 15 cm y ancho </a:t>
                </a:r>
                <a14:m>
                  <m:oMath xmlns:m="http://schemas.openxmlformats.org/officeDocument/2006/math">
                    <m:f>
                      <m:fPr>
                        <m:ctrlPr>
                          <a:rPr lang="es" sz="2000" b="1" i="1" smtClean="0">
                            <a:latin typeface="Cambria Math" panose="02040503050406030204" pitchFamily="18" charset="0"/>
                            <a:sym typeface="Calibri"/>
                          </a:rPr>
                        </m:ctrlPr>
                      </m:fPr>
                      <m:num>
                        <m:r>
                          <a:rPr lang="es-CL" sz="2000" b="1" i="1" smtClean="0">
                            <a:latin typeface="Cambria Math" panose="02040503050406030204" pitchFamily="18" charset="0"/>
                            <a:sym typeface="Calibri"/>
                          </a:rPr>
                          <m:t>𝟏</m:t>
                        </m:r>
                      </m:num>
                      <m:den>
                        <m:r>
                          <a:rPr lang="es-CL" sz="2000" b="1" i="1" smtClean="0">
                            <a:latin typeface="Cambria Math" panose="02040503050406030204" pitchFamily="18" charset="0"/>
                            <a:sym typeface="Calibri"/>
                          </a:rPr>
                          <m:t>𝟐</m:t>
                        </m:r>
                      </m:den>
                    </m:f>
                  </m:oMath>
                </a14:m>
                <a:r>
                  <a:rPr lang="es" sz="2000" b="1" dirty="0">
                    <a:latin typeface="Calibri"/>
                    <a:ea typeface="Calibri"/>
                    <a:cs typeface="Calibri"/>
                    <a:sym typeface="Calibri"/>
                  </a:rPr>
                  <a:t> </a:t>
                </a:r>
                <a14:m>
                  <m:oMath xmlns:m="http://schemas.openxmlformats.org/officeDocument/2006/math">
                    <m:r>
                      <a:rPr lang="es" sz="2000" b="1" i="1" dirty="0" smtClean="0">
                        <a:latin typeface="Cambria Math" panose="02040503050406030204" pitchFamily="18" charset="0"/>
                        <a:ea typeface="Cambria Math" panose="02040503050406030204" pitchFamily="18" charset="0"/>
                        <a:cs typeface="Calibri"/>
                        <a:sym typeface="Calibri"/>
                      </a:rPr>
                      <m:t>∙</m:t>
                    </m:r>
                  </m:oMath>
                </a14:m>
                <a:r>
                  <a:rPr lang="es" sz="2000" b="1" dirty="0">
                    <a:solidFill>
                      <a:schemeClr val="dk1"/>
                    </a:solidFill>
                    <a:latin typeface="Calibri"/>
                    <a:ea typeface="Calibri"/>
                    <a:cs typeface="Calibri"/>
                    <a:sym typeface="Calibri"/>
                  </a:rPr>
                  <a:t> </a:t>
                </a:r>
                <a:r>
                  <a:rPr lang="es" sz="2000" b="1" dirty="0">
                    <a:latin typeface="Calibri"/>
                    <a:ea typeface="Calibri"/>
                    <a:cs typeface="Calibri"/>
                    <a:sym typeface="Calibri"/>
                  </a:rPr>
                  <a:t>8,5 cm</a:t>
                </a:r>
                <a:endParaRPr sz="2000" b="1" dirty="0">
                  <a:latin typeface="Calibri"/>
                  <a:ea typeface="Calibri"/>
                  <a:cs typeface="Calibri"/>
                  <a:sym typeface="Calibri"/>
                </a:endParaRPr>
              </a:p>
            </p:txBody>
          </p:sp>
        </mc:Choice>
        <mc:Fallback>
          <p:sp>
            <p:nvSpPr>
              <p:cNvPr id="270" name="Google Shape;270;p46"/>
              <p:cNvSpPr txBox="1">
                <a:spLocks noRot="1" noChangeAspect="1" noMove="1" noResize="1" noEditPoints="1" noAdjustHandles="1" noChangeArrowheads="1" noChangeShapeType="1" noTextEdit="1"/>
              </p:cNvSpPr>
              <p:nvPr/>
            </p:nvSpPr>
            <p:spPr>
              <a:xfrm>
                <a:off x="451350" y="2371650"/>
                <a:ext cx="2876700" cy="935547"/>
              </a:xfrm>
              <a:prstGeom prst="rect">
                <a:avLst/>
              </a:prstGeom>
              <a:blipFill>
                <a:blip r:embed="rId3"/>
                <a:stretch>
                  <a:fillRect l="-2119"/>
                </a:stretch>
              </a:blipFill>
              <a:ln>
                <a:noFill/>
              </a:ln>
            </p:spPr>
            <p:txBody>
              <a:bodyPr/>
              <a:lstStyle/>
              <a:p>
                <a:r>
                  <a:rPr lang="es-CL">
                    <a:noFill/>
                  </a:rPr>
                  <a:t> </a:t>
                </a:r>
              </a:p>
            </p:txBody>
          </p:sp>
        </mc:Fallback>
      </mc:AlternateContent>
      <p:pic>
        <p:nvPicPr>
          <p:cNvPr id="271" name="Google Shape;271;p46"/>
          <p:cNvPicPr preferRelativeResize="0"/>
          <p:nvPr/>
        </p:nvPicPr>
        <p:blipFill>
          <a:blip r:embed="rId4">
            <a:alphaModFix/>
          </a:blip>
          <a:stretch>
            <a:fillRect/>
          </a:stretch>
        </p:blipFill>
        <p:spPr>
          <a:xfrm>
            <a:off x="3328050" y="2270249"/>
            <a:ext cx="4322617" cy="2720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7"/>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42900" algn="just" rtl="0">
              <a:lnSpc>
                <a:spcPct val="100000"/>
              </a:lnSpc>
              <a:spcBef>
                <a:spcPts val="0"/>
              </a:spcBef>
              <a:spcAft>
                <a:spcPts val="0"/>
              </a:spcAft>
              <a:buClr>
                <a:schemeClr val="dk1"/>
              </a:buClr>
              <a:buSzPts val="1800"/>
              <a:buFont typeface="Calibri"/>
              <a:buAutoNum type="arabicPeriod"/>
            </a:pPr>
            <a:r>
              <a:rPr lang="es" sz="2000" b="1" dirty="0">
                <a:solidFill>
                  <a:schemeClr val="dk1"/>
                </a:solidFill>
                <a:latin typeface="Calibri"/>
                <a:ea typeface="Calibri"/>
                <a:cs typeface="Calibri"/>
                <a:sym typeface="Calibri"/>
              </a:rPr>
              <a:t>¿Cómo podemos estimar el área basal de la réplica de la torre?</a:t>
            </a:r>
            <a:endParaRPr sz="2000" b="1" dirty="0">
              <a:solidFill>
                <a:schemeClr val="dk1"/>
              </a:solidFill>
              <a:latin typeface="Calibri"/>
              <a:ea typeface="Calibri"/>
              <a:cs typeface="Calibri"/>
              <a:sym typeface="Calibri"/>
            </a:endParaRPr>
          </a:p>
        </p:txBody>
      </p:sp>
      <p:sp>
        <p:nvSpPr>
          <p:cNvPr id="277" name="Google Shape;277;p47"/>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mc:Choice xmlns:a14="http://schemas.microsoft.com/office/drawing/2010/main" Requires="a14">
          <p:sp>
            <p:nvSpPr>
              <p:cNvPr id="278" name="Google Shape;278;p47"/>
              <p:cNvSpPr txBox="1"/>
              <p:nvPr/>
            </p:nvSpPr>
            <p:spPr>
              <a:xfrm>
                <a:off x="451350" y="2371650"/>
                <a:ext cx="2724300" cy="12433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L" sz="2000" b="1" dirty="0">
                    <a:latin typeface="Calibri"/>
                    <a:ea typeface="Calibri"/>
                    <a:cs typeface="Calibri"/>
                    <a:sym typeface="Calibri"/>
                  </a:rPr>
                  <a:t>Un rectángulo de largo 15 cm y ancho </a:t>
                </a:r>
                <a14:m>
                  <m:oMath xmlns:m="http://schemas.openxmlformats.org/officeDocument/2006/math">
                    <m:f>
                      <m:fPr>
                        <m:ctrlPr>
                          <a:rPr lang="ar-AE" sz="2000" b="1" i="1" smtClean="0">
                            <a:latin typeface="Cambria Math" panose="02040503050406030204" pitchFamily="18" charset="0"/>
                            <a:sym typeface="Calibri"/>
                          </a:rPr>
                        </m:ctrlPr>
                      </m:fPr>
                      <m:num>
                        <m:r>
                          <a:rPr lang="ar-AE" sz="2000" b="1" i="1" smtClean="0">
                            <a:latin typeface="Cambria Math" panose="02040503050406030204" pitchFamily="18" charset="0"/>
                            <a:sym typeface="Calibri"/>
                          </a:rPr>
                          <m:t>𝟏</m:t>
                        </m:r>
                      </m:num>
                      <m:den>
                        <m:r>
                          <a:rPr lang="ar-AE" sz="2000" b="1" i="1" smtClean="0">
                            <a:latin typeface="Cambria Math" panose="02040503050406030204" pitchFamily="18" charset="0"/>
                            <a:sym typeface="Calibri"/>
                          </a:rPr>
                          <m:t>𝟐</m:t>
                        </m:r>
                      </m:den>
                    </m:f>
                  </m:oMath>
                </a14:m>
                <a:r>
                  <a:rPr lang="ar-AE" sz="2000" b="1" dirty="0">
                    <a:latin typeface="Calibri"/>
                    <a:ea typeface="Calibri"/>
                    <a:cs typeface="Calibri"/>
                    <a:sym typeface="Calibri"/>
                  </a:rPr>
                  <a:t> </a:t>
                </a:r>
                <a14:m>
                  <m:oMath xmlns:m="http://schemas.openxmlformats.org/officeDocument/2006/math">
                    <m:r>
                      <a:rPr lang="ar-AE" sz="2000" b="1" i="1" dirty="0" smtClean="0">
                        <a:latin typeface="Cambria Math" panose="02040503050406030204" pitchFamily="18" charset="0"/>
                        <a:ea typeface="Cambria Math" panose="02040503050406030204" pitchFamily="18" charset="0"/>
                        <a:cs typeface="Calibri"/>
                        <a:sym typeface="Calibri"/>
                      </a:rPr>
                      <m:t>∙</m:t>
                    </m:r>
                  </m:oMath>
                </a14:m>
                <a:r>
                  <a:rPr lang="ar-AE" sz="2000" b="1" dirty="0">
                    <a:solidFill>
                      <a:schemeClr val="dk1"/>
                    </a:solidFill>
                    <a:latin typeface="Calibri"/>
                    <a:ea typeface="Calibri"/>
                    <a:cs typeface="Calibri"/>
                    <a:sym typeface="Calibri"/>
                  </a:rPr>
                  <a:t> </a:t>
                </a:r>
                <a:r>
                  <a:rPr lang="ar-AE" sz="2000" b="1" dirty="0">
                    <a:latin typeface="Calibri"/>
                    <a:ea typeface="Calibri"/>
                    <a:cs typeface="Calibri"/>
                    <a:sym typeface="Calibri"/>
                  </a:rPr>
                  <a:t>8,5 </a:t>
                </a:r>
                <a:r>
                  <a:rPr lang="es-CL" sz="2000" b="1" dirty="0">
                    <a:latin typeface="Calibri"/>
                    <a:ea typeface="Calibri"/>
                    <a:cs typeface="Calibri"/>
                    <a:sym typeface="Calibri"/>
                  </a:rPr>
                  <a:t>cm</a:t>
                </a:r>
              </a:p>
            </p:txBody>
          </p:sp>
        </mc:Choice>
        <mc:Fallback>
          <p:sp>
            <p:nvSpPr>
              <p:cNvPr id="278" name="Google Shape;278;p47"/>
              <p:cNvSpPr txBox="1">
                <a:spLocks noRot="1" noChangeAspect="1" noMove="1" noResize="1" noEditPoints="1" noAdjustHandles="1" noChangeArrowheads="1" noChangeShapeType="1" noTextEdit="1"/>
              </p:cNvSpPr>
              <p:nvPr/>
            </p:nvSpPr>
            <p:spPr>
              <a:xfrm>
                <a:off x="451350" y="2371650"/>
                <a:ext cx="2724300" cy="1243323"/>
              </a:xfrm>
              <a:prstGeom prst="rect">
                <a:avLst/>
              </a:prstGeom>
              <a:blipFill>
                <a:blip r:embed="rId3"/>
                <a:stretch>
                  <a:fillRect l="-2237" b="-4412"/>
                </a:stretch>
              </a:blipFill>
              <a:ln>
                <a:noFill/>
              </a:ln>
            </p:spPr>
            <p:txBody>
              <a:bodyPr/>
              <a:lstStyle/>
              <a:p>
                <a:r>
                  <a:rPr lang="es-CL">
                    <a:noFill/>
                  </a:rPr>
                  <a:t> </a:t>
                </a:r>
              </a:p>
            </p:txBody>
          </p:sp>
        </mc:Fallback>
      </mc:AlternateContent>
      <p:pic>
        <p:nvPicPr>
          <p:cNvPr id="280" name="Google Shape;280;p47"/>
          <p:cNvPicPr preferRelativeResize="0"/>
          <p:nvPr/>
        </p:nvPicPr>
        <p:blipFill>
          <a:blip r:embed="rId4">
            <a:alphaModFix/>
          </a:blip>
          <a:stretch>
            <a:fillRect/>
          </a:stretch>
        </p:blipFill>
        <p:spPr>
          <a:xfrm>
            <a:off x="2779400" y="2711050"/>
            <a:ext cx="3520225" cy="2170350"/>
          </a:xfrm>
          <a:prstGeom prst="rect">
            <a:avLst/>
          </a:prstGeom>
          <a:noFill/>
          <a:ln>
            <a:noFill/>
          </a:ln>
        </p:spPr>
      </p:pic>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741DB8C4-B08E-6EDA-84F6-87611CF3606A}"/>
                  </a:ext>
                </a:extLst>
              </p:cNvPr>
              <p:cNvSpPr txBox="1"/>
              <p:nvPr/>
            </p:nvSpPr>
            <p:spPr>
              <a:xfrm>
                <a:off x="6601767" y="3387136"/>
                <a:ext cx="2401556" cy="1286378"/>
              </a:xfrm>
              <a:prstGeom prst="rect">
                <a:avLst/>
              </a:prstGeom>
              <a:noFill/>
            </p:spPr>
            <p:txBody>
              <a:bodyPr wrap="square" rtlCol="0">
                <a:spAutoFit/>
              </a:bodyPr>
              <a:lstStyle/>
              <a:p>
                <a:r>
                  <a:rPr lang="es-CL" sz="2000" b="1" dirty="0">
                    <a:latin typeface="Calibri" panose="020F0502020204030204" pitchFamily="34" charset="0"/>
                  </a:rPr>
                  <a:t>Cuatro triángulos de base </a:t>
                </a:r>
                <a14:m>
                  <m:oMath xmlns:m="http://schemas.openxmlformats.org/officeDocument/2006/math">
                    <m:f>
                      <m:fPr>
                        <m:ctrlPr>
                          <a:rPr lang="ar-AE" sz="2000" b="1" i="1" smtClean="0">
                            <a:latin typeface="Cambria Math" panose="02040503050406030204" pitchFamily="18" charset="0"/>
                            <a:sym typeface="Calibri"/>
                          </a:rPr>
                        </m:ctrlPr>
                      </m:fPr>
                      <m:num>
                        <m:r>
                          <a:rPr lang="ar-AE" sz="2000" b="1" i="1" smtClean="0">
                            <a:latin typeface="Cambria Math" panose="02040503050406030204" pitchFamily="18" charset="0"/>
                            <a:sym typeface="Calibri"/>
                          </a:rPr>
                          <m:t>𝟏</m:t>
                        </m:r>
                      </m:num>
                      <m:den>
                        <m:r>
                          <a:rPr lang="ar-AE" sz="2000" b="1" i="1" smtClean="0">
                            <a:latin typeface="Cambria Math" panose="02040503050406030204" pitchFamily="18" charset="0"/>
                            <a:sym typeface="Calibri"/>
                          </a:rPr>
                          <m:t>𝟐</m:t>
                        </m:r>
                      </m:den>
                    </m:f>
                  </m:oMath>
                </a14:m>
                <a:r>
                  <a:rPr lang="es-CL" sz="2000" b="1" dirty="0">
                    <a:latin typeface="Calibri" panose="020F0502020204030204" pitchFamily="34" charset="0"/>
                  </a:rPr>
                  <a:t>  · 15 cm </a:t>
                </a:r>
              </a:p>
              <a:p>
                <a:r>
                  <a:rPr lang="es-CL" sz="2000" b="1" dirty="0">
                    <a:latin typeface="Calibri" panose="020F0502020204030204" pitchFamily="34" charset="0"/>
                  </a:rPr>
                  <a:t>y altura </a:t>
                </a:r>
                <a14:m>
                  <m:oMath xmlns:m="http://schemas.openxmlformats.org/officeDocument/2006/math">
                    <m:f>
                      <m:fPr>
                        <m:ctrlPr>
                          <a:rPr lang="ar-AE" sz="2000" b="1" i="1" smtClean="0">
                            <a:latin typeface="Cambria Math" panose="02040503050406030204" pitchFamily="18" charset="0"/>
                            <a:sym typeface="Calibri"/>
                          </a:rPr>
                        </m:ctrlPr>
                      </m:fPr>
                      <m:num>
                        <m:r>
                          <a:rPr lang="ar-AE" sz="2000" b="1" i="1" smtClean="0">
                            <a:latin typeface="Cambria Math" panose="02040503050406030204" pitchFamily="18" charset="0"/>
                            <a:sym typeface="Calibri"/>
                          </a:rPr>
                          <m:t>𝟏</m:t>
                        </m:r>
                      </m:num>
                      <m:den>
                        <m:r>
                          <a:rPr lang="es-CL" sz="2000" b="1" i="1" smtClean="0">
                            <a:latin typeface="Cambria Math" panose="02040503050406030204" pitchFamily="18" charset="0"/>
                            <a:sym typeface="Calibri"/>
                          </a:rPr>
                          <m:t>𝟒</m:t>
                        </m:r>
                      </m:den>
                    </m:f>
                  </m:oMath>
                </a14:m>
                <a:r>
                  <a:rPr lang="es-CL" sz="2000" b="1" dirty="0">
                    <a:latin typeface="Calibri" panose="020F0502020204030204" pitchFamily="34" charset="0"/>
                  </a:rPr>
                  <a:t> · 8,5 cm</a:t>
                </a:r>
              </a:p>
            </p:txBody>
          </p:sp>
        </mc:Choice>
        <mc:Fallback>
          <p:sp>
            <p:nvSpPr>
              <p:cNvPr id="2" name="CuadroTexto 1">
                <a:extLst>
                  <a:ext uri="{FF2B5EF4-FFF2-40B4-BE49-F238E27FC236}">
                    <a16:creationId xmlns:a16="http://schemas.microsoft.com/office/drawing/2014/main" id="{741DB8C4-B08E-6EDA-84F6-87611CF3606A}"/>
                  </a:ext>
                </a:extLst>
              </p:cNvPr>
              <p:cNvSpPr txBox="1">
                <a:spLocks noRot="1" noChangeAspect="1" noMove="1" noResize="1" noEditPoints="1" noAdjustHandles="1" noChangeArrowheads="1" noChangeShapeType="1" noTextEdit="1"/>
              </p:cNvSpPr>
              <p:nvPr/>
            </p:nvSpPr>
            <p:spPr>
              <a:xfrm>
                <a:off x="6601767" y="3387136"/>
                <a:ext cx="2401556" cy="1286378"/>
              </a:xfrm>
              <a:prstGeom prst="rect">
                <a:avLst/>
              </a:prstGeom>
              <a:blipFill>
                <a:blip r:embed="rId5"/>
                <a:stretch>
                  <a:fillRect l="-2792" t="-2844" r="-2030" b="-2844"/>
                </a:stretch>
              </a:blipFill>
            </p:spPr>
            <p:txBody>
              <a:bodyPr/>
              <a:lstStyle/>
              <a:p>
                <a:r>
                  <a:rPr lang="es-CL">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p:nvPr/>
        </p:nvSpPr>
        <p:spPr>
          <a:xfrm>
            <a:off x="399900" y="1251150"/>
            <a:ext cx="8344200" cy="8718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¿Qué se necesita conocer de un cuerpo generado por traslación para poder calcular su volumen? ¿Por qué?</a:t>
            </a:r>
            <a:endParaRPr sz="2000" b="1" dirty="0">
              <a:solidFill>
                <a:schemeClr val="dk1"/>
              </a:solidFill>
              <a:latin typeface="Calibri"/>
              <a:ea typeface="Calibri"/>
              <a:cs typeface="Calibri"/>
              <a:sym typeface="Calibri"/>
            </a:endParaRPr>
          </a:p>
        </p:txBody>
      </p:sp>
      <p:sp>
        <p:nvSpPr>
          <p:cNvPr id="286" name="Google Shape;286;p48"/>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9"/>
          <p:cNvSpPr/>
          <p:nvPr/>
        </p:nvSpPr>
        <p:spPr>
          <a:xfrm>
            <a:off x="399900" y="1251150"/>
            <a:ext cx="8344200" cy="8718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a) ¿Qué se necesita conocer de un cuerpo generado por traslación para poder calcular su volumen? ¿Por qué?</a:t>
            </a:r>
            <a:endParaRPr sz="2000" b="1" dirty="0">
              <a:solidFill>
                <a:schemeClr val="dk1"/>
              </a:solidFill>
              <a:latin typeface="Calibri"/>
              <a:ea typeface="Calibri"/>
              <a:cs typeface="Calibri"/>
              <a:sym typeface="Calibri"/>
            </a:endParaRPr>
          </a:p>
        </p:txBody>
      </p:sp>
      <p:sp>
        <p:nvSpPr>
          <p:cNvPr id="292" name="Google Shape;292;p49"/>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pic>
        <p:nvPicPr>
          <p:cNvPr id="293" name="Google Shape;293;p49"/>
          <p:cNvPicPr preferRelativeResize="0"/>
          <p:nvPr/>
        </p:nvPicPr>
        <p:blipFill>
          <a:blip r:embed="rId3">
            <a:alphaModFix/>
          </a:blip>
          <a:stretch>
            <a:fillRect/>
          </a:stretch>
        </p:blipFill>
        <p:spPr>
          <a:xfrm>
            <a:off x="2493900" y="2220925"/>
            <a:ext cx="4354352" cy="2623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b) ¿Cómo podemos determinar la altura de cuerpo generado si conocemos el vector de traslación?</a:t>
            </a:r>
            <a:endParaRPr sz="2000" b="1" dirty="0">
              <a:solidFill>
                <a:schemeClr val="dk1"/>
              </a:solidFill>
              <a:latin typeface="Calibri"/>
              <a:ea typeface="Calibri"/>
              <a:cs typeface="Calibri"/>
              <a:sym typeface="Calibri"/>
            </a:endParaRPr>
          </a:p>
        </p:txBody>
      </p:sp>
      <p:sp>
        <p:nvSpPr>
          <p:cNvPr id="299" name="Google Shape;299;p50"/>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51"/>
          <p:cNvPicPr preferRelativeResize="0"/>
          <p:nvPr/>
        </p:nvPicPr>
        <p:blipFill rotWithShape="1">
          <a:blip r:embed="rId3">
            <a:alphaModFix/>
          </a:blip>
          <a:srcRect l="-4604" t="9941" r="47189" b="4727"/>
          <a:stretch/>
        </p:blipFill>
        <p:spPr>
          <a:xfrm>
            <a:off x="1320497" y="2283470"/>
            <a:ext cx="2291261" cy="2112105"/>
          </a:xfrm>
          <a:prstGeom prst="rect">
            <a:avLst/>
          </a:prstGeom>
          <a:noFill/>
          <a:ln>
            <a:noFill/>
          </a:ln>
        </p:spPr>
      </p:pic>
      <p:sp>
        <p:nvSpPr>
          <p:cNvPr id="305" name="Google Shape;305;p51"/>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AutoNum type="arabicPeriod" startAt="2"/>
            </a:pPr>
            <a:r>
              <a:rPr lang="es" sz="2000" b="1" dirty="0">
                <a:solidFill>
                  <a:schemeClr val="dk1"/>
                </a:solidFill>
                <a:latin typeface="Calibri"/>
                <a:ea typeface="Calibri"/>
                <a:cs typeface="Calibri"/>
                <a:sym typeface="Calibri"/>
              </a:rPr>
              <a:t>b) ¿Cómo podemos determinar la altura de cuerpo generado si conocemos el vector de traslación?</a:t>
            </a:r>
            <a:endParaRPr sz="2000" b="1" dirty="0">
              <a:solidFill>
                <a:schemeClr val="dk1"/>
              </a:solidFill>
              <a:latin typeface="Calibri"/>
              <a:ea typeface="Calibri"/>
              <a:cs typeface="Calibri"/>
              <a:sym typeface="Calibri"/>
            </a:endParaRPr>
          </a:p>
        </p:txBody>
      </p:sp>
      <p:sp>
        <p:nvSpPr>
          <p:cNvPr id="306" name="Google Shape;306;p51"/>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cxnSp>
        <p:nvCxnSpPr>
          <p:cNvPr id="307" name="Google Shape;307;p51"/>
          <p:cNvCxnSpPr/>
          <p:nvPr/>
        </p:nvCxnSpPr>
        <p:spPr>
          <a:xfrm rot="10800000" flipH="1">
            <a:off x="1667655" y="2551275"/>
            <a:ext cx="6600" cy="1576500"/>
          </a:xfrm>
          <a:prstGeom prst="straightConnector1">
            <a:avLst/>
          </a:prstGeom>
          <a:noFill/>
          <a:ln w="9525" cap="flat" cmpd="sng">
            <a:solidFill>
              <a:schemeClr val="dk1"/>
            </a:solidFill>
            <a:prstDash val="solid"/>
            <a:round/>
            <a:headEnd type="none" w="med" len="med"/>
            <a:tailEnd type="triangle" w="med" len="med"/>
          </a:ln>
        </p:spPr>
      </p:cxnSp>
      <p:cxnSp>
        <p:nvCxnSpPr>
          <p:cNvPr id="308" name="Google Shape;308;p51"/>
          <p:cNvCxnSpPr/>
          <p:nvPr/>
        </p:nvCxnSpPr>
        <p:spPr>
          <a:xfrm flipH="1">
            <a:off x="996619" y="4146366"/>
            <a:ext cx="671100" cy="675900"/>
          </a:xfrm>
          <a:prstGeom prst="straightConnector1">
            <a:avLst/>
          </a:prstGeom>
          <a:noFill/>
          <a:ln w="9525" cap="flat" cmpd="sng">
            <a:solidFill>
              <a:schemeClr val="dk1"/>
            </a:solidFill>
            <a:prstDash val="solid"/>
            <a:round/>
            <a:headEnd type="none" w="med" len="med"/>
            <a:tailEnd type="triangle" w="med" len="med"/>
          </a:ln>
        </p:spPr>
      </p:cxnSp>
      <p:cxnSp>
        <p:nvCxnSpPr>
          <p:cNvPr id="309" name="Google Shape;309;p51"/>
          <p:cNvCxnSpPr/>
          <p:nvPr/>
        </p:nvCxnSpPr>
        <p:spPr>
          <a:xfrm rot="10800000" flipH="1">
            <a:off x="1667719" y="4109166"/>
            <a:ext cx="1779600" cy="37200"/>
          </a:xfrm>
          <a:prstGeom prst="straightConnector1">
            <a:avLst/>
          </a:prstGeom>
          <a:noFill/>
          <a:ln w="9525" cap="flat" cmpd="sng">
            <a:solidFill>
              <a:schemeClr val="dk1"/>
            </a:solidFill>
            <a:prstDash val="solid"/>
            <a:round/>
            <a:headEnd type="none" w="med" len="med"/>
            <a:tailEnd type="triangle" w="med" len="med"/>
          </a:ln>
        </p:spPr>
      </p:cxnSp>
      <p:sp>
        <p:nvSpPr>
          <p:cNvPr id="310" name="Google Shape;310;p51"/>
          <p:cNvSpPr txBox="1"/>
          <p:nvPr/>
        </p:nvSpPr>
        <p:spPr>
          <a:xfrm>
            <a:off x="3481391" y="3883337"/>
            <a:ext cx="35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i="1">
                <a:latin typeface="Calibri"/>
                <a:ea typeface="Calibri"/>
                <a:cs typeface="Calibri"/>
                <a:sym typeface="Calibri"/>
              </a:rPr>
              <a:t>x</a:t>
            </a:r>
            <a:endParaRPr b="1" i="1">
              <a:latin typeface="Calibri"/>
              <a:ea typeface="Calibri"/>
              <a:cs typeface="Calibri"/>
              <a:sym typeface="Calibri"/>
            </a:endParaRPr>
          </a:p>
        </p:txBody>
      </p:sp>
      <p:sp>
        <p:nvSpPr>
          <p:cNvPr id="311" name="Google Shape;311;p51"/>
          <p:cNvSpPr txBox="1"/>
          <p:nvPr/>
        </p:nvSpPr>
        <p:spPr>
          <a:xfrm>
            <a:off x="800250" y="4714005"/>
            <a:ext cx="35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i="1">
                <a:latin typeface="Calibri"/>
                <a:ea typeface="Calibri"/>
                <a:cs typeface="Calibri"/>
                <a:sym typeface="Calibri"/>
              </a:rPr>
              <a:t>y</a:t>
            </a:r>
            <a:endParaRPr b="1" i="1">
              <a:latin typeface="Calibri"/>
              <a:ea typeface="Calibri"/>
              <a:cs typeface="Calibri"/>
              <a:sym typeface="Calibri"/>
            </a:endParaRPr>
          </a:p>
        </p:txBody>
      </p:sp>
      <p:sp>
        <p:nvSpPr>
          <p:cNvPr id="312" name="Google Shape;312;p51"/>
          <p:cNvSpPr txBox="1"/>
          <p:nvPr/>
        </p:nvSpPr>
        <p:spPr>
          <a:xfrm>
            <a:off x="1549155" y="2167650"/>
            <a:ext cx="35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b="1" i="1">
                <a:latin typeface="Calibri"/>
                <a:ea typeface="Calibri"/>
                <a:cs typeface="Calibri"/>
                <a:sym typeface="Calibri"/>
              </a:rPr>
              <a:t>z</a:t>
            </a:r>
            <a:endParaRPr b="1" i="1">
              <a:latin typeface="Calibri"/>
              <a:ea typeface="Calibri"/>
              <a:cs typeface="Calibri"/>
              <a:sym typeface="Calibri"/>
            </a:endParaRPr>
          </a:p>
        </p:txBody>
      </p:sp>
      <p:pic>
        <p:nvPicPr>
          <p:cNvPr id="313" name="Google Shape;313;p51"/>
          <p:cNvPicPr preferRelativeResize="0"/>
          <p:nvPr/>
        </p:nvPicPr>
        <p:blipFill>
          <a:blip r:embed="rId4">
            <a:alphaModFix/>
          </a:blip>
          <a:stretch>
            <a:fillRect/>
          </a:stretch>
        </p:blipFill>
        <p:spPr>
          <a:xfrm>
            <a:off x="4491312" y="2619088"/>
            <a:ext cx="1606823" cy="1576500"/>
          </a:xfrm>
          <a:prstGeom prst="rect">
            <a:avLst/>
          </a:prstGeom>
          <a:noFill/>
          <a:ln>
            <a:noFill/>
          </a:ln>
        </p:spPr>
      </p:pic>
      <p:cxnSp>
        <p:nvCxnSpPr>
          <p:cNvPr id="314" name="Google Shape;314;p51"/>
          <p:cNvCxnSpPr/>
          <p:nvPr/>
        </p:nvCxnSpPr>
        <p:spPr>
          <a:xfrm rot="10800000" flipH="1">
            <a:off x="6098125" y="3872825"/>
            <a:ext cx="1160400" cy="10500"/>
          </a:xfrm>
          <a:prstGeom prst="straightConnector1">
            <a:avLst/>
          </a:prstGeom>
          <a:noFill/>
          <a:ln w="28575" cap="flat" cmpd="sng">
            <a:solidFill>
              <a:srgbClr val="433B71"/>
            </a:solidFill>
            <a:prstDash val="solid"/>
            <a:round/>
            <a:headEnd type="none" w="med" len="med"/>
            <a:tailEnd type="triangle" w="med" len="med"/>
          </a:ln>
        </p:spPr>
      </p:cxnSp>
      <p:sp>
        <p:nvSpPr>
          <p:cNvPr id="315" name="Google Shape;315;p51"/>
          <p:cNvSpPr txBox="1"/>
          <p:nvPr/>
        </p:nvSpPr>
        <p:spPr>
          <a:xfrm>
            <a:off x="7258525" y="3654875"/>
            <a:ext cx="1779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700" b="1">
                <a:solidFill>
                  <a:srgbClr val="3F366F"/>
                </a:solidFill>
                <a:latin typeface="Calibri"/>
                <a:ea typeface="Calibri"/>
                <a:cs typeface="Calibri"/>
                <a:sym typeface="Calibri"/>
              </a:rPr>
              <a:t>Altura del cuerpo</a:t>
            </a:r>
            <a:endParaRPr sz="1700" b="1">
              <a:solidFill>
                <a:srgbClr val="3F366F"/>
              </a:solidFill>
              <a:latin typeface="Calibri"/>
              <a:ea typeface="Calibri"/>
              <a:cs typeface="Calibri"/>
              <a:sym typeface="Calibri"/>
            </a:endParaRPr>
          </a:p>
        </p:txBody>
      </p:sp>
      <p:sp>
        <p:nvSpPr>
          <p:cNvPr id="316" name="Google Shape;316;p51"/>
          <p:cNvSpPr/>
          <p:nvPr/>
        </p:nvSpPr>
        <p:spPr>
          <a:xfrm>
            <a:off x="3448650" y="3254425"/>
            <a:ext cx="353700" cy="4464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21" name="Google Shape;321;p52"/>
              <p:cNvSpPr txBox="1"/>
              <p:nvPr/>
            </p:nvSpPr>
            <p:spPr>
              <a:xfrm>
                <a:off x="551383" y="1150844"/>
                <a:ext cx="7761300" cy="1915879"/>
              </a:xfrm>
              <a:prstGeom prst="rect">
                <a:avLst/>
              </a:prstGeom>
              <a:noFill/>
              <a:ln>
                <a:noFill/>
              </a:ln>
            </p:spPr>
            <p:txBody>
              <a:bodyPr spcFirstLastPara="1" wrap="square" lIns="68575" tIns="34275" rIns="68575" bIns="34275" anchor="t" anchorCtr="0">
                <a:spAutoFit/>
              </a:bodyPr>
              <a:lstStyle/>
              <a:p>
                <a:pPr marL="457200" lvl="0" indent="-342900" algn="just">
                  <a:buClr>
                    <a:schemeClr val="dk1"/>
                  </a:buClr>
                  <a:buSzPts val="1800"/>
                  <a:buFont typeface="Calibri"/>
                  <a:buChar char="●"/>
                </a:pPr>
                <a:r>
                  <a:rPr lang="es" sz="2400" dirty="0">
                    <a:solidFill>
                      <a:schemeClr val="dk1"/>
                    </a:solidFill>
                    <a:latin typeface="Calibri"/>
                    <a:ea typeface="Calibri"/>
                    <a:cs typeface="Calibri"/>
                    <a:sym typeface="Calibri"/>
                  </a:rPr>
                  <a:t>Se dice que un cuerpo es generado por una traslación si se puede obtener mediante sucesivas traslaciones de una figura plana, de acuerdo con los vectores  </a:t>
                </a:r>
                <a:r>
                  <a:rPr lang="es" sz="2400" b="1" i="1" dirty="0">
                    <a:solidFill>
                      <a:schemeClr val="dk1"/>
                    </a:solidFill>
                    <a:latin typeface="Calibri"/>
                    <a:ea typeface="Calibri"/>
                    <a:cs typeface="Calibri"/>
                    <a:sym typeface="Calibri"/>
                  </a:rPr>
                  <a:t>s · </a:t>
                </a:r>
                <a14:m>
                  <m:oMath xmlns:m="http://schemas.openxmlformats.org/officeDocument/2006/math">
                    <m:acc>
                      <m:accPr>
                        <m:chr m:val="⃑"/>
                        <m:ctrlPr>
                          <a:rPr lang="ar-AE" sz="2400" b="1" i="1" smtClean="0">
                            <a:solidFill>
                              <a:schemeClr val="tx1"/>
                            </a:solidFill>
                            <a:latin typeface="Cambria Math" panose="02040503050406030204" pitchFamily="18" charset="0"/>
                            <a:sym typeface="Calibri"/>
                          </a:rPr>
                        </m:ctrlPr>
                      </m:accPr>
                      <m:e>
                        <m:r>
                          <a:rPr lang="ar-AE" sz="2400" b="1" i="1" smtClean="0">
                            <a:solidFill>
                              <a:schemeClr val="tx1"/>
                            </a:solidFill>
                            <a:latin typeface="Cambria Math" panose="02040503050406030204" pitchFamily="18" charset="0"/>
                            <a:sym typeface="Calibri"/>
                          </a:rPr>
                          <m:t>𝒖</m:t>
                        </m:r>
                      </m:e>
                    </m:acc>
                  </m:oMath>
                </a14:m>
                <a:r>
                  <a:rPr lang="es" sz="2400" dirty="0">
                    <a:solidFill>
                      <a:schemeClr val="dk1"/>
                    </a:solidFill>
                    <a:latin typeface="Calibri"/>
                    <a:ea typeface="Calibri"/>
                    <a:cs typeface="Calibri"/>
                    <a:sym typeface="Calibri"/>
                  </a:rPr>
                  <a:t>, donde </a:t>
                </a:r>
                <a:r>
                  <a:rPr lang="es" sz="2400" b="1" dirty="0">
                    <a:solidFill>
                      <a:schemeClr val="dk1"/>
                    </a:solidFill>
                    <a:latin typeface="Calibri"/>
                    <a:ea typeface="Calibri"/>
                    <a:cs typeface="Calibri"/>
                    <a:sym typeface="Calibri"/>
                  </a:rPr>
                  <a:t>s</a:t>
                </a:r>
                <a:r>
                  <a:rPr lang="es" sz="2400" dirty="0">
                    <a:solidFill>
                      <a:schemeClr val="dk1"/>
                    </a:solidFill>
                    <a:latin typeface="Calibri"/>
                    <a:ea typeface="Calibri"/>
                    <a:cs typeface="Calibri"/>
                    <a:sym typeface="Calibri"/>
                  </a:rPr>
                  <a:t> es un escalar que va de 0 a 1 y </a:t>
                </a:r>
                <a14:m>
                  <m:oMath xmlns:m="http://schemas.openxmlformats.org/officeDocument/2006/math">
                    <m:acc>
                      <m:accPr>
                        <m:chr m:val="⃑"/>
                        <m:ctrlPr>
                          <a:rPr lang="ar-AE" sz="2400" b="1" i="1" smtClean="0">
                            <a:solidFill>
                              <a:schemeClr val="tx1"/>
                            </a:solidFill>
                            <a:effectLst/>
                            <a:latin typeface="Cambria Math" panose="02040503050406030204" pitchFamily="18" charset="0"/>
                            <a:sym typeface="Calibri"/>
                          </a:rPr>
                        </m:ctrlPr>
                      </m:accPr>
                      <m:e>
                        <m:r>
                          <a:rPr lang="ar-AE" sz="2400" b="1" i="1">
                            <a:solidFill>
                              <a:schemeClr val="tx1"/>
                            </a:solidFill>
                            <a:effectLst/>
                            <a:latin typeface="Cambria Math" panose="02040503050406030204" pitchFamily="18" charset="0"/>
                            <a:sym typeface="Calibri"/>
                          </a:rPr>
                          <m:t>𝒖</m:t>
                        </m:r>
                      </m:e>
                    </m:acc>
                  </m:oMath>
                </a14:m>
                <a:r>
                  <a:rPr lang="es" sz="2400" dirty="0">
                    <a:solidFill>
                      <a:schemeClr val="tx1"/>
                    </a:solidFill>
                    <a:effectLst/>
                    <a:latin typeface="Calibri"/>
                    <a:ea typeface="Calibri"/>
                    <a:cs typeface="Calibri"/>
                    <a:sym typeface="Calibri"/>
                  </a:rPr>
                  <a:t> </a:t>
                </a:r>
                <a:r>
                  <a:rPr lang="es" sz="2400" dirty="0">
                    <a:solidFill>
                      <a:schemeClr val="dk1"/>
                    </a:solidFill>
                    <a:latin typeface="Calibri"/>
                    <a:ea typeface="Calibri"/>
                    <a:cs typeface="Calibri"/>
                    <a:sym typeface="Calibri"/>
                  </a:rPr>
                  <a:t>es un vector no nulo y no paralelo al plano de la figura.</a:t>
                </a:r>
                <a:endParaRPr sz="2400" dirty="0">
                  <a:solidFill>
                    <a:schemeClr val="dk1"/>
                  </a:solidFill>
                  <a:latin typeface="Calibri"/>
                  <a:ea typeface="Calibri"/>
                  <a:cs typeface="Calibri"/>
                  <a:sym typeface="Calibri"/>
                </a:endParaRPr>
              </a:p>
            </p:txBody>
          </p:sp>
        </mc:Choice>
        <mc:Fallback>
          <p:sp>
            <p:nvSpPr>
              <p:cNvPr id="321" name="Google Shape;321;p52"/>
              <p:cNvSpPr txBox="1">
                <a:spLocks noRot="1" noChangeAspect="1" noMove="1" noResize="1" noEditPoints="1" noAdjustHandles="1" noChangeArrowheads="1" noChangeShapeType="1" noTextEdit="1"/>
              </p:cNvSpPr>
              <p:nvPr/>
            </p:nvSpPr>
            <p:spPr>
              <a:xfrm>
                <a:off x="551383" y="1150844"/>
                <a:ext cx="7761300" cy="1915879"/>
              </a:xfrm>
              <a:prstGeom prst="rect">
                <a:avLst/>
              </a:prstGeom>
              <a:blipFill>
                <a:blip r:embed="rId3"/>
                <a:stretch>
                  <a:fillRect t="-3185" r="-2433" b="-7006"/>
                </a:stretch>
              </a:blipFill>
              <a:ln>
                <a:noFill/>
              </a:ln>
            </p:spPr>
            <p:txBody>
              <a:bodyPr/>
              <a:lstStyle/>
              <a:p>
                <a:r>
                  <a:rPr lang="es-CL">
                    <a:noFill/>
                  </a:rPr>
                  <a:t> </a:t>
                </a:r>
              </a:p>
            </p:txBody>
          </p:sp>
        </mc:Fallback>
      </mc:AlternateContent>
      <p:sp>
        <p:nvSpPr>
          <p:cNvPr id="322" name="Google Shape;322;p52"/>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pic>
        <p:nvPicPr>
          <p:cNvPr id="323" name="Google Shape;323;p52"/>
          <p:cNvPicPr preferRelativeResize="0"/>
          <p:nvPr/>
        </p:nvPicPr>
        <p:blipFill>
          <a:blip r:embed="rId4">
            <a:alphaModFix/>
          </a:blip>
          <a:stretch>
            <a:fillRect/>
          </a:stretch>
        </p:blipFill>
        <p:spPr>
          <a:xfrm>
            <a:off x="4943789" y="2813538"/>
            <a:ext cx="3569861" cy="21069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3"/>
          <p:cNvSpPr txBox="1"/>
          <p:nvPr/>
        </p:nvSpPr>
        <p:spPr>
          <a:xfrm>
            <a:off x="551383" y="1388067"/>
            <a:ext cx="7761300" cy="623400"/>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volumen de cualquier cuerpo geométrico generado por traslación de una figura plana se puede calcular como el área de su base por su altura.</a:t>
            </a:r>
            <a:endParaRPr sz="1800">
              <a:solidFill>
                <a:schemeClr val="dk1"/>
              </a:solidFill>
              <a:latin typeface="Calibri"/>
              <a:ea typeface="Calibri"/>
              <a:cs typeface="Calibri"/>
              <a:sym typeface="Calibri"/>
            </a:endParaRPr>
          </a:p>
        </p:txBody>
      </p:sp>
      <p:sp>
        <p:nvSpPr>
          <p:cNvPr id="329" name="Google Shape;329;p53"/>
          <p:cNvSpPr txBox="1"/>
          <p:nvPr/>
        </p:nvSpPr>
        <p:spPr>
          <a:xfrm>
            <a:off x="399904" y="40912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dirty="0">
                <a:solidFill>
                  <a:srgbClr val="423B71"/>
                </a:solidFill>
                <a:latin typeface="Calibri"/>
                <a:ea typeface="Calibri"/>
                <a:cs typeface="Calibri"/>
                <a:sym typeface="Calibri"/>
              </a:rPr>
              <a:t>Sistematización</a:t>
            </a:r>
            <a:endParaRPr sz="2700" b="1" i="0" u="none" strike="noStrike" cap="none" dirty="0">
              <a:solidFill>
                <a:srgbClr val="423B71"/>
              </a:solidFill>
              <a:latin typeface="Calibri"/>
              <a:ea typeface="Calibri"/>
              <a:cs typeface="Calibri"/>
              <a:sym typeface="Calibri"/>
            </a:endParaRPr>
          </a:p>
        </p:txBody>
      </p:sp>
      <p:sp>
        <p:nvSpPr>
          <p:cNvPr id="330" name="Google Shape;330;p53"/>
          <p:cNvSpPr txBox="1"/>
          <p:nvPr/>
        </p:nvSpPr>
        <p:spPr>
          <a:xfrm>
            <a:off x="2994000" y="4303800"/>
            <a:ext cx="3156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b="1">
                <a:solidFill>
                  <a:srgbClr val="62B799"/>
                </a:solidFill>
                <a:latin typeface="Calibri"/>
                <a:ea typeface="Calibri"/>
                <a:cs typeface="Calibri"/>
                <a:sym typeface="Calibri"/>
              </a:rPr>
              <a:t>Volumen</a:t>
            </a:r>
            <a:r>
              <a:rPr lang="es" sz="1800" b="1">
                <a:latin typeface="Calibri"/>
                <a:ea typeface="Calibri"/>
                <a:cs typeface="Calibri"/>
                <a:sym typeface="Calibri"/>
              </a:rPr>
              <a:t> = </a:t>
            </a:r>
            <a:r>
              <a:rPr lang="es" sz="1800" b="1">
                <a:solidFill>
                  <a:srgbClr val="D65664"/>
                </a:solidFill>
                <a:latin typeface="Calibri"/>
                <a:ea typeface="Calibri"/>
                <a:cs typeface="Calibri"/>
                <a:sym typeface="Calibri"/>
              </a:rPr>
              <a:t>Área basal</a:t>
            </a:r>
            <a:r>
              <a:rPr lang="es" sz="1800" b="1">
                <a:latin typeface="Calibri"/>
                <a:ea typeface="Calibri"/>
                <a:cs typeface="Calibri"/>
                <a:sym typeface="Calibri"/>
              </a:rPr>
              <a:t>  </a:t>
            </a:r>
            <a:r>
              <a:rPr lang="es" sz="2100" b="1">
                <a:solidFill>
                  <a:schemeClr val="dk1"/>
                </a:solidFill>
                <a:latin typeface="Calibri"/>
                <a:ea typeface="Calibri"/>
                <a:cs typeface="Calibri"/>
                <a:sym typeface="Calibri"/>
              </a:rPr>
              <a:t>·</a:t>
            </a:r>
            <a:r>
              <a:rPr lang="es" sz="2100" b="1">
                <a:latin typeface="Calibri"/>
                <a:ea typeface="Calibri"/>
                <a:cs typeface="Calibri"/>
                <a:sym typeface="Calibri"/>
              </a:rPr>
              <a:t> </a:t>
            </a:r>
            <a:r>
              <a:rPr lang="es" sz="1800" b="1">
                <a:solidFill>
                  <a:srgbClr val="433B71"/>
                </a:solidFill>
                <a:latin typeface="Calibri"/>
                <a:ea typeface="Calibri"/>
                <a:cs typeface="Calibri"/>
                <a:sym typeface="Calibri"/>
              </a:rPr>
              <a:t>Altura</a:t>
            </a:r>
            <a:endParaRPr sz="1800" b="1">
              <a:solidFill>
                <a:srgbClr val="433B71"/>
              </a:solidFill>
              <a:latin typeface="Calibri"/>
              <a:ea typeface="Calibri"/>
              <a:cs typeface="Calibri"/>
              <a:sym typeface="Calibri"/>
            </a:endParaRPr>
          </a:p>
        </p:txBody>
      </p:sp>
      <p:pic>
        <p:nvPicPr>
          <p:cNvPr id="331" name="Google Shape;331;p53"/>
          <p:cNvPicPr preferRelativeResize="0"/>
          <p:nvPr/>
        </p:nvPicPr>
        <p:blipFill rotWithShape="1">
          <a:blip r:embed="rId3">
            <a:alphaModFix/>
          </a:blip>
          <a:srcRect b="20754"/>
          <a:stretch/>
        </p:blipFill>
        <p:spPr>
          <a:xfrm>
            <a:off x="2873075" y="2098500"/>
            <a:ext cx="3294249" cy="201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54"/>
          <p:cNvPicPr preferRelativeResize="0"/>
          <p:nvPr/>
        </p:nvPicPr>
        <p:blipFill rotWithShape="1">
          <a:blip r:embed="rId3">
            <a:alphaModFix/>
          </a:blip>
          <a:srcRect/>
          <a:stretch/>
        </p:blipFill>
        <p:spPr>
          <a:xfrm>
            <a:off x="0" y="0"/>
            <a:ext cx="9144006" cy="5143503"/>
          </a:xfrm>
          <a:prstGeom prst="rect">
            <a:avLst/>
          </a:prstGeom>
          <a:noFill/>
          <a:ln>
            <a:noFill/>
          </a:ln>
        </p:spPr>
      </p:pic>
      <p:sp>
        <p:nvSpPr>
          <p:cNvPr id="337" name="Google Shape;337;p54"/>
          <p:cNvSpPr txBox="1"/>
          <p:nvPr/>
        </p:nvSpPr>
        <p:spPr>
          <a:xfrm>
            <a:off x="484060" y="2082304"/>
            <a:ext cx="8175900" cy="6465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3300"/>
              <a:buFont typeface="Arial"/>
              <a:buNone/>
            </a:pPr>
            <a:r>
              <a:rPr lang="es" sz="3300" b="1" dirty="0">
                <a:solidFill>
                  <a:schemeClr val="lt1"/>
                </a:solidFill>
                <a:latin typeface="Calibri"/>
                <a:ea typeface="Calibri"/>
                <a:cs typeface="Calibri"/>
                <a:sym typeface="Calibri"/>
              </a:rPr>
              <a:t>Modelando en 3D</a:t>
            </a:r>
            <a:endParaRPr sz="3300" b="1"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510650" y="1581625"/>
            <a:ext cx="5490300" cy="377100"/>
          </a:xfrm>
          <a:prstGeom prst="rect">
            <a:avLst/>
          </a:prstGeom>
          <a:noFill/>
          <a:ln>
            <a:noFill/>
          </a:ln>
        </p:spPr>
        <p:txBody>
          <a:bodyPr spcFirstLastPara="1" wrap="square" lIns="68575" tIns="34275" rIns="68575" bIns="34275" anchor="t" anchorCtr="0">
            <a:spAutoFit/>
          </a:bodyPr>
          <a:lstStyle/>
          <a:p>
            <a:pPr marL="457200" lvl="0" indent="-355600" algn="just" rtl="0">
              <a:spcBef>
                <a:spcPts val="0"/>
              </a:spcBef>
              <a:spcAft>
                <a:spcPts val="0"/>
              </a:spcAft>
              <a:buClr>
                <a:schemeClr val="dk1"/>
              </a:buClr>
              <a:buSzPts val="2000"/>
              <a:buFont typeface="Nunito"/>
              <a:buChar char="●"/>
            </a:pPr>
            <a:endParaRPr sz="2000">
              <a:solidFill>
                <a:schemeClr val="dk1"/>
              </a:solidFill>
              <a:latin typeface="Calibri"/>
              <a:ea typeface="Calibri"/>
              <a:cs typeface="Calibri"/>
              <a:sym typeface="Calibri"/>
            </a:endParaRPr>
          </a:p>
        </p:txBody>
      </p:sp>
      <p:sp>
        <p:nvSpPr>
          <p:cNvPr id="141" name="Google Shape;141;p28"/>
          <p:cNvSpPr/>
          <p:nvPr/>
        </p:nvSpPr>
        <p:spPr>
          <a:xfrm>
            <a:off x="561575" y="1377925"/>
            <a:ext cx="8130600" cy="2101200"/>
          </a:xfrm>
          <a:prstGeom prst="rect">
            <a:avLst/>
          </a:prstGeom>
          <a:solidFill>
            <a:srgbClr val="F3F3F3"/>
          </a:solidFill>
          <a:ln>
            <a:noFill/>
          </a:ln>
        </p:spPr>
        <p:txBody>
          <a:bodyPr spcFirstLastPara="1" wrap="square" lIns="68575" tIns="68575" rIns="68575" bIns="68575" anchor="ctr" anchorCtr="0">
            <a:noAutofit/>
          </a:bodyPr>
          <a:lstStyle/>
          <a:p>
            <a:pPr marL="457200" lvl="0" indent="-368300" algn="just" rtl="0">
              <a:spcBef>
                <a:spcPts val="0"/>
              </a:spcBef>
              <a:spcAft>
                <a:spcPts val="0"/>
              </a:spcAft>
              <a:buClr>
                <a:schemeClr val="dk1"/>
              </a:buClr>
              <a:buSzPts val="2200"/>
              <a:buFont typeface="Calibri"/>
              <a:buChar char="●"/>
            </a:pPr>
            <a:r>
              <a:rPr lang="es" sz="2200" dirty="0">
                <a:solidFill>
                  <a:schemeClr val="dk1"/>
                </a:solidFill>
                <a:latin typeface="Calibri"/>
                <a:ea typeface="Calibri"/>
                <a:cs typeface="Calibri"/>
                <a:sym typeface="Calibri"/>
              </a:rPr>
              <a:t>¿Qué es el modelado digital en 3D? </a:t>
            </a:r>
            <a:endParaRPr sz="22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200" dirty="0">
              <a:solidFill>
                <a:schemeClr val="dk1"/>
              </a:solidFill>
              <a:latin typeface="Calibri"/>
              <a:ea typeface="Calibri"/>
              <a:cs typeface="Calibri"/>
              <a:sym typeface="Calibri"/>
            </a:endParaRPr>
          </a:p>
          <a:p>
            <a:pPr marL="457200" lvl="0" indent="-368300" algn="just" rtl="0">
              <a:spcBef>
                <a:spcPts val="0"/>
              </a:spcBef>
              <a:spcAft>
                <a:spcPts val="0"/>
              </a:spcAft>
              <a:buClr>
                <a:schemeClr val="dk1"/>
              </a:buClr>
              <a:buSzPts val="2200"/>
              <a:buFont typeface="Calibri"/>
              <a:buChar char="●"/>
            </a:pPr>
            <a:r>
              <a:rPr lang="es" sz="2200" dirty="0">
                <a:solidFill>
                  <a:schemeClr val="dk1"/>
                </a:solidFill>
                <a:latin typeface="Calibri"/>
                <a:ea typeface="Calibri"/>
                <a:cs typeface="Calibri"/>
                <a:sym typeface="Calibri"/>
              </a:rPr>
              <a:t>¿Qué permite el modelado y la impresión 3D en el área de</a:t>
            </a:r>
            <a:endParaRPr sz="2200" dirty="0">
              <a:solidFill>
                <a:schemeClr val="dk1"/>
              </a:solidFill>
              <a:latin typeface="Calibri"/>
              <a:ea typeface="Calibri"/>
              <a:cs typeface="Calibri"/>
              <a:sym typeface="Calibri"/>
            </a:endParaRPr>
          </a:p>
          <a:p>
            <a:pPr marL="457200" lvl="0" indent="0" algn="just" rtl="0">
              <a:spcBef>
                <a:spcPts val="0"/>
              </a:spcBef>
              <a:spcAft>
                <a:spcPts val="0"/>
              </a:spcAft>
              <a:buNone/>
            </a:pPr>
            <a:r>
              <a:rPr lang="es" sz="2200" dirty="0">
                <a:solidFill>
                  <a:schemeClr val="dk1"/>
                </a:solidFill>
                <a:latin typeface="Calibri"/>
                <a:ea typeface="Calibri"/>
                <a:cs typeface="Calibri"/>
                <a:sym typeface="Calibri"/>
              </a:rPr>
              <a:t>la arquitectura?</a:t>
            </a:r>
            <a:endParaRPr sz="2200" dirty="0">
              <a:solidFill>
                <a:schemeClr val="dk1"/>
              </a:solidFill>
              <a:latin typeface="Calibri"/>
              <a:ea typeface="Calibri"/>
              <a:cs typeface="Calibri"/>
              <a:sym typeface="Calibri"/>
            </a:endParaRPr>
          </a:p>
          <a:p>
            <a:pPr marL="0" lvl="0" indent="0" algn="just" rtl="0">
              <a:spcBef>
                <a:spcPts val="0"/>
              </a:spcBef>
              <a:spcAft>
                <a:spcPts val="0"/>
              </a:spcAft>
              <a:buNone/>
            </a:pPr>
            <a:endParaRPr sz="2200" dirty="0">
              <a:solidFill>
                <a:schemeClr val="dk1"/>
              </a:solidFill>
              <a:latin typeface="Calibri"/>
              <a:ea typeface="Calibri"/>
              <a:cs typeface="Calibri"/>
              <a:sym typeface="Calibri"/>
            </a:endParaRPr>
          </a:p>
        </p:txBody>
      </p:sp>
      <p:sp>
        <p:nvSpPr>
          <p:cNvPr id="142" name="Google Shape;142;p28"/>
          <p:cNvSpPr txBox="1"/>
          <p:nvPr/>
        </p:nvSpPr>
        <p:spPr>
          <a:xfrm>
            <a:off x="343421" y="306625"/>
            <a:ext cx="6710521"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 partir de la Infografía, </a:t>
            </a:r>
            <a:r>
              <a:rPr lang="es" sz="3000" dirty="0">
                <a:solidFill>
                  <a:srgbClr val="423B71"/>
                </a:solidFill>
                <a:latin typeface="Calibri"/>
                <a:ea typeface="Calibri"/>
                <a:cs typeface="Calibri"/>
                <a:sym typeface="Calibri"/>
              </a:rPr>
              <a:t>respondamos:</a:t>
            </a:r>
            <a:endParaRPr sz="3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p:nvPr/>
        </p:nvSpPr>
        <p:spPr>
          <a:xfrm>
            <a:off x="288075" y="1155700"/>
            <a:ext cx="3895200" cy="32892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1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100"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Un arquitecto debe presentar el diseño de la torre Titanium en una exposición. </a:t>
            </a:r>
            <a:endParaRPr sz="2000"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Esta torre es la segunda más alta de Chile y se ubica en Santiago.</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p:txBody>
      </p:sp>
      <p:sp>
        <p:nvSpPr>
          <p:cNvPr id="148" name="Google Shape;148;p29"/>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Problema</a:t>
            </a:r>
            <a:endParaRPr sz="3000" b="1" i="0" u="none" strike="noStrike" cap="none" dirty="0">
              <a:solidFill>
                <a:srgbClr val="423B71"/>
              </a:solidFill>
              <a:latin typeface="Calibri"/>
              <a:ea typeface="Calibri"/>
              <a:cs typeface="Calibri"/>
              <a:sym typeface="Calibri"/>
            </a:endParaRPr>
          </a:p>
        </p:txBody>
      </p:sp>
      <p:pic>
        <p:nvPicPr>
          <p:cNvPr id="149" name="Google Shape;149;p29"/>
          <p:cNvPicPr preferRelativeResize="0"/>
          <p:nvPr/>
        </p:nvPicPr>
        <p:blipFill>
          <a:blip r:embed="rId3">
            <a:alphaModFix/>
          </a:blip>
          <a:stretch>
            <a:fillRect/>
          </a:stretch>
        </p:blipFill>
        <p:spPr>
          <a:xfrm>
            <a:off x="5218775" y="893925"/>
            <a:ext cx="1865726" cy="355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p:nvPr/>
        </p:nvSpPr>
        <p:spPr>
          <a:xfrm>
            <a:off x="484000" y="1753325"/>
            <a:ext cx="3885600" cy="2490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endParaRPr sz="2000"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Para la exposición, necesita hacer una réplica a escala de la torre mediante un software de modelado 3D. En la réplica, se considerará que todos los pisos son idénticos y que tendrán la siguiente forma:</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55" name="Google Shape;155;p30"/>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Problema</a:t>
            </a:r>
            <a:endParaRPr sz="3000" b="1" i="0" u="none" strike="noStrike" cap="none" dirty="0">
              <a:solidFill>
                <a:srgbClr val="423B71"/>
              </a:solidFill>
              <a:latin typeface="Calibri"/>
              <a:ea typeface="Calibri"/>
              <a:cs typeface="Calibri"/>
              <a:sym typeface="Calibri"/>
            </a:endParaRPr>
          </a:p>
        </p:txBody>
      </p:sp>
      <p:pic>
        <p:nvPicPr>
          <p:cNvPr id="156" name="Google Shape;156;p30"/>
          <p:cNvPicPr preferRelativeResize="0"/>
          <p:nvPr/>
        </p:nvPicPr>
        <p:blipFill>
          <a:blip r:embed="rId3">
            <a:alphaModFix/>
          </a:blip>
          <a:stretch>
            <a:fillRect/>
          </a:stretch>
        </p:blipFill>
        <p:spPr>
          <a:xfrm>
            <a:off x="4663500" y="1793463"/>
            <a:ext cx="3523200" cy="21303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p:nvPr/>
        </p:nvSpPr>
        <p:spPr>
          <a:xfrm>
            <a:off x="288075" y="1155699"/>
            <a:ext cx="8558400" cy="3747897"/>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 sz="2000" dirty="0">
                <a:solidFill>
                  <a:schemeClr val="dk1"/>
                </a:solidFill>
                <a:latin typeface="Calibri"/>
                <a:ea typeface="Calibri"/>
                <a:cs typeface="Calibri"/>
                <a:sym typeface="Calibri"/>
              </a:rPr>
              <a:t>El arquitecto partió diseñando en el software la figura plana en el plano XY, como se muestra a continuación:</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s" sz="2400" b="1" dirty="0">
                <a:solidFill>
                  <a:schemeClr val="dk1"/>
                </a:solidFill>
                <a:latin typeface="Calibri"/>
                <a:ea typeface="Calibri"/>
                <a:cs typeface="Calibri"/>
                <a:sym typeface="Calibri"/>
              </a:rPr>
              <a:t>¿Qué acción podría realizarse con el software de manera que el arquitecto genere un modelo 3D de la torre?</a:t>
            </a:r>
            <a:endParaRPr sz="2400" b="1" dirty="0">
              <a:solidFill>
                <a:schemeClr val="dk1"/>
              </a:solidFill>
              <a:latin typeface="Calibri"/>
              <a:ea typeface="Calibri"/>
              <a:cs typeface="Calibri"/>
              <a:sym typeface="Calibri"/>
            </a:endParaRPr>
          </a:p>
        </p:txBody>
      </p:sp>
      <p:sp>
        <p:nvSpPr>
          <p:cNvPr id="162" name="Google Shape;162;p31"/>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Problema</a:t>
            </a:r>
            <a:endParaRPr sz="3000" b="1" i="0" u="none" strike="noStrike" cap="none" dirty="0">
              <a:solidFill>
                <a:srgbClr val="423B71"/>
              </a:solidFill>
              <a:latin typeface="Calibri"/>
              <a:ea typeface="Calibri"/>
              <a:cs typeface="Calibri"/>
              <a:sym typeface="Calibri"/>
            </a:endParaRPr>
          </a:p>
        </p:txBody>
      </p:sp>
      <p:pic>
        <p:nvPicPr>
          <p:cNvPr id="163" name="Google Shape;163;p31"/>
          <p:cNvPicPr preferRelativeResize="0"/>
          <p:nvPr/>
        </p:nvPicPr>
        <p:blipFill>
          <a:blip r:embed="rId3">
            <a:alphaModFix/>
          </a:blip>
          <a:stretch>
            <a:fillRect/>
          </a:stretch>
        </p:blipFill>
        <p:spPr>
          <a:xfrm>
            <a:off x="3227725" y="1795111"/>
            <a:ext cx="2679100" cy="1971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571500" lvl="0" indent="-457200" algn="just" rtl="0">
              <a:spcBef>
                <a:spcPts val="0"/>
              </a:spcBef>
              <a:spcAft>
                <a:spcPts val="0"/>
              </a:spcAft>
              <a:buClr>
                <a:schemeClr val="dk1"/>
              </a:buClr>
              <a:buSzPts val="1800"/>
              <a:buFont typeface="+mj-lt"/>
              <a:buAutoNum type="arabicPeriod"/>
            </a:pPr>
            <a:r>
              <a:rPr lang="es" sz="2000" b="1" dirty="0">
                <a:solidFill>
                  <a:schemeClr val="dk1"/>
                </a:solidFill>
                <a:latin typeface="Calibri"/>
                <a:ea typeface="Calibri"/>
                <a:cs typeface="Calibri"/>
                <a:sym typeface="Calibri"/>
              </a:rPr>
              <a:t>a) ¿Basta trasladar una vez la figura generada para generar la réplica de la torre? ¿Por qué?</a:t>
            </a:r>
            <a:endParaRPr sz="2000" b="1" dirty="0">
              <a:solidFill>
                <a:schemeClr val="dk1"/>
              </a:solidFill>
              <a:latin typeface="Calibri"/>
              <a:ea typeface="Calibri"/>
              <a:cs typeface="Calibri"/>
              <a:sym typeface="Calibri"/>
            </a:endParaRPr>
          </a:p>
        </p:txBody>
      </p:sp>
      <p:sp>
        <p:nvSpPr>
          <p:cNvPr id="169" name="Google Shape;169;p32"/>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571500" lvl="0" indent="-457200" algn="just" rtl="0">
              <a:spcBef>
                <a:spcPts val="0"/>
              </a:spcBef>
              <a:spcAft>
                <a:spcPts val="0"/>
              </a:spcAft>
              <a:buClr>
                <a:schemeClr val="dk1"/>
              </a:buClr>
              <a:buSzPts val="1800"/>
              <a:buFont typeface="+mj-lt"/>
              <a:buAutoNum type="arabicPeriod"/>
            </a:pPr>
            <a:r>
              <a:rPr lang="es" sz="2000" b="1" dirty="0">
                <a:solidFill>
                  <a:schemeClr val="dk1"/>
                </a:solidFill>
                <a:latin typeface="Calibri"/>
                <a:ea typeface="Calibri"/>
                <a:cs typeface="Calibri"/>
                <a:sym typeface="Calibri"/>
              </a:rPr>
              <a:t>a) ¿Basta trasladar una vez la figura generada para generar la réplica de la torre? ¿Por qué?</a:t>
            </a:r>
            <a:endParaRPr sz="2000" b="1" dirty="0">
              <a:solidFill>
                <a:schemeClr val="dk1"/>
              </a:solidFill>
              <a:latin typeface="Calibri"/>
              <a:ea typeface="Calibri"/>
              <a:cs typeface="Calibri"/>
              <a:sym typeface="Calibri"/>
            </a:endParaRPr>
          </a:p>
        </p:txBody>
      </p:sp>
      <p:sp>
        <p:nvSpPr>
          <p:cNvPr id="175" name="Google Shape;175;p33"/>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pic>
        <p:nvPicPr>
          <p:cNvPr id="176" name="Google Shape;176;p33"/>
          <p:cNvPicPr preferRelativeResize="0"/>
          <p:nvPr/>
        </p:nvPicPr>
        <p:blipFill>
          <a:blip r:embed="rId3">
            <a:alphaModFix/>
          </a:blip>
          <a:stretch>
            <a:fillRect/>
          </a:stretch>
        </p:blipFill>
        <p:spPr>
          <a:xfrm>
            <a:off x="2890201" y="2214150"/>
            <a:ext cx="3474450" cy="2532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p:nvPr/>
        </p:nvSpPr>
        <p:spPr>
          <a:xfrm>
            <a:off x="399900" y="1251149"/>
            <a:ext cx="8344200" cy="866700"/>
          </a:xfrm>
          <a:prstGeom prst="rect">
            <a:avLst/>
          </a:prstGeom>
          <a:solidFill>
            <a:srgbClr val="F3F3F3"/>
          </a:solidFill>
          <a:ln>
            <a:noFill/>
          </a:ln>
        </p:spPr>
        <p:txBody>
          <a:bodyPr spcFirstLastPara="1" wrap="square" lIns="68575" tIns="68575" rIns="68575" bIns="68575" anchor="ctr" anchorCtr="0">
            <a:noAutofit/>
          </a:bodyPr>
          <a:lstStyle/>
          <a:p>
            <a:pPr marL="571500" lvl="0" indent="-457200" algn="just" rtl="0">
              <a:spcBef>
                <a:spcPts val="0"/>
              </a:spcBef>
              <a:spcAft>
                <a:spcPts val="0"/>
              </a:spcAft>
              <a:buClr>
                <a:schemeClr val="dk1"/>
              </a:buClr>
              <a:buSzPts val="1800"/>
              <a:buFont typeface="+mj-lt"/>
              <a:buAutoNum type="arabicPeriod"/>
            </a:pPr>
            <a:r>
              <a:rPr lang="es" sz="2000" b="1" dirty="0">
                <a:solidFill>
                  <a:schemeClr val="dk1"/>
                </a:solidFill>
                <a:latin typeface="Calibri"/>
                <a:ea typeface="Calibri"/>
                <a:cs typeface="Calibri"/>
                <a:sym typeface="Calibri"/>
              </a:rPr>
              <a:t>b) Describe con tus palabras un proceso para generar el modelo 3D de la torre a través de traslaciones.</a:t>
            </a:r>
            <a:endParaRPr sz="2000" b="1" dirty="0">
              <a:solidFill>
                <a:schemeClr val="dk1"/>
              </a:solidFill>
              <a:latin typeface="Calibri"/>
              <a:ea typeface="Calibri"/>
              <a:cs typeface="Calibri"/>
              <a:sym typeface="Calibri"/>
            </a:endParaRPr>
          </a:p>
        </p:txBody>
      </p:sp>
      <p:sp>
        <p:nvSpPr>
          <p:cNvPr id="182" name="Google Shape;182;p34"/>
          <p:cNvSpPr txBox="1"/>
          <p:nvPr/>
        </p:nvSpPr>
        <p:spPr>
          <a:xfrm>
            <a:off x="399904" y="4091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Presentación en pantalla (16:9)</PresentationFormat>
  <Paragraphs>109</Paragraphs>
  <Slides>29</Slides>
  <Notes>29</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29</vt:i4>
      </vt:variant>
    </vt:vector>
  </HeadingPairs>
  <TitlesOfParts>
    <vt:vector size="35" baseType="lpstr">
      <vt:lpstr>Arial</vt:lpstr>
      <vt:lpstr>Calibri</vt:lpstr>
      <vt:lpstr>Cambria Math</vt:lpstr>
      <vt:lpstr>Nunito</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Matias Neto</cp:lastModifiedBy>
  <cp:revision>1</cp:revision>
  <dcterms:modified xsi:type="dcterms:W3CDTF">2023-08-23T20:25:02Z</dcterms:modified>
</cp:coreProperties>
</file>