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idrjQ1A7eMS0XerWtESLsuj7U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C0CE"/>
    <a:srgbClr val="423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988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05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fd92513f8b_0_2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g1fd92513f8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f9b8d224b3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g1f9b8d224b3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g1f9b8d224b3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f9b8d224b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f9b8d224b3_0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1f9b8d224b3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f9b8d224b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5" name="Google Shape;245;g1f9b8d224b3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g1f9b8d224b3_0_6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f9b8d224b3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f9b8d224b3_0_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f9b8d224b3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f9b8d224b3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g1f9b8d224b3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1f9b8d224b3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f9b8d224b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g1f9b8d224b3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1f9b8d224b3_0_1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f9fd4d19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f9fd4d190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1f9fd4d190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419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f9b8d224b3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g1f9b8d224b3_0_1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g1f9b8d224b3_0_1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f9b8d224b3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g1f9b8d224b3_0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Recurso GeoGebra - https://www.geogebra.org/m/xsfh8xb4</a:t>
            </a:r>
            <a:endParaRPr/>
          </a:p>
        </p:txBody>
      </p:sp>
      <p:sp>
        <p:nvSpPr>
          <p:cNvPr id="306" name="Google Shape;306;g1f9b8d224b3_0_1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f9b8d224b3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2" name="Google Shape;312;g1f9b8d224b3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Recurso GeoGebra</a:t>
            </a:r>
            <a:endParaRPr/>
          </a:p>
        </p:txBody>
      </p:sp>
      <p:sp>
        <p:nvSpPr>
          <p:cNvPr id="313" name="Google Shape;313;g1f9b8d224b3_0_1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bc59a8f8a2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1bc59a8f8a2_1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1bc59a8f8a2_1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2b4036e7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22b4036e7f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Recurso GeoGebra</a:t>
            </a:r>
            <a:endParaRPr/>
          </a:p>
        </p:txBody>
      </p:sp>
      <p:sp>
        <p:nvSpPr>
          <p:cNvPr id="320" name="Google Shape;320;g22b4036e7f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b41c00c6a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g22b41c00c6a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Recurso GeoGebra</a:t>
            </a:r>
            <a:endParaRPr/>
          </a:p>
        </p:txBody>
      </p:sp>
      <p:sp>
        <p:nvSpPr>
          <p:cNvPr id="333" name="Google Shape;333;g22b41c00c6a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2b41c00c6a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g22b41c00c6a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Recurso GeoGebra</a:t>
            </a:r>
            <a:endParaRPr/>
          </a:p>
        </p:txBody>
      </p:sp>
      <p:sp>
        <p:nvSpPr>
          <p:cNvPr id="345" name="Google Shape;345;g22b41c00c6a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f9b8d224b3_0_1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1f9b8d224b3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c24867a50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1c24867a50f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419"/>
              <a:t>Se recomienda mostrar directamente la infografía en formato pdf</a:t>
            </a:r>
            <a:endParaRPr/>
          </a:p>
        </p:txBody>
      </p:sp>
      <p:sp>
        <p:nvSpPr>
          <p:cNvPr id="172" name="Google Shape;172;g1c24867a50f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086b0b3f7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2086b0b3f79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2086b0b3f79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f9b8d224b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1f9b8d224b3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9" name="Google Shape;189;g1f9b8d224b3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f9b8d224b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1f9b8d224b3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g1f9b8d224b3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9b8d224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1f9b8d224b3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1f9b8d224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f9b8d224b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1f9b8d224b3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f9b8d224b3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f9b8d224b3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1f9b8d224b3_0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1f9b8d224b3_0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s-419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fd92513f8b_0_8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g1fd92513f8b_0_8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g1fd92513f8b_0_8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fd92513f8b_0_1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g1fd92513f8b_0_13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75" cy="36551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g1fd92513f8b_0_13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66" name="Google Shape;66;g1fd92513f8b_0_1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fd92513f8b_0_1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1fd92513f8b_0_1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fd92513f8b_0_142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g1fd92513f8b_0_14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g1fd92513f8b_0_1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fd92513f8b_0_1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fd92513f8b_0_1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fd92513f8b_0_148"/>
          <p:cNvSpPr txBox="1">
            <a:spLocks noGrp="1"/>
          </p:cNvSpPr>
          <p:nvPr>
            <p:ph type="title"/>
          </p:nvPr>
        </p:nvSpPr>
        <p:spPr>
          <a:xfrm rot="5400000">
            <a:off x="5350050" y="1467469"/>
            <a:ext cx="4358925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g1fd92513f8b_0_148"/>
          <p:cNvSpPr txBox="1">
            <a:spLocks noGrp="1"/>
          </p:cNvSpPr>
          <p:nvPr>
            <p:ph type="body" idx="1"/>
          </p:nvPr>
        </p:nvSpPr>
        <p:spPr>
          <a:xfrm rot="5400000">
            <a:off x="1349550" y="-447056"/>
            <a:ext cx="4358925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fd92513f8b_0_1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1fd92513f8b_0_1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fd92513f8b_0_1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7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6" descr="Logotipo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8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g1fd92513f8b_0_91" descr="Form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2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12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2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12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2" name="Google Shape;132;p1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1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628650" y="25387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1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fd92513f8b_0_93" descr="Imagen que contiene Form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6" y="0"/>
            <a:ext cx="914343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fd92513f8b_0_95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g1fd92513f8b_0_9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g1fd92513f8b_0_9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fd92513f8b_0_9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1fd92513f8b_0_9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fd92513f8b_0_10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g1fd92513f8b_0_101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425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g1fd92513f8b_0_10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fd92513f8b_0_1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g1fd92513f8b_0_10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fd92513f8b_0_107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d92513f8b_0_10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g1fd92513f8b_0_10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g1fd92513f8b_0_10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fd92513f8b_0_10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g1fd92513f8b_0_1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fd92513f8b_0_114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fd92513f8b_0_114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4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4" name="Google Shape;44;g1fd92513f8b_0_114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4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g1fd92513f8b_0_114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25" cy="61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425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g1fd92513f8b_0_114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25" cy="276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61938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685800" lvl="1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028700" lvl="2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371600" lvl="3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1714500" lvl="4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057400" lvl="5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2400300" lvl="6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2743200" lvl="7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3086100" lvl="8" indent="-261938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g1fd92513f8b_0_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fd92513f8b_0_1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fd92513f8b_0_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fd92513f8b_0_123"/>
          <p:cNvSpPr txBox="1">
            <a:spLocks noGrp="1"/>
          </p:cNvSpPr>
          <p:nvPr>
            <p:ph type="title"/>
          </p:nvPr>
        </p:nvSpPr>
        <p:spPr>
          <a:xfrm>
            <a:off x="628650" y="253869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g1fd92513f8b_0_1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fd92513f8b_0_1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fd92513f8b_0_1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d92513f8b_0_1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75" cy="120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g1fd92513f8b_0_12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75" cy="365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58" name="Google Shape;58;g1fd92513f8b_0_12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75" cy="285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125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825"/>
            </a:lvl9pPr>
          </a:lstStyle>
          <a:p>
            <a:endParaRPr/>
          </a:p>
        </p:txBody>
      </p:sp>
      <p:sp>
        <p:nvSpPr>
          <p:cNvPr id="59" name="Google Shape;59;g1fd92513f8b_0_1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fd92513f8b_0_1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g1fd92513f8b_0_1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fd92513f8b_0_8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g1fd92513f8b_0_8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g1fd92513f8b_0_8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42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1fd92513f8b_0_8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s-419" smtClean="0"/>
              <a:pPr/>
              <a:t>‹#›</a:t>
            </a:fld>
            <a:endParaRPr lang="es-419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g1fd92513f8b_0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g1fd92513f8b_0_242"/>
          <p:cNvSpPr txBox="1"/>
          <p:nvPr/>
        </p:nvSpPr>
        <p:spPr>
          <a:xfrm>
            <a:off x="483935" y="2297505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de drones en emergencias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f9b8d224b3_0_53"/>
          <p:cNvSpPr txBox="1"/>
          <p:nvPr/>
        </p:nvSpPr>
        <p:spPr>
          <a:xfrm>
            <a:off x="468562" y="272590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2" name="Google Shape;232;g1f9b8d224b3_0_53"/>
              <p:cNvSpPr/>
              <p:nvPr/>
            </p:nvSpPr>
            <p:spPr>
              <a:xfrm>
                <a:off x="5343213" y="1168282"/>
                <a:ext cx="3487500" cy="3619377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51431" tIns="51431" rIns="51431" bIns="51431" anchor="ctr" anchorCtr="0"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s-ES" sz="2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Obtén las coordenadas para los vectores desplazamiento involucrados en cada uno de los caminos anteriores,</a:t>
                </a:r>
                <a:endParaRPr lang="es-ES" sz="2000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Arial" panose="020B0604020202020204" pitchFamily="34" charset="0"/>
                  <a:buChar char="●"/>
                </a:pPr>
                <a:r>
                  <a:rPr lang="es-ES" sz="2000" b="1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Camino 0:</a:t>
                </a:r>
                <a:r>
                  <a:rPr lang="es-ES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𝐵𝐴</m:t>
                        </m:r>
                      </m:e>
                    </m:acc>
                  </m:oMath>
                </a14:m>
                <a:endParaRPr lang="ar-AE" sz="2000" u="none" strike="noStrike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Arial" panose="020B0604020202020204" pitchFamily="34" charset="0"/>
                  <a:buChar char="●"/>
                </a:pPr>
                <a:r>
                  <a:rPr lang="es-ES" sz="2000" b="1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Camino 1:</a:t>
                </a:r>
                <a:r>
                  <a:rPr lang="es-ES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ar-AE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S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𝐶𝐴</m:t>
                        </m:r>
                      </m:e>
                    </m:acc>
                  </m:oMath>
                </a14:m>
                <a:endParaRPr lang="ar-AE" sz="2000" u="none" strike="noStrike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Arial" panose="020B0604020202020204" pitchFamily="34" charset="0"/>
                  <a:buChar char="●"/>
                </a:pPr>
                <a:r>
                  <a:rPr lang="es-ES" sz="2000" b="1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Camino 2:</a:t>
                </a:r>
                <a:r>
                  <a:rPr lang="es-ES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𝐵𝐷</m:t>
                        </m:r>
                      </m:e>
                    </m:acc>
                  </m:oMath>
                </a14:m>
                <a:r>
                  <a:rPr lang="ar-AE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es-ES" sz="2000" u="none" strike="noStrike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</a:rPr>
                  <a:t>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ar-AE" sz="2000" i="1" u="none" strike="noStrike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𝐷𝐴</m:t>
                        </m:r>
                      </m:e>
                    </m:acc>
                  </m:oMath>
                </a14:m>
                <a:endParaRPr lang="ar-AE" sz="2000" u="none" strike="noStrike" dirty="0"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>
                  <a:buClr>
                    <a:schemeClr val="dk1"/>
                  </a:buClr>
                  <a:buSzPts val="1100"/>
                </a:pPr>
                <a:endParaRPr lang="ar-AE" sz="200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32" name="Google Shape;232;g1f9b8d224b3_0_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3213" y="1168282"/>
                <a:ext cx="3487500" cy="3619377"/>
              </a:xfrm>
              <a:prstGeom prst="rect">
                <a:avLst/>
              </a:prstGeom>
              <a:blipFill>
                <a:blip r:embed="rId3"/>
                <a:stretch>
                  <a:fillRect l="-3147" r="-209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3" name="Google Shape;233;g1f9b8d224b3_0_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62" y="1168282"/>
            <a:ext cx="4634572" cy="361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f9b8d224b3_0_84"/>
          <p:cNvSpPr txBox="1"/>
          <p:nvPr/>
        </p:nvSpPr>
        <p:spPr>
          <a:xfrm>
            <a:off x="468562" y="371662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f9b8d224b3_0_84"/>
          <p:cNvSpPr txBox="1"/>
          <p:nvPr/>
        </p:nvSpPr>
        <p:spPr>
          <a:xfrm>
            <a:off x="468562" y="1062318"/>
            <a:ext cx="8206875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290513">
              <a:buClr>
                <a:srgbClr val="423B71"/>
              </a:buClr>
              <a:buSzPts val="2500"/>
              <a:buFont typeface="Calibri"/>
              <a:buChar char="●"/>
            </a:pPr>
            <a:r>
              <a:rPr lang="es-419" sz="20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Camino 0</a:t>
            </a:r>
            <a:endParaRPr sz="20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2" name="Google Shape;242;g1f9b8d224b3_0_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2" y="1608263"/>
            <a:ext cx="4351705" cy="31635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EC54A3-662E-0744-86D4-2A39205A3070}"/>
                  </a:ext>
                </a:extLst>
              </p:cNvPr>
              <p:cNvSpPr txBox="1"/>
              <p:nvPr/>
            </p:nvSpPr>
            <p:spPr>
              <a:xfrm>
                <a:off x="5555785" y="2528408"/>
                <a:ext cx="2413353" cy="110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b="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BEC54A3-662E-0744-86D4-2A39205A3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785" y="2528408"/>
                <a:ext cx="2413353" cy="1106521"/>
              </a:xfrm>
              <a:prstGeom prst="rect">
                <a:avLst/>
              </a:prstGeom>
              <a:blipFill>
                <a:blip r:embed="rId4"/>
                <a:stretch>
                  <a:fillRect b="-55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f9b8d224b3_0_66"/>
          <p:cNvSpPr txBox="1"/>
          <p:nvPr/>
        </p:nvSpPr>
        <p:spPr>
          <a:xfrm>
            <a:off x="468562" y="424298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g1f9b8d224b3_0_66"/>
          <p:cNvSpPr txBox="1"/>
          <p:nvPr/>
        </p:nvSpPr>
        <p:spPr>
          <a:xfrm>
            <a:off x="468561" y="1067668"/>
            <a:ext cx="8206875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290513">
              <a:buClr>
                <a:srgbClr val="423B71"/>
              </a:buClr>
              <a:buSzPts val="2500"/>
              <a:buFont typeface="Calibri"/>
              <a:buChar char="●"/>
            </a:pPr>
            <a:r>
              <a:rPr lang="es-419" sz="20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Camino 1</a:t>
            </a:r>
            <a:endParaRPr sz="20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2" name="Google Shape;252;g1f9b8d224b3_0_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0" y="1573869"/>
            <a:ext cx="4526133" cy="329037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3E3796-1C9E-F6CA-9535-7A8A1877647C}"/>
                  </a:ext>
                </a:extLst>
              </p:cNvPr>
              <p:cNvSpPr txBox="1"/>
              <p:nvPr/>
            </p:nvSpPr>
            <p:spPr>
              <a:xfrm>
                <a:off x="5579369" y="1578264"/>
                <a:ext cx="2460996" cy="1268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F3E3796-1C9E-F6CA-9535-7A8A187764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9369" y="1578264"/>
                <a:ext cx="2460996" cy="126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AFAD7F-7B5B-9539-7653-24C5275380CB}"/>
                  </a:ext>
                </a:extLst>
              </p:cNvPr>
              <p:cNvSpPr txBox="1"/>
              <p:nvPr/>
            </p:nvSpPr>
            <p:spPr>
              <a:xfrm>
                <a:off x="5734643" y="3097415"/>
                <a:ext cx="2460995" cy="12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8AFAD7F-7B5B-9539-7653-24C527538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4643" y="3097415"/>
                <a:ext cx="2460995" cy="1268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f9b8d224b3_0_94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1f9b8d224b3_0_94"/>
          <p:cNvSpPr txBox="1"/>
          <p:nvPr/>
        </p:nvSpPr>
        <p:spPr>
          <a:xfrm>
            <a:off x="541313" y="1099275"/>
            <a:ext cx="8206875" cy="446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marL="342900" indent="-290513">
              <a:buClr>
                <a:srgbClr val="423B71"/>
              </a:buClr>
              <a:buSzPts val="2500"/>
              <a:buFont typeface="Calibri"/>
              <a:buChar char="●"/>
            </a:pPr>
            <a:r>
              <a:rPr lang="es-419" sz="2000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Camino 2</a:t>
            </a:r>
            <a:endParaRPr sz="2000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1f9b8d224b3_0_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3" y="1545528"/>
            <a:ext cx="4500252" cy="32715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610211-5481-41DA-C377-5F28396866D4}"/>
                  </a:ext>
                </a:extLst>
              </p:cNvPr>
              <p:cNvSpPr txBox="1"/>
              <p:nvPr/>
            </p:nvSpPr>
            <p:spPr>
              <a:xfrm>
                <a:off x="5556869" y="1699417"/>
                <a:ext cx="2322367" cy="12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610211-5481-41DA-C377-5F2839686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6869" y="1699417"/>
                <a:ext cx="2322367" cy="1268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D3011-8FE6-BEEA-2D21-4E1466F936F0}"/>
                  </a:ext>
                </a:extLst>
              </p:cNvPr>
              <p:cNvSpPr txBox="1"/>
              <p:nvPr/>
            </p:nvSpPr>
            <p:spPr>
              <a:xfrm>
                <a:off x="5454276" y="3181310"/>
                <a:ext cx="2527551" cy="12681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s-CL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3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s-CL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3200" dirty="0"/>
              </a:p>
              <a:p>
                <a:endParaRPr lang="es-CL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0ED3011-8FE6-BEEA-2D21-4E1466F93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276" y="3181310"/>
                <a:ext cx="2527551" cy="12681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f9b8d224b3_0_109"/>
          <p:cNvSpPr txBox="1"/>
          <p:nvPr/>
        </p:nvSpPr>
        <p:spPr>
          <a:xfrm>
            <a:off x="468563" y="514275"/>
            <a:ext cx="8206875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(coordenadas)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g1f9b8d224b3_0_109"/>
          <p:cNvSpPr txBox="1"/>
          <p:nvPr/>
        </p:nvSpPr>
        <p:spPr>
          <a:xfrm>
            <a:off x="5157976" y="1440559"/>
            <a:ext cx="3127950" cy="754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Gráficamente, habíamos notado que: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1f9b8d224b3_0_109"/>
          <p:cNvSpPr txBox="1"/>
          <p:nvPr/>
        </p:nvSpPr>
        <p:spPr>
          <a:xfrm>
            <a:off x="5157976" y="2544548"/>
            <a:ext cx="3424500" cy="1369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Si reemplazamos las coordenadas que obtuvimos recién en la expresión anterior obtenemos: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g1f9b8d224b3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463" y="1440559"/>
            <a:ext cx="4386204" cy="318866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A2D55-1EF8-B7EE-A405-70B6F787D275}"/>
                  </a:ext>
                </a:extLst>
              </p:cNvPr>
              <p:cNvSpPr txBox="1"/>
              <p:nvPr/>
            </p:nvSpPr>
            <p:spPr>
              <a:xfrm>
                <a:off x="5875437" y="2169544"/>
                <a:ext cx="1693028" cy="347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8EA2D55-1EF8-B7EE-A405-70B6F787D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5437" y="2169544"/>
                <a:ext cx="1693028" cy="347146"/>
              </a:xfrm>
              <a:prstGeom prst="rect">
                <a:avLst/>
              </a:prstGeom>
              <a:blipFill>
                <a:blip r:embed="rId4"/>
                <a:stretch>
                  <a:fillRect l="-2878" r="-2518" b="-877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4F5FB-AFA4-3147-7A15-FF4FE485FA2B}"/>
                  </a:ext>
                </a:extLst>
              </p:cNvPr>
              <p:cNvSpPr txBox="1"/>
              <p:nvPr/>
            </p:nvSpPr>
            <p:spPr>
              <a:xfrm>
                <a:off x="5375588" y="3903243"/>
                <a:ext cx="269272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20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94F5FB-AFA4-3147-7A15-FF4FE485FA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588" y="3903243"/>
                <a:ext cx="2692725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f9b8d224b3_0_123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(coordenadas)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15D9A1-2C8E-F196-31BB-21D2249CF25A}"/>
                  </a:ext>
                </a:extLst>
              </p:cNvPr>
              <p:cNvSpPr txBox="1"/>
              <p:nvPr/>
            </p:nvSpPr>
            <p:spPr>
              <a:xfrm>
                <a:off x="468563" y="1210241"/>
                <a:ext cx="2552981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𝐵𝐶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𝐶𝐴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kumimoji="0" lang="es-C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15D9A1-2C8E-F196-31BB-21D2249CF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563" y="1210241"/>
                <a:ext cx="2552981" cy="5783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40343-3F8A-BB93-9054-4928C276D4F3}"/>
                  </a:ext>
                </a:extLst>
              </p:cNvPr>
              <p:cNvSpPr txBox="1"/>
              <p:nvPr/>
            </p:nvSpPr>
            <p:spPr>
              <a:xfrm>
                <a:off x="1463735" y="2571750"/>
                <a:ext cx="6008311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den>
                          </m:f>
                        </m:e>
                      </m:d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1+ −9</m:t>
                              </m:r>
                            </m:num>
                            <m:den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5+ −16</m:t>
                              </m:r>
                            </m:den>
                          </m:f>
                        </m:e>
                      </m:d>
                      <m:r>
                        <a:rPr lang="es-CL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s-CL" sz="280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640343-3F8A-BB93-9054-4928C276D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735" y="2571750"/>
                <a:ext cx="6008311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f9fd4d1901_0_0"/>
          <p:cNvSpPr txBox="1"/>
          <p:nvPr/>
        </p:nvSpPr>
        <p:spPr>
          <a:xfrm>
            <a:off x="516825" y="326914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9" name="Google Shape;289;g1f9fd4d1901_0_0"/>
              <p:cNvSpPr txBox="1"/>
              <p:nvPr/>
            </p:nvSpPr>
            <p:spPr>
              <a:xfrm>
                <a:off x="516825" y="1061950"/>
                <a:ext cx="8110350" cy="7279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r>
                  <a:rPr lang="es-419" sz="1800" dirty="0">
                    <a:latin typeface="Calibri"/>
                    <a:ea typeface="Calibri"/>
                    <a:cs typeface="Calibri"/>
                    <a:sym typeface="Calibri"/>
                  </a:rPr>
                  <a:t>Gráficamente, el resultado de la suma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1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18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𝐵𝐶</m:t>
                        </m:r>
                      </m:e>
                    </m:acc>
                    <m:r>
                      <a:rPr lang="es-CL" sz="1800" b="0" i="1" dirty="0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+</m:t>
                    </m:r>
                    <m:acc>
                      <m:accPr>
                        <m:chr m:val="⃗"/>
                        <m:ctrlPr>
                          <a:rPr lang="es-CL" sz="1800" b="0" i="1" dirty="0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1800" b="0" i="1" dirty="0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𝐶𝐴</m:t>
                        </m:r>
                      </m:e>
                    </m:acc>
                  </m:oMath>
                </a14:m>
                <a:r>
                  <a:rPr lang="es-419" sz="1800" dirty="0">
                    <a:latin typeface="Calibri"/>
                    <a:ea typeface="Calibri"/>
                    <a:cs typeface="Calibri"/>
                    <a:sym typeface="Calibri"/>
                  </a:rPr>
                  <a:t>    se puede obtener por medio de los desplazamientos horizontales y verticales realizados. Observa la siguiente figura:</a:t>
                </a:r>
                <a:endParaRPr sz="18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289" name="Google Shape;289;g1f9fd4d1901_0_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25" y="1061950"/>
                <a:ext cx="8110350" cy="727934"/>
              </a:xfrm>
              <a:prstGeom prst="rect">
                <a:avLst/>
              </a:prstGeom>
              <a:blipFill>
                <a:blip r:embed="rId3"/>
                <a:stretch>
                  <a:fillRect l="-902" r="-1579" b="-91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Google Shape;291;g1f9fd4d1901_0_0"/>
          <p:cNvSpPr txBox="1"/>
          <p:nvPr/>
        </p:nvSpPr>
        <p:spPr>
          <a:xfrm>
            <a:off x="4851225" y="1836233"/>
            <a:ext cx="3872475" cy="1554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Para ir desde el punto B al punto A, el dron se desplazó </a:t>
            </a:r>
            <a:r>
              <a:rPr lang="es-419" sz="1800" b="1" dirty="0">
                <a:latin typeface="Calibri"/>
                <a:ea typeface="Calibri"/>
                <a:cs typeface="Calibri"/>
                <a:sym typeface="Calibri"/>
              </a:rPr>
              <a:t>horizontalmente</a:t>
            </a: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 1 km hacia la derecha (1) y luego 9 km hacia la izquierda (-9), por lo tanto, se desplazó 1 + - 9 = -8 km.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g1f9fd4d1901_0_0"/>
          <p:cNvSpPr txBox="1"/>
          <p:nvPr/>
        </p:nvSpPr>
        <p:spPr>
          <a:xfrm>
            <a:off x="4851225" y="3293114"/>
            <a:ext cx="3872475" cy="1523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Para ir desde el punto B al punto A, el dron se desplazó </a:t>
            </a:r>
            <a:r>
              <a:rPr lang="es-419" sz="1800" b="1" dirty="0">
                <a:latin typeface="Calibri"/>
                <a:ea typeface="Calibri"/>
                <a:cs typeface="Calibri"/>
                <a:sym typeface="Calibri"/>
              </a:rPr>
              <a:t>verticalmente </a:t>
            </a:r>
            <a:r>
              <a:rPr lang="es-419" sz="1800" dirty="0">
                <a:latin typeface="Calibri"/>
                <a:ea typeface="Calibri"/>
                <a:cs typeface="Calibri"/>
                <a:sym typeface="Calibri"/>
              </a:rPr>
              <a:t>5 km hacia arriba (5) y luego 16 km hacia abajo (-16), por lo tanto se desplazó 5 + - 16 = -11 km.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g1f9fd4d190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825" y="1927698"/>
            <a:ext cx="3973858" cy="2888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f9b8d224b3_0_137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(coordenadas)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0" name="Google Shape;300;g1f9b8d224b3_0_137"/>
              <p:cNvSpPr/>
              <p:nvPr/>
            </p:nvSpPr>
            <p:spPr>
              <a:xfrm>
                <a:off x="5384081" y="2305575"/>
                <a:ext cx="3487500" cy="774056"/>
              </a:xfrm>
              <a:prstGeom prst="rect">
                <a:avLst/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51431" tIns="51431" rIns="51431" bIns="51431" anchor="t" anchorCtr="0">
                <a:noAutofit/>
              </a:bodyPr>
              <a:lstStyle/>
              <a:p>
                <a:r>
                  <a:rPr lang="es-419" sz="2000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Comprueba algebraicamente que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419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2000" b="0" i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𝐵𝐷</m:t>
                        </m:r>
                      </m:e>
                    </m:acc>
                    <m:r>
                      <a:rPr lang="es-CL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+</m:t>
                    </m:r>
                    <m:acc>
                      <m:accPr>
                        <m:chr m:val="⃗"/>
                        <m:ctrlPr>
                          <a:rPr lang="es-CL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𝐷𝐴</m:t>
                        </m:r>
                      </m:e>
                    </m:acc>
                    <m:r>
                      <a:rPr lang="es-CL" sz="20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=</m:t>
                    </m:r>
                    <m:acc>
                      <m:accPr>
                        <m:chr m:val="⃗"/>
                        <m:ctrlPr>
                          <a:rPr lang="es-CL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20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𝐵𝐴</m:t>
                        </m:r>
                      </m:e>
                    </m:acc>
                  </m:oMath>
                </a14:m>
                <a:endParaRPr lang="es-CL" sz="2000" b="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endParaRPr lang="es-419" sz="20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endParaRPr sz="1650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00" name="Google Shape;300;g1f9b8d224b3_0_1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081" y="2305575"/>
                <a:ext cx="3487500" cy="774056"/>
              </a:xfrm>
              <a:prstGeom prst="rect">
                <a:avLst/>
              </a:prstGeom>
              <a:blipFill>
                <a:blip r:embed="rId3"/>
                <a:stretch>
                  <a:fillRect l="-2972" t="-3150" b="-110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2" name="Google Shape;302;g1f9b8d224b3_0_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63" y="1196517"/>
            <a:ext cx="4695486" cy="3413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f9b8d224b3_0_149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(coordenadas)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9" name="Google Shape;309;g1f9b8d224b3_0_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5724" y="1384874"/>
            <a:ext cx="5732551" cy="3244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1f9b8d224b3_0_171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g1f9b8d224b3_0_171"/>
          <p:cNvSpPr/>
          <p:nvPr/>
        </p:nvSpPr>
        <p:spPr>
          <a:xfrm>
            <a:off x="468563" y="1175988"/>
            <a:ext cx="8269995" cy="3453237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t" anchorCtr="0">
            <a:noAutofit/>
          </a:bodyPr>
          <a:lstStyle/>
          <a:p>
            <a:pPr algn="just"/>
            <a:r>
              <a:rPr lang="es-419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decidir qué lugar visitar (C o D), los profesionales deben evaluar si la autonomía de vuelo del dron es suficiente para alcanzar a visitar esos puntos antes de volver al centro de operaciones en A. Para ello, cuentan con la siguiente información: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667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419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Gracias a la ausencia de viento en la zona el dron se mueve prácticamente en línea recta cuando viaja de un punto a otro, a una velocidad de 54 km/h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66700" algn="just"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s-419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dron tiene una autonomía de 40 minutos. Ya ha ocupado aproximadamente 15 de esos minutos para ir desde el centro de operaciones en A hasta la zona de derrumbes en B.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419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Considerando la información anterior, ¿qué punto de interés alcanza a visitar el dron? ¿El punto C o D? ¿o ninguno?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bc59a8f8a2_1_1"/>
          <p:cNvSpPr txBox="1"/>
          <p:nvPr/>
        </p:nvSpPr>
        <p:spPr>
          <a:xfrm>
            <a:off x="335644" y="587419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Vehículos aéreos no tripulados (drones)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bc59a8f8a2_1_1"/>
          <p:cNvSpPr/>
          <p:nvPr/>
        </p:nvSpPr>
        <p:spPr>
          <a:xfrm>
            <a:off x="3683480" y="1424103"/>
            <a:ext cx="5102555" cy="3221906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85750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L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¿Alguno de ustedes ha visto o manipulado drones? ¿En qué situaciones? </a:t>
            </a:r>
          </a:p>
          <a:p>
            <a:pPr marL="342900" algn="just"/>
            <a:endParaRPr lang="es-CL"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 algn="just">
              <a:buClr>
                <a:schemeClr val="dk1"/>
              </a:buClr>
              <a:buSzPts val="2400"/>
              <a:buFont typeface="Calibri"/>
              <a:buChar char="●"/>
            </a:pPr>
            <a:r>
              <a:rPr lang="es-CL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ustedes pudieran hacer uso de un dron para entregar algún tipo de ayuda, ¿en qué situaciones lo usarían? ¿Por qué creen que sería útil usar un dron y no otro recurso?</a:t>
            </a:r>
          </a:p>
        </p:txBody>
      </p:sp>
      <p:pic>
        <p:nvPicPr>
          <p:cNvPr id="168" name="Google Shape;168;g1bc59a8f8a2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958" y="1424103"/>
            <a:ext cx="2817581" cy="3221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b4036e7f0_0_0"/>
          <p:cNvSpPr txBox="1"/>
          <p:nvPr/>
        </p:nvSpPr>
        <p:spPr>
          <a:xfrm>
            <a:off x="468563" y="514275"/>
            <a:ext cx="8206875" cy="553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2700" b="1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3</a:t>
            </a:r>
            <a:endParaRPr sz="2700" b="1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3" name="Google Shape;323;g22b4036e7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431" y="1112220"/>
            <a:ext cx="1381387" cy="1223513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2b4036e7f0_0_0"/>
          <p:cNvSpPr txBox="1"/>
          <p:nvPr/>
        </p:nvSpPr>
        <p:spPr>
          <a:xfrm>
            <a:off x="2035834" y="1057734"/>
            <a:ext cx="5900468" cy="403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1725" dirty="0">
                <a:latin typeface="Calibri"/>
                <a:ea typeface="Calibri"/>
                <a:cs typeface="Calibri"/>
                <a:sym typeface="Calibri"/>
              </a:rPr>
              <a:t>Al dron le quedan 25’ de autonomía, es decir, alcanza a recorrer, </a:t>
            </a:r>
            <a:endParaRPr sz="1725" dirty="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6" name="Google Shape;326;g22b4036e7f0_0_0"/>
              <p:cNvSpPr txBox="1"/>
              <p:nvPr/>
            </p:nvSpPr>
            <p:spPr>
              <a:xfrm>
                <a:off x="570431" y="2379702"/>
                <a:ext cx="8206875" cy="22621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algn="just"/>
                <a:r>
                  <a:rPr lang="es-CL" sz="1600" dirty="0">
                    <a:latin typeface="Calibri"/>
                    <a:ea typeface="Calibri"/>
                    <a:cs typeface="Calibri"/>
                    <a:sym typeface="Calibri"/>
                  </a:rPr>
                  <a:t>Para verificar qué camino puede recorrer el dron en 25 minutos se calculan los módulos de los desplazamientos involucrados y se suman, de esta forma se obtiene la distancia total recorrida:</a:t>
                </a:r>
              </a:p>
              <a:p>
                <a:pPr algn="just"/>
                <a:endParaRPr lang="es-CL"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2900" indent="-266700" algn="just">
                  <a:buSzPts val="2000"/>
                  <a:buFont typeface="Calibri"/>
                  <a:buChar char="●"/>
                </a:pPr>
                <a:r>
                  <a:rPr lang="es-CL" sz="1600" b="1" dirty="0">
                    <a:latin typeface="Calibri"/>
                    <a:ea typeface="Calibri"/>
                    <a:cs typeface="Calibri"/>
                    <a:sym typeface="Calibri"/>
                  </a:rPr>
                  <a:t>Camino 0: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160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sz="160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𝐵𝐴</m:t>
                            </m:r>
                          </m:e>
                        </m:acc>
                      </m:e>
                    </m:d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≈13,6[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𝑘𝑚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]</m:t>
                    </m:r>
                  </m:oMath>
                </a14:m>
                <a:endParaRPr lang="es-CL"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2900" indent="-266700" algn="just">
                  <a:buSzPts val="2000"/>
                  <a:buFont typeface="Calibri"/>
                  <a:buChar char="●"/>
                </a:pPr>
                <a:r>
                  <a:rPr lang="es-CL" sz="1600" b="1" dirty="0">
                    <a:latin typeface="Calibri"/>
                    <a:ea typeface="Calibri"/>
                    <a:cs typeface="Calibri"/>
                    <a:sym typeface="Calibri"/>
                  </a:rPr>
                  <a:t>Camino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16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𝐵𝐶</m:t>
                            </m:r>
                          </m:e>
                        </m:acc>
                      </m:e>
                    </m:d>
                    <m:r>
                      <a:rPr lang="es-CL" sz="16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+|</m:t>
                    </m:r>
                    <m:acc>
                      <m:accPr>
                        <m:chr m:val="⃗"/>
                        <m:ctrlPr>
                          <a:rPr lang="es-CL" sz="16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16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𝐶𝐴</m:t>
                        </m:r>
                      </m:e>
                    </m:acc>
                    <m:r>
                      <a:rPr lang="es-CL" sz="16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|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≈23,46[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𝑘𝑚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]</m:t>
                    </m:r>
                  </m:oMath>
                </a14:m>
                <a:endParaRPr lang="es-CL"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342900" indent="-266700" algn="just">
                  <a:buSzPts val="2000"/>
                  <a:buFont typeface="Calibri"/>
                  <a:buChar char="●"/>
                </a:pPr>
                <a:r>
                  <a:rPr lang="es-CL" sz="1600" b="1" dirty="0">
                    <a:latin typeface="Calibri"/>
                    <a:ea typeface="Calibri"/>
                    <a:cs typeface="Calibri"/>
                    <a:sym typeface="Calibri"/>
                  </a:rPr>
                  <a:t>Camino 2: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16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𝐵𝐷</m:t>
                            </m:r>
                          </m:e>
                        </m:acc>
                      </m:e>
                    </m:d>
                    <m:r>
                      <a:rPr lang="es-CL" sz="1600" b="0" i="1" smtClean="0">
                        <a:latin typeface="Cambria Math" panose="02040503050406030204" pitchFamily="18" charset="0"/>
                        <a:ea typeface="Calibri"/>
                        <a:cs typeface="Calibri"/>
                        <a:sym typeface="Calibri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s-CL" sz="16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</m:ctrlPr>
                          </m:accPr>
                          <m:e>
                            <m:r>
                              <a:rPr lang="es-CL" sz="1600" b="0" i="1" smtClean="0">
                                <a:latin typeface="Cambria Math" panose="02040503050406030204" pitchFamily="18" charset="0"/>
                                <a:ea typeface="Calibri"/>
                                <a:cs typeface="Calibri"/>
                                <a:sym typeface="Calibri"/>
                              </a:rPr>
                              <m:t>𝐷𝐴</m:t>
                            </m:r>
                          </m:e>
                        </m:acc>
                      </m:e>
                    </m:d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≈19,95[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𝑘𝑚</m:t>
                    </m:r>
                    <m:r>
                      <a:rPr lang="es-CL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/>
                        <a:sym typeface="Calibri"/>
                      </a:rPr>
                      <m:t>]</m:t>
                    </m:r>
                  </m:oMath>
                </a14:m>
                <a:endParaRPr lang="es-CL"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just"/>
                <a:endParaRPr lang="es-CL" sz="1600" dirty="0"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algn="just"/>
                <a:r>
                  <a:rPr lang="es-CL" sz="1600" dirty="0">
                    <a:latin typeface="Calibri"/>
                    <a:ea typeface="Calibri"/>
                    <a:cs typeface="Calibri"/>
                    <a:sym typeface="Calibri"/>
                  </a:rPr>
                  <a:t>El dron alcanza solo a visitar el punto D.</a:t>
                </a:r>
                <a:endParaRPr sz="16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26" name="Google Shape;326;g22b4036e7f0_0_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431" y="2379702"/>
                <a:ext cx="8206875" cy="2262136"/>
              </a:xfrm>
              <a:prstGeom prst="rect">
                <a:avLst/>
              </a:prstGeom>
              <a:blipFill>
                <a:blip r:embed="rId4"/>
                <a:stretch>
                  <a:fillRect l="-743" r="-669" b="-16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AECB85-851B-6BF5-AFA3-D1DF77DABB0B}"/>
                  </a:ext>
                </a:extLst>
              </p:cNvPr>
              <p:cNvSpPr txBox="1"/>
              <p:nvPr/>
            </p:nvSpPr>
            <p:spPr>
              <a:xfrm>
                <a:off x="3144025" y="1461669"/>
                <a:ext cx="3684085" cy="6915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</m:num>
                            <m:den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s-CL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∙54</m:t>
                      </m:r>
                      <m:d>
                        <m:dPr>
                          <m:begChr m:val="["/>
                          <m:endChr m:val="]"/>
                          <m:ctrlPr>
                            <a:rPr lang="es-CL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C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𝑘𝑚</m:t>
                              </m:r>
                            </m:num>
                            <m:den>
                              <m:r>
                                <a:rPr lang="es-CL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d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=22.5[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s-CL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s-CL" sz="8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AECB85-851B-6BF5-AFA3-D1DF77DABB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025" y="1461669"/>
                <a:ext cx="3684085" cy="6915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2b41c00c6a_0_33"/>
          <p:cNvSpPr txBox="1"/>
          <p:nvPr/>
        </p:nvSpPr>
        <p:spPr>
          <a:xfrm>
            <a:off x="468563" y="488396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6" name="Google Shape;336;g22b41c00c6a_0_33"/>
              <p:cNvSpPr txBox="1"/>
              <p:nvPr/>
            </p:nvSpPr>
            <p:spPr>
              <a:xfrm>
                <a:off x="4047787" y="1304872"/>
                <a:ext cx="5001525" cy="17167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algn="just"/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Se observa gráficamente que el desplazamiento del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20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</m:ctrlPr>
                      </m:accPr>
                      <m:e>
                        <m:r>
                          <a:rPr lang="es-CL" sz="2000" b="0" i="1" smtClean="0">
                            <a:latin typeface="Cambria Math" panose="02040503050406030204" pitchFamily="18" charset="0"/>
                            <a:ea typeface="Calibri"/>
                            <a:cs typeface="Calibri"/>
                            <a:sym typeface="Calibri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s-419" sz="2000" dirty="0">
                    <a:latin typeface="Calibri"/>
                    <a:ea typeface="Calibri"/>
                    <a:cs typeface="Calibri"/>
                    <a:sym typeface="Calibri"/>
                  </a:rPr>
                  <a:t> se puede escribir como la suma de dos desplazamientos consecutivos. En esta imagen se observan dos posibles caminos que cumplen esta condición: </a:t>
                </a:r>
                <a:endParaRPr sz="20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36" name="Google Shape;336;g22b41c00c6a_0_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87" y="1304872"/>
                <a:ext cx="5001525" cy="1716730"/>
              </a:xfrm>
              <a:prstGeom prst="rect">
                <a:avLst/>
              </a:prstGeom>
              <a:blipFill>
                <a:blip r:embed="rId3"/>
                <a:stretch>
                  <a:fillRect l="-1707" t="-709" r="-1829" b="-39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8" name="Google Shape;338;g22b41c00c6a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63" y="1377469"/>
            <a:ext cx="3473269" cy="32385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2B81-0BE8-5ED8-DD47-4651EA147454}"/>
                  </a:ext>
                </a:extLst>
              </p:cNvPr>
              <p:cNvSpPr txBox="1"/>
              <p:nvPr/>
            </p:nvSpPr>
            <p:spPr>
              <a:xfrm>
                <a:off x="4047787" y="3168588"/>
                <a:ext cx="4572000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𝐵𝐶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𝐶𝐴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kumimoji="0" lang="es-C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BE2B81-0BE8-5ED8-DD47-4651EA14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87" y="3168588"/>
                <a:ext cx="4572000" cy="5783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40F1C-18EE-05E1-362D-AFA122CB1623}"/>
                  </a:ext>
                </a:extLst>
              </p:cNvPr>
              <p:cNvSpPr txBox="1"/>
              <p:nvPr/>
            </p:nvSpPr>
            <p:spPr>
              <a:xfrm>
                <a:off x="4047787" y="3893875"/>
                <a:ext cx="4572000" cy="5783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</m:t>
                          </m:r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𝐷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𝐷</m:t>
                          </m:r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</m:e>
                      </m:acc>
                      <m:r>
                        <a:rPr kumimoji="0" lang="es-CL" sz="2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accPr>
                        <m:e>
                          <m:r>
                            <a:rPr kumimoji="0" lang="es-CL" sz="2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kumimoji="0" lang="es-CL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DE40F1C-18EE-05E1-362D-AFA122CB1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87" y="3893875"/>
                <a:ext cx="4572000" cy="5783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b41c00c6a_0_13"/>
          <p:cNvSpPr txBox="1"/>
          <p:nvPr/>
        </p:nvSpPr>
        <p:spPr>
          <a:xfrm>
            <a:off x="351938" y="472658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Conclusiones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9" name="Google Shape;349;g22b41c00c6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44" y="1216276"/>
            <a:ext cx="4266656" cy="33850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0" name="Google Shape;350;g22b41c00c6a_0_13"/>
              <p:cNvSpPr txBox="1"/>
              <p:nvPr/>
            </p:nvSpPr>
            <p:spPr>
              <a:xfrm>
                <a:off x="4684992" y="1216276"/>
                <a:ext cx="4266675" cy="11549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69" tIns="68569" rIns="68569" bIns="68569" anchor="t" anchorCtr="0">
                <a:spAutoFit/>
              </a:bodyPr>
              <a:lstStyle/>
              <a:p>
                <a:pPr algn="just"/>
                <a:r>
                  <a:rPr lang="es-419" sz="1600" dirty="0">
                    <a:latin typeface="Calibri"/>
                    <a:ea typeface="Calibri"/>
                    <a:cs typeface="Calibri"/>
                    <a:sym typeface="Calibri"/>
                  </a:rPr>
                  <a:t>Gráficamente, el resultado de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𝐵𝐶</m:t>
                        </m:r>
                      </m:e>
                    </m:acc>
                    <m:r>
                      <a:rPr kumimoji="0" lang="es-CL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𝐶𝐴</m:t>
                        </m:r>
                      </m:e>
                    </m:acc>
                    <m:r>
                      <a:rPr kumimoji="0" lang="es-CL" sz="16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s-CL" sz="16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𝐵𝐴</m:t>
                        </m:r>
                      </m:e>
                    </m:acc>
                  </m:oMath>
                </a14:m>
                <a:r>
                  <a:rPr lang="es-419" sz="1600" dirty="0">
                    <a:latin typeface="Calibri"/>
                    <a:ea typeface="Calibri"/>
                    <a:cs typeface="Calibri"/>
                    <a:sym typeface="Calibri"/>
                  </a:rPr>
                  <a:t> se puede obtener por medio de los desplazamientos horizontales y verticales realizados. Observa la figura adjunta:</a:t>
                </a:r>
                <a:endParaRPr sz="1600" dirty="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mc:Choice>
        <mc:Fallback>
          <p:sp>
            <p:nvSpPr>
              <p:cNvPr id="350" name="Google Shape;350;g22b41c00c6a_0_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992" y="1216276"/>
                <a:ext cx="4266675" cy="1154909"/>
              </a:xfrm>
              <a:prstGeom prst="rect">
                <a:avLst/>
              </a:prstGeom>
              <a:blipFill>
                <a:blip r:embed="rId4"/>
                <a:stretch>
                  <a:fillRect l="-1431" r="-1288" b="-37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1" name="Google Shape;351;g22b41c00c6a_0_13"/>
          <p:cNvSpPr txBox="1"/>
          <p:nvPr/>
        </p:nvSpPr>
        <p:spPr>
          <a:xfrm>
            <a:off x="5002463" y="2440510"/>
            <a:ext cx="3556350" cy="79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1425" dirty="0">
                <a:latin typeface="Calibri"/>
                <a:ea typeface="Calibri"/>
                <a:cs typeface="Calibri"/>
                <a:sym typeface="Calibri"/>
              </a:rPr>
              <a:t>Para ir desde el punto B al punto A, el dron se desplazó </a:t>
            </a:r>
            <a:r>
              <a:rPr lang="es-419" sz="1425" b="1" dirty="0">
                <a:latin typeface="Calibri"/>
                <a:ea typeface="Calibri"/>
                <a:cs typeface="Calibri"/>
                <a:sym typeface="Calibri"/>
              </a:rPr>
              <a:t>horizontalmente</a:t>
            </a:r>
            <a:r>
              <a:rPr lang="es-419" sz="1425" dirty="0">
                <a:latin typeface="Calibri"/>
                <a:ea typeface="Calibri"/>
                <a:cs typeface="Calibri"/>
                <a:sym typeface="Calibri"/>
              </a:rPr>
              <a:t> una distancia total de  1 + - 9 = -8 km.</a:t>
            </a:r>
            <a:endParaRPr sz="1425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22b41c00c6a_0_13"/>
          <p:cNvSpPr txBox="1"/>
          <p:nvPr/>
        </p:nvSpPr>
        <p:spPr>
          <a:xfrm>
            <a:off x="5002467" y="3237019"/>
            <a:ext cx="3556346" cy="796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1425" dirty="0">
                <a:latin typeface="Calibri"/>
                <a:ea typeface="Calibri"/>
                <a:cs typeface="Calibri"/>
                <a:sym typeface="Calibri"/>
              </a:rPr>
              <a:t>Para ir desde el punto B al punto A, el dron se desplazó </a:t>
            </a:r>
            <a:r>
              <a:rPr lang="es-419" sz="1425" b="1" dirty="0">
                <a:latin typeface="Calibri"/>
                <a:ea typeface="Calibri"/>
                <a:cs typeface="Calibri"/>
                <a:sym typeface="Calibri"/>
              </a:rPr>
              <a:t>verticalmente </a:t>
            </a:r>
            <a:r>
              <a:rPr lang="es-419" sz="1425" dirty="0">
                <a:latin typeface="Calibri"/>
                <a:ea typeface="Calibri"/>
                <a:cs typeface="Calibri"/>
                <a:sym typeface="Calibri"/>
              </a:rPr>
              <a:t>una distancia total de </a:t>
            </a:r>
            <a:endParaRPr sz="1425" dirty="0">
              <a:latin typeface="Calibri"/>
              <a:ea typeface="Calibri"/>
              <a:cs typeface="Calibri"/>
              <a:sym typeface="Calibri"/>
            </a:endParaRPr>
          </a:p>
          <a:p>
            <a:pPr algn="just"/>
            <a:r>
              <a:rPr lang="es-419" sz="1425" dirty="0">
                <a:latin typeface="Calibri"/>
                <a:ea typeface="Calibri"/>
                <a:cs typeface="Calibri"/>
                <a:sym typeface="Calibri"/>
              </a:rPr>
              <a:t>5 + - 16 = -11 km.</a:t>
            </a:r>
            <a:endParaRPr sz="1425" dirty="0"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299F3E-5BE6-5CB2-C4DC-8C0B3CC2D59E}"/>
                  </a:ext>
                </a:extLst>
              </p:cNvPr>
              <p:cNvSpPr txBox="1"/>
              <p:nvPr/>
            </p:nvSpPr>
            <p:spPr>
              <a:xfrm>
                <a:off x="4413315" y="4145861"/>
                <a:ext cx="4572000" cy="576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CL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e>
                      </m:d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CL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num>
                            <m:den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−16</m:t>
                              </m:r>
                            </m:den>
                          </m:f>
                        </m:e>
                      </m:d>
                      <m:r>
                        <a:rPr lang="es-CL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s-CL" sz="1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num>
                            <m:den>
                              <m:r>
                                <a:rPr lang="es-CL" sz="1400" b="0" i="1" smtClean="0"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sz="105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299F3E-5BE6-5CB2-C4DC-8C0B3CC2D5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315" y="4145861"/>
                <a:ext cx="4572000" cy="576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g1f9b8d224b3_0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4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g1f9b8d224b3_0_166"/>
          <p:cNvSpPr txBox="1"/>
          <p:nvPr/>
        </p:nvSpPr>
        <p:spPr>
          <a:xfrm>
            <a:off x="483935" y="2297505"/>
            <a:ext cx="8175825" cy="6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ctr">
              <a:buSzPts val="4400"/>
            </a:pPr>
            <a:r>
              <a:rPr lang="es-419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Uso de drones en emergencias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24867a50f_0_3"/>
          <p:cNvSpPr txBox="1"/>
          <p:nvPr/>
        </p:nvSpPr>
        <p:spPr>
          <a:xfrm>
            <a:off x="468563" y="26591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Infografía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A drone flying in the air&#10;&#10;Description automatically generated">
            <a:extLst>
              <a:ext uri="{FF2B5EF4-FFF2-40B4-BE49-F238E27FC236}">
                <a16:creationId xmlns:a16="http://schemas.microsoft.com/office/drawing/2014/main" id="{BEA0E8CB-A71C-3179-B62C-7C8DE4842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53" y="1859011"/>
            <a:ext cx="3586494" cy="26108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FBE4F5-EE29-DDD8-EFBA-239A080A8329}"/>
              </a:ext>
            </a:extLst>
          </p:cNvPr>
          <p:cNvSpPr txBox="1"/>
          <p:nvPr/>
        </p:nvSpPr>
        <p:spPr>
          <a:xfrm>
            <a:off x="1077293" y="1224818"/>
            <a:ext cx="6989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>
                <a:solidFill>
                  <a:srgbClr val="423B7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Revisemos el recurso “Uso de drones en emergencias”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086b0b3f79_0_4"/>
          <p:cNvSpPr txBox="1"/>
          <p:nvPr/>
        </p:nvSpPr>
        <p:spPr>
          <a:xfrm>
            <a:off x="468563" y="514275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Problema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086b0b3f79_0_4"/>
          <p:cNvSpPr txBox="1"/>
          <p:nvPr/>
        </p:nvSpPr>
        <p:spPr>
          <a:xfrm>
            <a:off x="493762" y="1064268"/>
            <a:ext cx="8181675" cy="1061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Después de un sismo un grupo de expertos se reúne para evaluar los daños provocados por la emergencia con el objetivo de planificar y coordinar la respuesta a la emergencia.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086b0b3f79_0_4"/>
          <p:cNvSpPr txBox="1"/>
          <p:nvPr/>
        </p:nvSpPr>
        <p:spPr>
          <a:xfrm>
            <a:off x="5416792" y="2138006"/>
            <a:ext cx="3408031" cy="2292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 algn="just"/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Discuten si uno de los drones de reconocimiento, que actualmente se encuentra en el punto B, alcanza a visitar </a:t>
            </a:r>
            <a:r>
              <a:rPr lang="es-419" sz="2000" b="1" dirty="0">
                <a:latin typeface="Calibri"/>
                <a:ea typeface="Calibri"/>
                <a:cs typeface="Calibri"/>
                <a:sym typeface="Calibri"/>
              </a:rPr>
              <a:t>un punto de interés más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(C </a:t>
            </a:r>
            <a:r>
              <a:rPr lang="es-419" sz="2000" dirty="0" err="1"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s-419" sz="2000" dirty="0">
                <a:latin typeface="Calibri"/>
                <a:ea typeface="Calibri"/>
                <a:cs typeface="Calibri"/>
                <a:sym typeface="Calibri"/>
              </a:rPr>
              <a:t> D) antes de hacerlo regresar al centro de control (A).  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g2086b0b3f7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61" y="2126075"/>
            <a:ext cx="4608469" cy="2430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f9b8d224b3_0_6"/>
          <p:cNvSpPr txBox="1"/>
          <p:nvPr/>
        </p:nvSpPr>
        <p:spPr>
          <a:xfrm>
            <a:off x="220072" y="37829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g1f9b8d224b3_0_6"/>
          <p:cNvSpPr/>
          <p:nvPr/>
        </p:nvSpPr>
        <p:spPr>
          <a:xfrm>
            <a:off x="220072" y="1163805"/>
            <a:ext cx="8703855" cy="1079064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76225"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419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 gráficamente los desplazamientos involucrados en los tres caminos posibles para hacer regresar al dron: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6225"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s-419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Devolverse desde B hasta A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6225"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s-419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de B hasta C y luego regresar al punto A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76225">
              <a:buClr>
                <a:schemeClr val="dk1"/>
              </a:buClr>
              <a:buSzPct val="100000"/>
              <a:buFont typeface="Calibri"/>
              <a:buAutoNum type="alphaLcPeriod"/>
            </a:pPr>
            <a:r>
              <a:rPr lang="es-419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 de B hasta D y luego regresar hasta el punto A.</a:t>
            </a:r>
            <a:endParaRPr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Google Shape;193;g1f9b8d224b3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747" y="2293854"/>
            <a:ext cx="4964503" cy="261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f9b8d224b3_0_16"/>
          <p:cNvSpPr txBox="1"/>
          <p:nvPr/>
        </p:nvSpPr>
        <p:spPr>
          <a:xfrm>
            <a:off x="339167" y="336083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Actividad 1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1f9b8d224b3_0_16"/>
          <p:cNvSpPr/>
          <p:nvPr/>
        </p:nvSpPr>
        <p:spPr>
          <a:xfrm>
            <a:off x="339167" y="1162958"/>
            <a:ext cx="8425271" cy="60014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 representado gráficamente los desplazamientos involucrados en los tres posibles caminos de retorno.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1f9b8d224b3_0_16"/>
          <p:cNvSpPr/>
          <p:nvPr/>
        </p:nvSpPr>
        <p:spPr>
          <a:xfrm>
            <a:off x="4460324" y="1905872"/>
            <a:ext cx="4304114" cy="2901545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51431" tIns="51431" rIns="51431" bIns="51431" anchor="ctr" anchorCtr="0">
            <a:noAutofit/>
          </a:bodyPr>
          <a:lstStyle/>
          <a:p>
            <a:pPr marL="342900" indent="-276225"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punto inicial en cada camino?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buClr>
                <a:schemeClr val="dk1"/>
              </a:buClr>
              <a:buSzPts val="2200"/>
              <a:buFont typeface="Calibri"/>
              <a:buChar char="●"/>
            </a:pPr>
            <a:r>
              <a:rPr lang="es-419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el punto final en cada camino?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g1f9b8d224b3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67" y="1905872"/>
            <a:ext cx="3714395" cy="2901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1f9b8d224b3_0_25"/>
          <p:cNvSpPr txBox="1"/>
          <p:nvPr/>
        </p:nvSpPr>
        <p:spPr>
          <a:xfrm>
            <a:off x="468562" y="282234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g1f9b8d224b3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62" y="1045003"/>
            <a:ext cx="4103438" cy="381626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EAE4A-AA78-109C-CA4B-C567629F9377}"/>
                  </a:ext>
                </a:extLst>
              </p:cNvPr>
              <p:cNvSpPr txBox="1"/>
              <p:nvPr/>
            </p:nvSpPr>
            <p:spPr>
              <a:xfrm>
                <a:off x="5157379" y="1641649"/>
                <a:ext cx="2711127" cy="5555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𝐶𝐴</m:t>
                          </m:r>
                        </m:e>
                      </m:acc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lang="es-CL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8EAE4A-AA78-109C-CA4B-C567629F9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79" y="1641649"/>
                <a:ext cx="2711127" cy="5555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D2F38-7850-F362-4C6C-126F38CB67CA}"/>
                  </a:ext>
                </a:extLst>
              </p:cNvPr>
              <p:cNvSpPr txBox="1"/>
              <p:nvPr/>
            </p:nvSpPr>
            <p:spPr>
              <a:xfrm>
                <a:off x="4226942" y="3033478"/>
                <a:ext cx="4572000" cy="647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𝐷𝐴</m:t>
                          </m:r>
                        </m:e>
                      </m:acc>
                      <m:r>
                        <a:rPr lang="es-CL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CL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atin typeface="Cambria Math" panose="02040503050406030204" pitchFamily="18" charset="0"/>
                            </a:rPr>
                            <m:t>𝐵𝐴</m:t>
                          </m:r>
                        </m:e>
                      </m:acc>
                    </m:oMath>
                  </m:oMathPara>
                </a14:m>
                <a:endParaRPr lang="es-CL" sz="32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E1D2F38-7850-F362-4C6C-126F38CB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942" y="3033478"/>
                <a:ext cx="4572000" cy="6478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9b8d224b3_0_36"/>
          <p:cNvSpPr txBox="1"/>
          <p:nvPr/>
        </p:nvSpPr>
        <p:spPr>
          <a:xfrm>
            <a:off x="468562" y="30598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(método del triángulo)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g1f9b8d224b3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7208" y="1114417"/>
            <a:ext cx="5089584" cy="372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9b8d224b3_0_44"/>
          <p:cNvSpPr txBox="1"/>
          <p:nvPr/>
        </p:nvSpPr>
        <p:spPr>
          <a:xfrm>
            <a:off x="468562" y="241051"/>
            <a:ext cx="8206875" cy="600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s-419" sz="3000" b="1" dirty="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Suma de vectores (método del paralelogramo)</a:t>
            </a:r>
            <a:endParaRPr sz="3000" b="1" dirty="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g1f9b8d224b3_0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8493" y="751185"/>
            <a:ext cx="5507014" cy="4151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957</Words>
  <Application>Microsoft Office PowerPoint</Application>
  <PresentationFormat>On-screen Show (16:9)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Ricardo Felipe Fredes Silva (ricardo.fredes)</dc:creator>
  <cp:lastModifiedBy>Martín Berríos</cp:lastModifiedBy>
  <cp:revision>1</cp:revision>
  <dcterms:created xsi:type="dcterms:W3CDTF">2022-11-30T14:02:43Z</dcterms:created>
  <dcterms:modified xsi:type="dcterms:W3CDTF">2023-08-07T17:14:34Z</dcterms:modified>
</cp:coreProperties>
</file>