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fd6608798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1fd6608798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2e7632ff63_0_1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g22e7632ff63_0_1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2e2bd43a77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g22e2bd43a77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2e7632ff63_0_1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g22e7632ff63_0_1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2e7632ff63_0_1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g22e7632ff63_0_1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2e7632ff63_0_1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g22e7632ff63_0_1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2e2bd43a77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8" name="Google Shape;218;g22e2bd43a77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2e7632ff63_0_2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4" name="Google Shape;224;g22e7632ff63_0_2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2e7632ff63_0_2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g22e7632ff63_0_2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2e7632ff63_0_2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g22e7632ff63_0_2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2e7632ff63_0_2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g22e7632ff63_0_2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f27e5ae785_0_3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*Observación para el docente → Si tiene el video descargado en su computador, puede editar la presentación para generar un hipervínculo al video desde la diapositiva</a:t>
            </a:r>
            <a:endParaRPr/>
          </a:p>
        </p:txBody>
      </p:sp>
      <p:sp>
        <p:nvSpPr>
          <p:cNvPr id="130" name="Google Shape;130;g1f27e5ae785_0_3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2e7632ff63_0_3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" name="Google Shape;251;g22e7632ff63_0_3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2e7632ff63_0_3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8" name="Google Shape;258;g22e7632ff63_0_3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2e7632ff63_0_3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5" name="Google Shape;265;g22e7632ff63_0_3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2e7632ff63_0_3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1" name="Google Shape;271;g22e7632ff63_0_3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2e7632ff63_0_3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g22e7632ff63_0_3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105c371580_0_2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4" name="Google Shape;284;g2105c371580_0_2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105c371580_0_2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1" name="Google Shape;291;g2105c371580_0_2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105c371580_0_2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7" name="Google Shape;297;g2105c371580_0_2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105c371580_0_3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4" name="Google Shape;304;g2105c371580_0_3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fd66087982_0_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g1fd66087982_0_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f27e5ae785_0_3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g1f27e5ae785_0_3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f27e5ae785_0_4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g1f27e5ae785_0_4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2e2bd43a77_0_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g22e2bd43a77_0_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2e2bd43a77_0_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g22e2bd43a77_0_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2e2bd43a77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g22e2bd43a77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2e7632ff63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g22e7632ff63_0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2e7632ff63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g22e7632ff63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a" id="60" name="Google Shape;6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>
  <p:cSld name="2_Diapositiva de título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Forma&#10;&#10;Descripción generada automáticamente" id="62" name="Google Shape;6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8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2" name="Google Shape;72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20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5" name="Google Shape;85;p20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7" name="Google Shape;87;p20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99" name="Google Shape;99;p22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0" name="Google Shape;10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23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3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7" name="Google Shape;107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24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" name="Google Shape;113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25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9" name="Google Shape;119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/>
          <p:nvPr/>
        </p:nvSpPr>
        <p:spPr>
          <a:xfrm>
            <a:off x="483935" y="22975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Transmisión del sonido en submarinos</a:t>
            </a:r>
            <a:endParaRPr b="1" i="0" sz="3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/>
          <p:nvPr/>
        </p:nvSpPr>
        <p:spPr>
          <a:xfrm>
            <a:off x="520429" y="6652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5"/>
          <p:cNvSpPr/>
          <p:nvPr/>
        </p:nvSpPr>
        <p:spPr>
          <a:xfrm>
            <a:off x="622300" y="1308102"/>
            <a:ext cx="7850700" cy="944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¿En qué instante de tiempo la onda sonora choca con el submarino 2?  ¿A qué hora sucede esto?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6"/>
          <p:cNvSpPr txBox="1"/>
          <p:nvPr/>
        </p:nvSpPr>
        <p:spPr>
          <a:xfrm>
            <a:off x="520429" y="6652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36"/>
          <p:cNvSpPr/>
          <p:nvPr/>
        </p:nvSpPr>
        <p:spPr>
          <a:xfrm>
            <a:off x="622300" y="1308102"/>
            <a:ext cx="7850700" cy="944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¿En qué instante de tiempo la onda sonora choca con el submarino 2?  ¿A qué hora sucede esto?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650" y="2852900"/>
            <a:ext cx="8983350" cy="1433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7"/>
          <p:cNvSpPr txBox="1"/>
          <p:nvPr/>
        </p:nvSpPr>
        <p:spPr>
          <a:xfrm>
            <a:off x="520429" y="6652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7"/>
          <p:cNvSpPr/>
          <p:nvPr/>
        </p:nvSpPr>
        <p:spPr>
          <a:xfrm>
            <a:off x="622300" y="1308102"/>
            <a:ext cx="7850700" cy="944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¿En qué instante de tiempo la onda sonora choca con el submarino 2?  ¿A qué hora sucede esto?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025" y="2571753"/>
            <a:ext cx="9144000" cy="1769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8"/>
          <p:cNvSpPr txBox="1"/>
          <p:nvPr/>
        </p:nvSpPr>
        <p:spPr>
          <a:xfrm>
            <a:off x="520429" y="6652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8"/>
          <p:cNvSpPr/>
          <p:nvPr/>
        </p:nvSpPr>
        <p:spPr>
          <a:xfrm>
            <a:off x="622300" y="1308102"/>
            <a:ext cx="7850700" cy="944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¿Qué posiciones tienen los submarinos en ese instante de tiempo?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600" y="2410550"/>
            <a:ext cx="8425999" cy="238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9"/>
          <p:cNvSpPr txBox="1"/>
          <p:nvPr/>
        </p:nvSpPr>
        <p:spPr>
          <a:xfrm>
            <a:off x="520429" y="6652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9"/>
          <p:cNvSpPr/>
          <p:nvPr/>
        </p:nvSpPr>
        <p:spPr>
          <a:xfrm>
            <a:off x="622300" y="1308102"/>
            <a:ext cx="7850700" cy="944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¿Qué posiciones tienen los submarinos en ese instante de tiempo?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300" y="2433760"/>
            <a:ext cx="7999298" cy="2548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0"/>
          <p:cNvSpPr txBox="1"/>
          <p:nvPr/>
        </p:nvSpPr>
        <p:spPr>
          <a:xfrm>
            <a:off x="520429" y="6652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40"/>
          <p:cNvSpPr/>
          <p:nvPr/>
        </p:nvSpPr>
        <p:spPr>
          <a:xfrm>
            <a:off x="622300" y="1308102"/>
            <a:ext cx="7850700" cy="944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Realicen un diagrama considerando las nuevas ubicaciones de los submarinos una vez que la onda sonora rebotó con el submarino 2.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1"/>
          <p:cNvSpPr txBox="1"/>
          <p:nvPr/>
        </p:nvSpPr>
        <p:spPr>
          <a:xfrm>
            <a:off x="520429" y="6652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41"/>
          <p:cNvSpPr/>
          <p:nvPr/>
        </p:nvSpPr>
        <p:spPr>
          <a:xfrm>
            <a:off x="622300" y="1308102"/>
            <a:ext cx="7850700" cy="944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Realicen un diagrama considerando las nuevas ubicaciones de los submarinos una vez que la onda sonora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rebotó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el submarino 2.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100" y="2733249"/>
            <a:ext cx="8358151" cy="185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2"/>
          <p:cNvSpPr txBox="1"/>
          <p:nvPr/>
        </p:nvSpPr>
        <p:spPr>
          <a:xfrm>
            <a:off x="520429" y="6652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42"/>
          <p:cNvSpPr/>
          <p:nvPr/>
        </p:nvSpPr>
        <p:spPr>
          <a:xfrm>
            <a:off x="622300" y="1308102"/>
            <a:ext cx="7850700" cy="944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Realicen un diagrama considerando las nuevas ubicaciones de los submarinos una vez que la onda sonora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rebotó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el submarino 2.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025" y="2333650"/>
            <a:ext cx="8320600" cy="2210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3"/>
          <p:cNvSpPr txBox="1"/>
          <p:nvPr/>
        </p:nvSpPr>
        <p:spPr>
          <a:xfrm>
            <a:off x="520429" y="6652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43"/>
          <p:cNvSpPr/>
          <p:nvPr/>
        </p:nvSpPr>
        <p:spPr>
          <a:xfrm>
            <a:off x="622300" y="1308102"/>
            <a:ext cx="7850700" cy="944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¿En qué instante de tiempo la onda sonora choca con el submarino 1?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4"/>
          <p:cNvSpPr txBox="1"/>
          <p:nvPr/>
        </p:nvSpPr>
        <p:spPr>
          <a:xfrm>
            <a:off x="520429" y="6652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44"/>
          <p:cNvSpPr/>
          <p:nvPr/>
        </p:nvSpPr>
        <p:spPr>
          <a:xfrm>
            <a:off x="622300" y="1308102"/>
            <a:ext cx="7850700" cy="944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¿En qué instante de tiempo la onda sonora choca con el submarino 1?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800" y="2709700"/>
            <a:ext cx="8669175" cy="137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/>
        </p:nvSpPr>
        <p:spPr>
          <a:xfrm>
            <a:off x="376403" y="336350"/>
            <a:ext cx="31008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Infografía: </a:t>
            </a:r>
            <a:endParaRPr b="1" sz="27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Los submarinos</a:t>
            </a:r>
            <a:endParaRPr b="1" sz="27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5250" y="256450"/>
            <a:ext cx="2924876" cy="4689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5"/>
          <p:cNvSpPr txBox="1"/>
          <p:nvPr/>
        </p:nvSpPr>
        <p:spPr>
          <a:xfrm>
            <a:off x="520429" y="6652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45"/>
          <p:cNvSpPr/>
          <p:nvPr/>
        </p:nvSpPr>
        <p:spPr>
          <a:xfrm>
            <a:off x="622300" y="1308102"/>
            <a:ext cx="7850700" cy="944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¿En qué instante de tiempo la onda sonora choca con el submarino 1?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2896" y="2671900"/>
            <a:ext cx="4558201" cy="158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6"/>
          <p:cNvSpPr txBox="1"/>
          <p:nvPr/>
        </p:nvSpPr>
        <p:spPr>
          <a:xfrm>
            <a:off x="520429" y="6652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Recapitulemos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46"/>
          <p:cNvPicPr preferRelativeResize="0"/>
          <p:nvPr/>
        </p:nvPicPr>
        <p:blipFill rotWithShape="1">
          <a:blip r:embed="rId3">
            <a:alphaModFix/>
          </a:blip>
          <a:srcRect b="53453" l="0" r="0" t="0"/>
          <a:stretch/>
        </p:blipFill>
        <p:spPr>
          <a:xfrm>
            <a:off x="761400" y="1258025"/>
            <a:ext cx="8042349" cy="168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450" y="2832300"/>
            <a:ext cx="8737550" cy="2099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7"/>
          <p:cNvSpPr txBox="1"/>
          <p:nvPr/>
        </p:nvSpPr>
        <p:spPr>
          <a:xfrm>
            <a:off x="520429" y="6652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Recapitulemos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4800" y="1150050"/>
            <a:ext cx="7573843" cy="378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8"/>
          <p:cNvSpPr txBox="1"/>
          <p:nvPr/>
        </p:nvSpPr>
        <p:spPr>
          <a:xfrm>
            <a:off x="296804" y="24250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Volvamos al problema…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48"/>
          <p:cNvSpPr/>
          <p:nvPr/>
        </p:nvSpPr>
        <p:spPr>
          <a:xfrm>
            <a:off x="549325" y="980843"/>
            <a:ext cx="7256700" cy="124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¿Dónde estarán los dos submarinos cuando la señal de rebote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vuelva al submarino 1?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9"/>
          <p:cNvSpPr txBox="1"/>
          <p:nvPr/>
        </p:nvSpPr>
        <p:spPr>
          <a:xfrm>
            <a:off x="296804" y="24250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Volvamos al problema…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49"/>
          <p:cNvSpPr/>
          <p:nvPr/>
        </p:nvSpPr>
        <p:spPr>
          <a:xfrm>
            <a:off x="549325" y="980843"/>
            <a:ext cx="7256700" cy="124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¿Dónde estarán los dos submarinos cuando la señal de rebote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vuelva al submarino 1?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380943"/>
            <a:ext cx="8839196" cy="1821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0"/>
          <p:cNvSpPr txBox="1"/>
          <p:nvPr/>
        </p:nvSpPr>
        <p:spPr>
          <a:xfrm>
            <a:off x="587406" y="1331031"/>
            <a:ext cx="81039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619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ecuaciones son herramientas matemáticas útiles para resolver situaciones en las que </a:t>
            </a:r>
            <a:r>
              <a:rPr b="1" lang="es" sz="2100">
                <a:solidFill>
                  <a:srgbClr val="62B799"/>
                </a:solidFill>
                <a:latin typeface="Calibri"/>
                <a:ea typeface="Calibri"/>
                <a:cs typeface="Calibri"/>
                <a:sym typeface="Calibri"/>
              </a:rPr>
              <a:t>dos cantidades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ambas dependientes de una misma </a:t>
            </a:r>
            <a:r>
              <a:rPr b="1" lang="es" sz="21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variable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 </a:t>
            </a:r>
            <a:r>
              <a:rPr b="1" lang="es" sz="21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igualan 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un valor desconocido de dicha </a:t>
            </a:r>
            <a:r>
              <a:rPr b="1" lang="es" sz="21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variable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Cuando es posible despejar la variable, es posible conocer el valor que hace cierta la ecuación, al que llamamos </a:t>
            </a:r>
            <a:r>
              <a:rPr b="1" lang="es" sz="2100">
                <a:solidFill>
                  <a:srgbClr val="F5AF2F"/>
                </a:solidFill>
                <a:latin typeface="Calibri"/>
                <a:ea typeface="Calibri"/>
                <a:cs typeface="Calibri"/>
                <a:sym typeface="Calibri"/>
              </a:rPr>
              <a:t>solución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50"/>
          <p:cNvSpPr txBox="1"/>
          <p:nvPr/>
        </p:nvSpPr>
        <p:spPr>
          <a:xfrm>
            <a:off x="520429" y="6652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1100"/>
          </a:p>
        </p:txBody>
      </p:sp>
      <p:pic>
        <p:nvPicPr>
          <p:cNvPr id="288" name="Google Shape;28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0913" y="3016431"/>
            <a:ext cx="6441717" cy="1822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1"/>
          <p:cNvSpPr txBox="1"/>
          <p:nvPr/>
        </p:nvSpPr>
        <p:spPr>
          <a:xfrm>
            <a:off x="520429" y="6652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1100"/>
          </a:p>
        </p:txBody>
      </p:sp>
      <p:sp>
        <p:nvSpPr>
          <p:cNvPr id="294" name="Google Shape;294;p51"/>
          <p:cNvSpPr txBox="1"/>
          <p:nvPr/>
        </p:nvSpPr>
        <p:spPr>
          <a:xfrm>
            <a:off x="587400" y="1331030"/>
            <a:ext cx="8103900" cy="26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 estas cantidades tienen una relación lineal con la variable común, nos enfrentamos a ecuaciones lineales. En general este tipo de ecuaciones puede tener: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○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solo una solución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○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ninguna solución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○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infinitas soluciones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2"/>
          <p:cNvSpPr txBox="1"/>
          <p:nvPr/>
        </p:nvSpPr>
        <p:spPr>
          <a:xfrm>
            <a:off x="587406" y="1331031"/>
            <a:ext cx="81039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esta situación, </a:t>
            </a:r>
            <a:r>
              <a:rPr b="1" lang="es" sz="2100">
                <a:solidFill>
                  <a:srgbClr val="62B799"/>
                </a:solidFill>
                <a:latin typeface="Calibri"/>
                <a:ea typeface="Calibri"/>
                <a:cs typeface="Calibri"/>
                <a:sym typeface="Calibri"/>
              </a:rPr>
              <a:t>las cantidades que se igualan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corresponden a posiciones: del frente de ondas y de uno de los submarinos; mientras que la </a:t>
            </a:r>
            <a:r>
              <a:rPr b="1" lang="es" sz="21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variable 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corresponde al tiempo transcurrido desde que se emitió la onda.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52"/>
          <p:cNvSpPr txBox="1"/>
          <p:nvPr/>
        </p:nvSpPr>
        <p:spPr>
          <a:xfrm>
            <a:off x="520429" y="6652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1100"/>
          </a:p>
        </p:txBody>
      </p:sp>
      <p:pic>
        <p:nvPicPr>
          <p:cNvPr id="301" name="Google Shape;30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8600" y="2693331"/>
            <a:ext cx="5989709" cy="2145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3"/>
          <p:cNvSpPr txBox="1"/>
          <p:nvPr/>
        </p:nvSpPr>
        <p:spPr>
          <a:xfrm>
            <a:off x="587406" y="1331031"/>
            <a:ext cx="81039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diagramas son una herramienta valiosa para organizar y sintetizar información compleja, y su uso permite procesar la información de manera más efectiva y eficiente.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53"/>
          <p:cNvSpPr txBox="1"/>
          <p:nvPr/>
        </p:nvSpPr>
        <p:spPr>
          <a:xfrm>
            <a:off x="520429" y="6652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1100"/>
          </a:p>
        </p:txBody>
      </p:sp>
      <p:pic>
        <p:nvPicPr>
          <p:cNvPr id="308" name="Google Shape;30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850" y="2775800"/>
            <a:ext cx="8914301" cy="161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54"/>
          <p:cNvSpPr txBox="1"/>
          <p:nvPr/>
        </p:nvSpPr>
        <p:spPr>
          <a:xfrm>
            <a:off x="483935" y="22975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b="1" lang="e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Transmisión del sonido en submarinos</a:t>
            </a:r>
            <a:endParaRPr b="1" i="0" sz="3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Los submarinos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8"/>
          <p:cNvSpPr txBox="1"/>
          <p:nvPr/>
        </p:nvSpPr>
        <p:spPr>
          <a:xfrm>
            <a:off x="520425" y="1454850"/>
            <a:ext cx="48426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se sumerge un submarino?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¿Para qué sirve un submarino?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¿Para qué sirve el sonar?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7850" y="1454850"/>
            <a:ext cx="3288950" cy="321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/>
          <p:nvPr/>
        </p:nvSpPr>
        <p:spPr>
          <a:xfrm>
            <a:off x="296804" y="24250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Presentación del problema</a:t>
            </a:r>
            <a:endParaRPr b="1" sz="27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9"/>
          <p:cNvSpPr/>
          <p:nvPr/>
        </p:nvSpPr>
        <p:spPr>
          <a:xfrm>
            <a:off x="549325" y="980849"/>
            <a:ext cx="7256700" cy="1282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 submarinos que navegan a la misma profundidad en el mar se dirigen el uno hacia el otro. El submarino 1 navega a una velocidad de 15 m/s y el submarino 2 lo hace a 20 m/s.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4900" y="2186987"/>
            <a:ext cx="6124500" cy="1945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 txBox="1"/>
          <p:nvPr/>
        </p:nvSpPr>
        <p:spPr>
          <a:xfrm>
            <a:off x="296804" y="24250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Presentación del problema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30"/>
          <p:cNvSpPr/>
          <p:nvPr/>
        </p:nvSpPr>
        <p:spPr>
          <a:xfrm>
            <a:off x="549325" y="980850"/>
            <a:ext cx="7256700" cy="1273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comunicarse utilizan señales sonoras, las cuales viajan por el agua del mar a una velocidad de 1500 m/s. A las 12:00 hrs el submarino 1 envía una señal para ubicar el submarino 2, el cual se ubica a 10 km en ese momento.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4250" y="2171075"/>
            <a:ext cx="6124500" cy="2820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 txBox="1"/>
          <p:nvPr/>
        </p:nvSpPr>
        <p:spPr>
          <a:xfrm>
            <a:off x="296804" y="24250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Presentación del problema</a:t>
            </a:r>
            <a:endParaRPr b="1" sz="27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31"/>
          <p:cNvSpPr/>
          <p:nvPr/>
        </p:nvSpPr>
        <p:spPr>
          <a:xfrm>
            <a:off x="549325" y="980843"/>
            <a:ext cx="7256700" cy="124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¿Dónde estarán los dos submarinos cuando la señal de rebote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vuelva al submarino 1?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000" y="2366325"/>
            <a:ext cx="8861952" cy="192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"/>
          <p:cNvSpPr txBox="1"/>
          <p:nvPr/>
        </p:nvSpPr>
        <p:spPr>
          <a:xfrm>
            <a:off x="520429" y="6652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32"/>
          <p:cNvSpPr/>
          <p:nvPr/>
        </p:nvSpPr>
        <p:spPr>
          <a:xfrm>
            <a:off x="622300" y="1308102"/>
            <a:ext cx="7850700" cy="944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¿Qué expresiones permiten determinar la posición de cada submarino y de la onda sonora a partir del tiempo transcurrido?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3"/>
          <p:cNvSpPr txBox="1"/>
          <p:nvPr/>
        </p:nvSpPr>
        <p:spPr>
          <a:xfrm>
            <a:off x="520429" y="6652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33"/>
          <p:cNvSpPr/>
          <p:nvPr/>
        </p:nvSpPr>
        <p:spPr>
          <a:xfrm>
            <a:off x="622300" y="1308102"/>
            <a:ext cx="7850700" cy="944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¿Qué expresiones permiten determinar la posición de cada submarino y de la onda sonora a partir del tiempo transcurrido?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975" y="2922675"/>
            <a:ext cx="8764924" cy="146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 txBox="1"/>
          <p:nvPr/>
        </p:nvSpPr>
        <p:spPr>
          <a:xfrm>
            <a:off x="520429" y="6652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34"/>
          <p:cNvSpPr/>
          <p:nvPr/>
        </p:nvSpPr>
        <p:spPr>
          <a:xfrm>
            <a:off x="622300" y="1308102"/>
            <a:ext cx="7850700" cy="944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¿Qué expresiones permiten determinar la posición de cada submarino y de la onda sonora a partir del tiempo transcurrido?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850" y="2775800"/>
            <a:ext cx="8914301" cy="161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