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6"/>
  </p:notesMasterIdLst>
  <p:sldIdLst>
    <p:sldId id="256" r:id="rId3"/>
    <p:sldId id="269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qE06K9nWaPYykL1Hdq0AMRLhz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97358826e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197358826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c598196763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419" sz="1800"/>
              <a:t>Ya que las fracciones y porcentajes son cálculos que se realizan sobre la energía inicial, independiente de cuánta sea.</a:t>
            </a:r>
            <a:endParaRPr sz="200"/>
          </a:p>
        </p:txBody>
      </p:sp>
      <p:sp>
        <p:nvSpPr>
          <p:cNvPr id="215" name="Google Shape;215;g1c598196763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c598196763_0_3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419" sz="1800" dirty="0"/>
              <a:t>De todas maneras, las plantas solares de Atacama, producen una cantidad de energía eléctrica considerable que permite abastecer a una gran población.</a:t>
            </a:r>
            <a:endParaRPr sz="200" dirty="0"/>
          </a:p>
        </p:txBody>
      </p:sp>
      <p:sp>
        <p:nvSpPr>
          <p:cNvPr id="222" name="Google Shape;222;g1c598196763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c598196763_0_3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1c598196763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97358826e_0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2197358826e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77bf1914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dirty="0"/>
              <a:t>tipo de fuente Calibri —&gt; imagen del </a:t>
            </a:r>
            <a:r>
              <a:rPr lang="es-419" dirty="0" err="1"/>
              <a:t>preview</a:t>
            </a:r>
            <a:r>
              <a:rPr lang="es-419" dirty="0"/>
              <a:t> con hipervínculo al video</a:t>
            </a:r>
            <a:endParaRPr dirty="0"/>
          </a:p>
        </p:txBody>
      </p:sp>
      <p:sp>
        <p:nvSpPr>
          <p:cNvPr id="163" name="Google Shape;163;g1b77bf191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211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77bf1914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dirty="0"/>
              <a:t>tipo de fuente Calibri —&gt; imagen del </a:t>
            </a:r>
            <a:r>
              <a:rPr lang="es-419" dirty="0" err="1"/>
              <a:t>preview</a:t>
            </a:r>
            <a:r>
              <a:rPr lang="es-419" dirty="0"/>
              <a:t> con hipervínculo al video</a:t>
            </a:r>
            <a:endParaRPr dirty="0"/>
          </a:p>
        </p:txBody>
      </p:sp>
      <p:sp>
        <p:nvSpPr>
          <p:cNvPr id="163" name="Google Shape;163;g1b77bf1914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433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c80a668e48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tipo de fuente Calibri —&gt; imagen del preview con hipervínculo al video</a:t>
            </a:r>
            <a:endParaRPr/>
          </a:p>
        </p:txBody>
      </p:sp>
      <p:sp>
        <p:nvSpPr>
          <p:cNvPr id="170" name="Google Shape;170;g1c80a668e4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c80a668e48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tipo de fuente Calibri —&gt; imagen del preview con hipervínculo al video</a:t>
            </a:r>
            <a:endParaRPr/>
          </a:p>
        </p:txBody>
      </p:sp>
      <p:sp>
        <p:nvSpPr>
          <p:cNvPr id="177" name="Google Shape;177;g1c80a668e4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c80a668e48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tipo de fuente Calibri —&gt; imagen del preview con hipervínculo al video</a:t>
            </a:r>
            <a:endParaRPr/>
          </a:p>
        </p:txBody>
      </p:sp>
      <p:sp>
        <p:nvSpPr>
          <p:cNvPr id="184" name="Google Shape;184;g1c80a668e4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c80a668e48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tipo de fuente Calibri —&gt; imagen del preview con hipervínculo al video</a:t>
            </a:r>
            <a:endParaRPr/>
          </a:p>
        </p:txBody>
      </p:sp>
      <p:sp>
        <p:nvSpPr>
          <p:cNvPr id="192" name="Google Shape;192;g1c80a668e4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c80a668e48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tipo de fuente Calibri —&gt; imagen del preview con hipervínculo al video</a:t>
            </a:r>
            <a:endParaRPr/>
          </a:p>
        </p:txBody>
      </p:sp>
      <p:sp>
        <p:nvSpPr>
          <p:cNvPr id="200" name="Google Shape;200;g1c80a668e4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c80a668e48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tipo de fuente Calibri —&gt; imagen del preview con hipervínculo al video</a:t>
            </a:r>
            <a:endParaRPr/>
          </a:p>
        </p:txBody>
      </p:sp>
      <p:sp>
        <p:nvSpPr>
          <p:cNvPr id="208" name="Google Shape;208;g1c80a668e48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97358826e_0_8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197358826e_0_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2197358826e_0_8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197358826e_0_93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4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97358826e_0_95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g2197358826e_0_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2197358826e_0_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197358826e_0_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197358826e_0_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97358826e_0_10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g2197358826e_0_10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2197358826e_0_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197358826e_0_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197358826e_0_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97358826e_0_107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g2197358826e_0_1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197358826e_0_10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197358826e_0_10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2197358826e_0_10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197358826e_0_1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97358826e_0_1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g2197358826e_0_1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2197358826e_0_1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2197358826e_0_1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2197358826e_0_1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2197358826e_0_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2197358826e_0_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197358826e_0_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97358826e_0_12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g2197358826e_0_1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197358826e_0_1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197358826e_0_1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97358826e_0_1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g2197358826e_0_1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g2197358826e_0_1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33" name="Google Shape;133;g2197358826e_0_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197358826e_0_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2197358826e_0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97358826e_0_1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2197358826e_0_1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2197358826e_0_1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" name="Google Shape;140;g2197358826e_0_1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g2197358826e_0_1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2197358826e_0_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97358826e_0_142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g2197358826e_0_14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g2197358826e_0_1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2197358826e_0_1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2197358826e_0_1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97358826e_0_14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g2197358826e_0_14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197358826e_0_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2197358826e_0_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2197358826e_0_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97358826e_0_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g2197358826e_0_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g2197358826e_0_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2197358826e_0_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sxzfpkx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sxzfpkx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197358826e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197358826e_0_77"/>
          <p:cNvSpPr txBox="1"/>
          <p:nvPr/>
        </p:nvSpPr>
        <p:spPr>
          <a:xfrm>
            <a:off x="645246" y="3063339"/>
            <a:ext cx="10901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Obteniendo electricidad del Sol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c598196763_0_339"/>
          <p:cNvSpPr txBox="1"/>
          <p:nvPr/>
        </p:nvSpPr>
        <p:spPr>
          <a:xfrm>
            <a:off x="647875" y="2079075"/>
            <a:ext cx="7851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determinar la fracción o porcentaje de energía eléctrica que produce una planta solar, no es necesario disponer de la cantidad de energía que el Sol genera.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c598196763_0_339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Algunas conclusiones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1c598196763_0_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500" y="3554625"/>
            <a:ext cx="7933252" cy="304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c598196763_0_344"/>
          <p:cNvSpPr txBox="1"/>
          <p:nvPr/>
        </p:nvSpPr>
        <p:spPr>
          <a:xfrm>
            <a:off x="793375" y="2079075"/>
            <a:ext cx="74757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planta solar aprovecha “una pequeña parte” de la energía que el Sol entrega: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Atacama solo el 10% de la energía solar se transforma en electricidad</a:t>
            </a:r>
            <a:r>
              <a:rPr lang="es-419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1c598196763_0_344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Algunas conclusiones</a:t>
            </a:r>
            <a:endParaRPr sz="3600" b="1" i="0" u="none" strike="noStrike" cap="none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1c598196763_0_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500" y="3554625"/>
            <a:ext cx="7933252" cy="304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c598196763_0_349"/>
          <p:cNvSpPr txBox="1"/>
          <p:nvPr/>
        </p:nvSpPr>
        <p:spPr>
          <a:xfrm>
            <a:off x="793375" y="2079075"/>
            <a:ext cx="10805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calcular la fracción de una fracción basta multiplicarlas.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c598196763_0_349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s-419" sz="3600" b="1" i="0" u="none" strike="noStrike" cap="non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Algunas conclusiones</a:t>
            </a:r>
            <a:endParaRPr sz="3600" b="1" i="0" u="none" strike="noStrike" cap="non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C0E536-02F8-4F23-2E4E-FD4D93834C91}"/>
                  </a:ext>
                </a:extLst>
              </p:cNvPr>
              <p:cNvSpPr txBox="1"/>
              <p:nvPr/>
            </p:nvSpPr>
            <p:spPr>
              <a:xfrm>
                <a:off x="3262575" y="3377850"/>
                <a:ext cx="5867000" cy="2806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MX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MX" sz="4400" b="0" dirty="0"/>
                  <a:t> </a:t>
                </a:r>
                <a:r>
                  <a:rPr lang="es-MX" sz="2800" b="0" dirty="0"/>
                  <a:t>de</a:t>
                </a:r>
                <a:r>
                  <a:rPr lang="es-MX" sz="4400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MX" sz="44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MX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MX" sz="4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s-MX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MX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4400" b="0" i="1" smtClean="0">
                            <a:latin typeface="Cambria Math" panose="02040503050406030204" pitchFamily="18" charset="0"/>
                          </a:rPr>
                          <m:t>1 ⋅ 1</m:t>
                        </m:r>
                      </m:num>
                      <m:den>
                        <m:r>
                          <a:rPr lang="es-MX" sz="4400" b="0" i="1" smtClean="0">
                            <a:latin typeface="Cambria Math" panose="02040503050406030204" pitchFamily="18" charset="0"/>
                          </a:rPr>
                          <m:t>5 ⋅ 2</m:t>
                        </m:r>
                      </m:den>
                    </m:f>
                    <m:r>
                      <a:rPr lang="es-MX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MX" sz="4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s-MX" sz="4400" b="0" dirty="0"/>
              </a:p>
              <a:p>
                <a:endParaRPr lang="es-MX" sz="2400" b="0" dirty="0"/>
              </a:p>
              <a:p>
                <a:endParaRPr lang="es-MX" sz="2400" b="0" dirty="0"/>
              </a:p>
              <a:p>
                <a:endParaRPr lang="es-MX" sz="2400" b="0" dirty="0"/>
              </a:p>
              <a:p>
                <a:endParaRPr lang="es-MX" sz="2400" dirty="0"/>
              </a:p>
              <a:p>
                <a:endParaRPr lang="es-MX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C0E536-02F8-4F23-2E4E-FD4D93834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575" y="3377850"/>
                <a:ext cx="5867000" cy="28069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g2197358826e_0_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197358826e_0_155"/>
          <p:cNvSpPr txBox="1"/>
          <p:nvPr/>
        </p:nvSpPr>
        <p:spPr>
          <a:xfrm>
            <a:off x="645246" y="3063339"/>
            <a:ext cx="10901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419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Obteniendo electricidad del Sol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77bf1914b_0_1"/>
          <p:cNvSpPr txBox="1"/>
          <p:nvPr/>
        </p:nvSpPr>
        <p:spPr>
          <a:xfrm>
            <a:off x="693900" y="334587"/>
            <a:ext cx="2106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endParaRPr sz="36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b77bf1914b_0_1"/>
          <p:cNvSpPr txBox="1"/>
          <p:nvPr/>
        </p:nvSpPr>
        <p:spPr>
          <a:xfrm>
            <a:off x="693900" y="981087"/>
            <a:ext cx="67438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Revisemos la Infografía “Planta Solar en Atacama”.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0FE4B1-9105-21E6-FE45-F5613595B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322" y="1645058"/>
            <a:ext cx="6401355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6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b77bf1914b_0_1"/>
          <p:cNvSpPr txBox="1"/>
          <p:nvPr/>
        </p:nvSpPr>
        <p:spPr>
          <a:xfrm>
            <a:off x="1064408" y="896063"/>
            <a:ext cx="2106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endParaRPr sz="36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73;g1c80a668e48_0_5">
            <a:extLst>
              <a:ext uri="{FF2B5EF4-FFF2-40B4-BE49-F238E27FC236}">
                <a16:creationId xmlns:a16="http://schemas.microsoft.com/office/drawing/2014/main" id="{F12289EF-F33C-F96C-ABDA-95795FB58253}"/>
              </a:ext>
            </a:extLst>
          </p:cNvPr>
          <p:cNvSpPr/>
          <p:nvPr/>
        </p:nvSpPr>
        <p:spPr>
          <a:xfrm>
            <a:off x="3390544" y="2439455"/>
            <a:ext cx="5410911" cy="197908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MX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información nos entrega la infografía</a:t>
            </a: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171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c80a668e48_0_5"/>
          <p:cNvSpPr txBox="1"/>
          <p:nvPr/>
        </p:nvSpPr>
        <p:spPr>
          <a:xfrm>
            <a:off x="693900" y="767725"/>
            <a:ext cx="2106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6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1c80a668e48_0_5"/>
          <p:cNvSpPr/>
          <p:nvPr/>
        </p:nvSpPr>
        <p:spPr>
          <a:xfrm>
            <a:off x="753175" y="1722225"/>
            <a:ext cx="5175000" cy="1788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marR="10733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planta de Atacama, ¿qué fracción de la energía solar se transforma en energía eléctrica?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1c80a668e48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8775" y="2574925"/>
            <a:ext cx="7933252" cy="304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c80a668e48_0_46"/>
          <p:cNvSpPr txBox="1"/>
          <p:nvPr/>
        </p:nvSpPr>
        <p:spPr>
          <a:xfrm>
            <a:off x="693900" y="767725"/>
            <a:ext cx="504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Análisis de la situación</a:t>
            </a:r>
            <a:endParaRPr sz="36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1c80a668e48_0_46"/>
          <p:cNvSpPr txBox="1"/>
          <p:nvPr/>
        </p:nvSpPr>
        <p:spPr>
          <a:xfrm>
            <a:off x="693900" y="1661100"/>
            <a:ext cx="6816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fracción de la energía solar llega efectivamente a los paneles?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1c80a668e48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2300" y="2236275"/>
            <a:ext cx="5690227" cy="40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c80a668e48_0_55"/>
          <p:cNvSpPr txBox="1"/>
          <p:nvPr/>
        </p:nvSpPr>
        <p:spPr>
          <a:xfrm>
            <a:off x="693900" y="767725"/>
            <a:ext cx="504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Análisis de la situación</a:t>
            </a:r>
            <a:endParaRPr sz="36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c80a668e48_0_55"/>
          <p:cNvSpPr txBox="1"/>
          <p:nvPr/>
        </p:nvSpPr>
        <p:spPr>
          <a:xfrm>
            <a:off x="693900" y="1661100"/>
            <a:ext cx="75969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puede representar esta fracción en la recta numérica?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Recurso GeoGebra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g1c80a668e48_0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900" y="2475550"/>
            <a:ext cx="7210249" cy="19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c80a668e48_0_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5875" y="2073925"/>
            <a:ext cx="3949250" cy="24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c80a668e48_0_64"/>
          <p:cNvSpPr txBox="1"/>
          <p:nvPr/>
        </p:nvSpPr>
        <p:spPr>
          <a:xfrm>
            <a:off x="693900" y="767725"/>
            <a:ext cx="504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Análisis de la situación</a:t>
            </a:r>
            <a:endParaRPr sz="36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c80a668e48_0_64"/>
          <p:cNvSpPr txBox="1"/>
          <p:nvPr/>
        </p:nvSpPr>
        <p:spPr>
          <a:xfrm>
            <a:off x="4367850" y="1715550"/>
            <a:ext cx="75969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debemos hacer para representar la quinta parte de un medio en la recta numérica?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Recurso GeoGebra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1c80a668e48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123" y="2811175"/>
            <a:ext cx="7155225" cy="196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c80a668e48_0_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925" y="1876875"/>
            <a:ext cx="3596400" cy="3689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c80a668e48_0_77"/>
          <p:cNvSpPr txBox="1"/>
          <p:nvPr/>
        </p:nvSpPr>
        <p:spPr>
          <a:xfrm>
            <a:off x="693900" y="767725"/>
            <a:ext cx="504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Análisis de la situación</a:t>
            </a:r>
            <a:endParaRPr sz="3600" b="1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c80a668e48_0_77"/>
          <p:cNvSpPr txBox="1"/>
          <p:nvPr/>
        </p:nvSpPr>
        <p:spPr>
          <a:xfrm>
            <a:off x="693900" y="1661100"/>
            <a:ext cx="8120100" cy="3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 lo que se puede observar en la recta numérica, ¿qué operación permite encontrar la fracción de energía eléctrica que produce un panel en relación a la energía que llega del sol?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1c80a668e48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00" y="3257970"/>
            <a:ext cx="8120099" cy="2731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c80a668e48_0_77"/>
          <p:cNvPicPr preferRelativeResize="0"/>
          <p:nvPr/>
        </p:nvPicPr>
        <p:blipFill rotWithShape="1">
          <a:blip r:embed="rId4">
            <a:alphaModFix/>
          </a:blip>
          <a:srcRect l="61327"/>
          <a:stretch/>
        </p:blipFill>
        <p:spPr>
          <a:xfrm>
            <a:off x="8552850" y="3056175"/>
            <a:ext cx="3639149" cy="36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c80a668e48_0_88"/>
          <p:cNvSpPr txBox="1"/>
          <p:nvPr/>
        </p:nvSpPr>
        <p:spPr>
          <a:xfrm>
            <a:off x="693900" y="767725"/>
            <a:ext cx="504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419" sz="36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Análisis de la situación</a:t>
            </a:r>
            <a:endParaRPr sz="3600" b="1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c80a668e48_0_88"/>
          <p:cNvSpPr txBox="1"/>
          <p:nvPr/>
        </p:nvSpPr>
        <p:spPr>
          <a:xfrm>
            <a:off x="693900" y="1661100"/>
            <a:ext cx="7596900" cy="3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porcentaje de la energía solar se transforma en energía eléctrica? ¿Qué opinas?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g1c80a668e48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6500" y="3554625"/>
            <a:ext cx="7933252" cy="304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394</Words>
  <Application>Microsoft Office PowerPoint</Application>
  <PresentationFormat>Widescreen</PresentationFormat>
  <Paragraphs>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Felipe Fredes Silva (ricardo.fredes)</dc:creator>
  <cp:lastModifiedBy>DIEGO IGNACIO ESPINOZA NUÑEZ</cp:lastModifiedBy>
  <cp:revision>9</cp:revision>
  <dcterms:created xsi:type="dcterms:W3CDTF">2022-11-30T14:02:43Z</dcterms:created>
  <dcterms:modified xsi:type="dcterms:W3CDTF">2023-09-18T21:16:14Z</dcterms:modified>
</cp:coreProperties>
</file>