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  <p:sldMasterId id="214748366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8" roundtripDataSignature="AMtx7mhqE06K9nWaPYykL1Hdq0AMRLhz7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customschemas.google.com/relationships/presentationmetadata" Target="meta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s-419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2197358826e_0_7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g2197358826e_0_7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1c598196763_0_34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s-419" sz="1800"/>
              <a:t>De todas maneras, las plantas solares de Atacama, producen una cantidad de energía eléctrica considerable que permite abastecer a una gran población.</a:t>
            </a:r>
            <a:endParaRPr sz="200"/>
          </a:p>
        </p:txBody>
      </p:sp>
      <p:sp>
        <p:nvSpPr>
          <p:cNvPr id="222" name="Google Shape;222;g1c598196763_0_34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1c598196763_0_34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9" name="Google Shape;229;g1c598196763_0_34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2197358826e_0_15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g2197358826e_0_15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1b77bf1914b_0_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s-419"/>
              <a:t>tipo de fuente Calibri —&gt; imagen del preview con hipervínculo al video</a:t>
            </a:r>
            <a:endParaRPr/>
          </a:p>
        </p:txBody>
      </p:sp>
      <p:sp>
        <p:nvSpPr>
          <p:cNvPr id="163" name="Google Shape;163;g1b77bf1914b_0_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1c80a668e48_0_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s-419"/>
              <a:t>tipo de fuente Calibri —&gt; imagen del preview con hipervínculo al video</a:t>
            </a:r>
            <a:endParaRPr/>
          </a:p>
        </p:txBody>
      </p:sp>
      <p:sp>
        <p:nvSpPr>
          <p:cNvPr id="170" name="Google Shape;170;g1c80a668e48_0_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1c80a668e48_0_4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s-419"/>
              <a:t>tipo de fuente Calibri —&gt; imagen del preview con hipervínculo al video</a:t>
            </a:r>
            <a:endParaRPr/>
          </a:p>
        </p:txBody>
      </p:sp>
      <p:sp>
        <p:nvSpPr>
          <p:cNvPr id="177" name="Google Shape;177;g1c80a668e48_0_4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1c80a668e48_0_5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s-419"/>
              <a:t>tipo de fuente Calibri —&gt; imagen del preview con hipervínculo al video</a:t>
            </a:r>
            <a:endParaRPr/>
          </a:p>
        </p:txBody>
      </p:sp>
      <p:sp>
        <p:nvSpPr>
          <p:cNvPr id="184" name="Google Shape;184;g1c80a668e48_0_5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1c80a668e48_0_6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s-419"/>
              <a:t>tipo de fuente Calibri —&gt; imagen del preview con hipervínculo al video</a:t>
            </a:r>
            <a:endParaRPr/>
          </a:p>
        </p:txBody>
      </p:sp>
      <p:sp>
        <p:nvSpPr>
          <p:cNvPr id="192" name="Google Shape;192;g1c80a668e48_0_6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1c80a668e48_0_7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s-419"/>
              <a:t>tipo de fuente Calibri —&gt; imagen del preview con hipervínculo al video</a:t>
            </a:r>
            <a:endParaRPr/>
          </a:p>
        </p:txBody>
      </p:sp>
      <p:sp>
        <p:nvSpPr>
          <p:cNvPr id="200" name="Google Shape;200;g1c80a668e48_0_7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1c80a668e48_0_8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s-419"/>
              <a:t>tipo de fuente Calibri —&gt; imagen del preview con hipervínculo al video</a:t>
            </a:r>
            <a:endParaRPr/>
          </a:p>
        </p:txBody>
      </p:sp>
      <p:sp>
        <p:nvSpPr>
          <p:cNvPr id="208" name="Google Shape;208;g1c80a668e48_0_8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1c598196763_0_33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s-419" sz="1800"/>
              <a:t>Ya que las fracciones y porcentajes son cálculos que se realizan sobre la energía inicial, independiente de cuánta sea.</a:t>
            </a:r>
            <a:endParaRPr sz="200"/>
          </a:p>
        </p:txBody>
      </p:sp>
      <p:sp>
        <p:nvSpPr>
          <p:cNvPr id="215" name="Google Shape;215;g1c598196763_0_33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>
  <p:cSld name="Diapositiva de título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tipo&#10;&#10;Descripción generada automáticamente" id="15" name="Google Shape;15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81" y="0"/>
            <a:ext cx="12191238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" name="Google Shape;59;p15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0" name="Google Shape;60;p15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1" name="Google Shape;61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Google Shape;66;p16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Google Shape;67;p16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8" name="Google Shape;68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7"/>
          <p:cNvSpPr txBox="1"/>
          <p:nvPr>
            <p:ph type="title"/>
          </p:nvPr>
        </p:nvSpPr>
        <p:spPr>
          <a:xfrm>
            <a:off x="838200" y="338492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3" name="Google Shape;73;p17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" name="Google Shape;74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8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9" name="Google Shape;79;p18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197358826e_0_87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/>
        </p:txBody>
      </p:sp>
      <p:sp>
        <p:nvSpPr>
          <p:cNvPr id="90" name="Google Shape;90;g2197358826e_0_87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/>
        </p:txBody>
      </p:sp>
      <p:sp>
        <p:nvSpPr>
          <p:cNvPr id="91" name="Google Shape;91;g2197358826e_0_8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apositiva de título">
  <p:cSld name="1_Diapositiva de título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orma" id="93" name="Google Shape;93;g2197358826e_0_9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81" y="0"/>
            <a:ext cx="12191244" cy="6858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Diapositiva de título">
  <p:cSld name="2_Diapositiva de título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n que contiene Forma&#10;&#10;Descripción generada automáticamente" id="95" name="Google Shape;95;g2197358826e_0_9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81" y="0"/>
            <a:ext cx="12191244" cy="6858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197358826e_0_95"/>
          <p:cNvSpPr txBox="1"/>
          <p:nvPr>
            <p:ph type="title"/>
          </p:nvPr>
        </p:nvSpPr>
        <p:spPr>
          <a:xfrm>
            <a:off x="838200" y="338492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8" name="Google Shape;98;g2197358826e_0_9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9250" lvl="0" marL="45720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1pPr>
            <a:lvl2pPr indent="-34925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2pPr>
            <a:lvl3pPr indent="-34925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3pPr>
            <a:lvl4pPr indent="-34925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4pPr>
            <a:lvl5pPr indent="-34925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5pPr>
            <a:lvl6pPr indent="-34925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6pPr>
            <a:lvl7pPr indent="-34925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7pPr>
            <a:lvl8pPr indent="-34925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8pPr>
            <a:lvl9pPr indent="-34925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9pPr>
          </a:lstStyle>
          <a:p/>
        </p:txBody>
      </p:sp>
      <p:sp>
        <p:nvSpPr>
          <p:cNvPr id="99" name="Google Shape;99;g2197358826e_0_95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/>
        </p:txBody>
      </p:sp>
      <p:sp>
        <p:nvSpPr>
          <p:cNvPr id="100" name="Google Shape;100;g2197358826e_0_95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/>
        </p:txBody>
      </p:sp>
      <p:sp>
        <p:nvSpPr>
          <p:cNvPr id="101" name="Google Shape;101;g2197358826e_0_95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197358826e_0_101"/>
          <p:cNvSpPr txBox="1"/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4" name="Google Shape;104;g2197358826e_0_101"/>
          <p:cNvSpPr txBox="1"/>
          <p:nvPr>
            <p:ph idx="1" type="body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900"/>
              <a:buNone/>
              <a:defRPr sz="1900">
                <a:solidFill>
                  <a:srgbClr val="888888"/>
                </a:solidFill>
              </a:defRPr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5" name="Google Shape;105;g2197358826e_0_10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/>
        </p:txBody>
      </p:sp>
      <p:sp>
        <p:nvSpPr>
          <p:cNvPr id="106" name="Google Shape;106;g2197358826e_0_101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/>
        </p:txBody>
      </p:sp>
      <p:sp>
        <p:nvSpPr>
          <p:cNvPr id="107" name="Google Shape;107;g2197358826e_0_10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197358826e_0_107"/>
          <p:cNvSpPr txBox="1"/>
          <p:nvPr>
            <p:ph type="title"/>
          </p:nvPr>
        </p:nvSpPr>
        <p:spPr>
          <a:xfrm>
            <a:off x="838200" y="338492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0" name="Google Shape;110;g2197358826e_0_107"/>
          <p:cNvSpPr txBox="1"/>
          <p:nvPr>
            <p:ph idx="1" type="body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9250" lvl="0" marL="45720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1pPr>
            <a:lvl2pPr indent="-34925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2pPr>
            <a:lvl3pPr indent="-34925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3pPr>
            <a:lvl4pPr indent="-34925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4pPr>
            <a:lvl5pPr indent="-34925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5pPr>
            <a:lvl6pPr indent="-34925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6pPr>
            <a:lvl7pPr indent="-34925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7pPr>
            <a:lvl8pPr indent="-34925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8pPr>
            <a:lvl9pPr indent="-34925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9pPr>
          </a:lstStyle>
          <a:p/>
        </p:txBody>
      </p:sp>
      <p:sp>
        <p:nvSpPr>
          <p:cNvPr id="111" name="Google Shape;111;g2197358826e_0_107"/>
          <p:cNvSpPr txBox="1"/>
          <p:nvPr>
            <p:ph idx="2" type="body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9250" lvl="0" marL="45720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1pPr>
            <a:lvl2pPr indent="-34925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2pPr>
            <a:lvl3pPr indent="-34925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3pPr>
            <a:lvl4pPr indent="-34925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4pPr>
            <a:lvl5pPr indent="-34925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5pPr>
            <a:lvl6pPr indent="-34925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6pPr>
            <a:lvl7pPr indent="-34925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7pPr>
            <a:lvl8pPr indent="-34925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8pPr>
            <a:lvl9pPr indent="-34925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9pPr>
          </a:lstStyle>
          <a:p/>
        </p:txBody>
      </p:sp>
      <p:sp>
        <p:nvSpPr>
          <p:cNvPr id="112" name="Google Shape;112;g2197358826e_0_107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/>
        </p:txBody>
      </p:sp>
      <p:sp>
        <p:nvSpPr>
          <p:cNvPr id="113" name="Google Shape;113;g2197358826e_0_107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/>
        </p:txBody>
      </p:sp>
      <p:sp>
        <p:nvSpPr>
          <p:cNvPr id="114" name="Google Shape;114;g2197358826e_0_10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apositiva de título">
  <p:cSld name="1_Diapositiva de título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orma" id="17" name="Google Shape;17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81" y="0"/>
            <a:ext cx="12191238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197358826e_0_114"/>
          <p:cNvSpPr txBox="1"/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7" name="Google Shape;117;g2197358826e_0_114"/>
          <p:cNvSpPr txBox="1"/>
          <p:nvPr>
            <p:ph idx="1" type="body"/>
          </p:nvPr>
        </p:nvSpPr>
        <p:spPr>
          <a:xfrm>
            <a:off x="839788" y="1681163"/>
            <a:ext cx="5157900" cy="82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  <a:defRPr b="1" sz="19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8" name="Google Shape;118;g2197358826e_0_114"/>
          <p:cNvSpPr txBox="1"/>
          <p:nvPr>
            <p:ph idx="2" type="body"/>
          </p:nvPr>
        </p:nvSpPr>
        <p:spPr>
          <a:xfrm>
            <a:off x="839788" y="2505075"/>
            <a:ext cx="5157900" cy="36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9250" lvl="0" marL="45720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1pPr>
            <a:lvl2pPr indent="-34925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2pPr>
            <a:lvl3pPr indent="-34925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3pPr>
            <a:lvl4pPr indent="-34925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4pPr>
            <a:lvl5pPr indent="-34925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5pPr>
            <a:lvl6pPr indent="-34925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6pPr>
            <a:lvl7pPr indent="-34925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7pPr>
            <a:lvl8pPr indent="-34925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8pPr>
            <a:lvl9pPr indent="-34925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9pPr>
          </a:lstStyle>
          <a:p/>
        </p:txBody>
      </p:sp>
      <p:sp>
        <p:nvSpPr>
          <p:cNvPr id="119" name="Google Shape;119;g2197358826e_0_114"/>
          <p:cNvSpPr txBox="1"/>
          <p:nvPr>
            <p:ph idx="3" type="body"/>
          </p:nvPr>
        </p:nvSpPr>
        <p:spPr>
          <a:xfrm>
            <a:off x="6172200" y="1681163"/>
            <a:ext cx="5183100" cy="82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  <a:defRPr b="1" sz="19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0" name="Google Shape;120;g2197358826e_0_114"/>
          <p:cNvSpPr txBox="1"/>
          <p:nvPr>
            <p:ph idx="4" type="body"/>
          </p:nvPr>
        </p:nvSpPr>
        <p:spPr>
          <a:xfrm>
            <a:off x="6172200" y="2505075"/>
            <a:ext cx="5183100" cy="36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9250" lvl="0" marL="45720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1pPr>
            <a:lvl2pPr indent="-34925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2pPr>
            <a:lvl3pPr indent="-34925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3pPr>
            <a:lvl4pPr indent="-34925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4pPr>
            <a:lvl5pPr indent="-34925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5pPr>
            <a:lvl6pPr indent="-34925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6pPr>
            <a:lvl7pPr indent="-34925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7pPr>
            <a:lvl8pPr indent="-34925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8pPr>
            <a:lvl9pPr indent="-34925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9pPr>
          </a:lstStyle>
          <a:p/>
        </p:txBody>
      </p:sp>
      <p:sp>
        <p:nvSpPr>
          <p:cNvPr id="121" name="Google Shape;121;g2197358826e_0_114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/>
        </p:txBody>
      </p:sp>
      <p:sp>
        <p:nvSpPr>
          <p:cNvPr id="122" name="Google Shape;122;g2197358826e_0_114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/>
        </p:txBody>
      </p:sp>
      <p:sp>
        <p:nvSpPr>
          <p:cNvPr id="123" name="Google Shape;123;g2197358826e_0_11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197358826e_0_123"/>
          <p:cNvSpPr txBox="1"/>
          <p:nvPr>
            <p:ph type="title"/>
          </p:nvPr>
        </p:nvSpPr>
        <p:spPr>
          <a:xfrm>
            <a:off x="838200" y="338492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6" name="Google Shape;126;g2197358826e_0_123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/>
        </p:txBody>
      </p:sp>
      <p:sp>
        <p:nvSpPr>
          <p:cNvPr id="127" name="Google Shape;127;g2197358826e_0_123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/>
        </p:txBody>
      </p:sp>
      <p:sp>
        <p:nvSpPr>
          <p:cNvPr id="128" name="Google Shape;128;g2197358826e_0_12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197358826e_0_128"/>
          <p:cNvSpPr txBox="1"/>
          <p:nvPr>
            <p:ph type="title"/>
          </p:nvPr>
        </p:nvSpPr>
        <p:spPr>
          <a:xfrm>
            <a:off x="839788" y="457200"/>
            <a:ext cx="3932100" cy="1600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1" name="Google Shape;131;g2197358826e_0_128"/>
          <p:cNvSpPr txBox="1"/>
          <p:nvPr>
            <p:ph idx="1" type="body"/>
          </p:nvPr>
        </p:nvSpPr>
        <p:spPr>
          <a:xfrm>
            <a:off x="5183188" y="987425"/>
            <a:ext cx="61725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32" name="Google Shape;132;g2197358826e_0_128"/>
          <p:cNvSpPr txBox="1"/>
          <p:nvPr>
            <p:ph idx="2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9pPr>
          </a:lstStyle>
          <a:p/>
        </p:txBody>
      </p:sp>
      <p:sp>
        <p:nvSpPr>
          <p:cNvPr id="133" name="Google Shape;133;g2197358826e_0_128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/>
        </p:txBody>
      </p:sp>
      <p:sp>
        <p:nvSpPr>
          <p:cNvPr id="134" name="Google Shape;134;g2197358826e_0_128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/>
        </p:txBody>
      </p:sp>
      <p:sp>
        <p:nvSpPr>
          <p:cNvPr id="135" name="Google Shape;135;g2197358826e_0_128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197358826e_0_135"/>
          <p:cNvSpPr txBox="1"/>
          <p:nvPr>
            <p:ph type="title"/>
          </p:nvPr>
        </p:nvSpPr>
        <p:spPr>
          <a:xfrm>
            <a:off x="839788" y="457200"/>
            <a:ext cx="3932100" cy="1600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8" name="Google Shape;138;g2197358826e_0_135"/>
          <p:cNvSpPr/>
          <p:nvPr>
            <p:ph idx="2" type="pic"/>
          </p:nvPr>
        </p:nvSpPr>
        <p:spPr>
          <a:xfrm>
            <a:off x="5183188" y="987425"/>
            <a:ext cx="61725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139" name="Google Shape;139;g2197358826e_0_135"/>
          <p:cNvSpPr txBox="1"/>
          <p:nvPr>
            <p:ph idx="1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9pPr>
          </a:lstStyle>
          <a:p/>
        </p:txBody>
      </p:sp>
      <p:sp>
        <p:nvSpPr>
          <p:cNvPr id="140" name="Google Shape;140;g2197358826e_0_135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/>
        </p:txBody>
      </p:sp>
      <p:sp>
        <p:nvSpPr>
          <p:cNvPr id="141" name="Google Shape;141;g2197358826e_0_135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/>
        </p:txBody>
      </p:sp>
      <p:sp>
        <p:nvSpPr>
          <p:cNvPr id="142" name="Google Shape;142;g2197358826e_0_135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197358826e_0_142"/>
          <p:cNvSpPr txBox="1"/>
          <p:nvPr>
            <p:ph type="title"/>
          </p:nvPr>
        </p:nvSpPr>
        <p:spPr>
          <a:xfrm>
            <a:off x="838200" y="338492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5" name="Google Shape;145;g2197358826e_0_142"/>
          <p:cNvSpPr txBox="1"/>
          <p:nvPr>
            <p:ph idx="1" type="body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9250" lvl="0" marL="45720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1pPr>
            <a:lvl2pPr indent="-34925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2pPr>
            <a:lvl3pPr indent="-34925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3pPr>
            <a:lvl4pPr indent="-34925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4pPr>
            <a:lvl5pPr indent="-34925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5pPr>
            <a:lvl6pPr indent="-34925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6pPr>
            <a:lvl7pPr indent="-34925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7pPr>
            <a:lvl8pPr indent="-34925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8pPr>
            <a:lvl9pPr indent="-34925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9pPr>
          </a:lstStyle>
          <a:p/>
        </p:txBody>
      </p:sp>
      <p:sp>
        <p:nvSpPr>
          <p:cNvPr id="146" name="Google Shape;146;g2197358826e_0_142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/>
        </p:txBody>
      </p:sp>
      <p:sp>
        <p:nvSpPr>
          <p:cNvPr id="147" name="Google Shape;147;g2197358826e_0_142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/>
        </p:txBody>
      </p:sp>
      <p:sp>
        <p:nvSpPr>
          <p:cNvPr id="148" name="Google Shape;148;g2197358826e_0_142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197358826e_0_148"/>
          <p:cNvSpPr txBox="1"/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1" name="Google Shape;151;g2197358826e_0_148"/>
          <p:cNvSpPr txBox="1"/>
          <p:nvPr>
            <p:ph idx="1" type="body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9250" lvl="0" marL="45720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1pPr>
            <a:lvl2pPr indent="-34925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2pPr>
            <a:lvl3pPr indent="-34925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3pPr>
            <a:lvl4pPr indent="-34925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4pPr>
            <a:lvl5pPr indent="-34925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5pPr>
            <a:lvl6pPr indent="-34925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6pPr>
            <a:lvl7pPr indent="-34925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7pPr>
            <a:lvl8pPr indent="-34925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8pPr>
            <a:lvl9pPr indent="-34925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/>
            </a:lvl9pPr>
          </a:lstStyle>
          <a:p/>
        </p:txBody>
      </p:sp>
      <p:sp>
        <p:nvSpPr>
          <p:cNvPr id="152" name="Google Shape;152;g2197358826e_0_148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/>
        </p:txBody>
      </p:sp>
      <p:sp>
        <p:nvSpPr>
          <p:cNvPr id="153" name="Google Shape;153;g2197358826e_0_148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/>
        </p:txBody>
      </p:sp>
      <p:sp>
        <p:nvSpPr>
          <p:cNvPr id="154" name="Google Shape;154;g2197358826e_0_148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Diapositiva de título">
  <p:cSld name="2_Diapositiva de título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n que contiene Forma&#10;&#10;Descripción generada automáticamente" id="19" name="Google Shape;19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81" y="0"/>
            <a:ext cx="12191238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9"/>
          <p:cNvSpPr txBox="1"/>
          <p:nvPr>
            <p:ph type="title"/>
          </p:nvPr>
        </p:nvSpPr>
        <p:spPr>
          <a:xfrm>
            <a:off x="838200" y="338492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" name="Google Shape;23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0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10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9" name="Google Shape;29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1"/>
          <p:cNvSpPr txBox="1"/>
          <p:nvPr>
            <p:ph type="title"/>
          </p:nvPr>
        </p:nvSpPr>
        <p:spPr>
          <a:xfrm>
            <a:off x="838200" y="338492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Google Shape;34;p11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2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Google Shape;41;p12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2" name="Google Shape;42;p12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12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4" name="Google Shape;44;p12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/>
          <p:nvPr>
            <p:ph type="title"/>
          </p:nvPr>
        </p:nvSpPr>
        <p:spPr>
          <a:xfrm>
            <a:off x="838200" y="338492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" name="Google Shape;50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3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197358826e_0_82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925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925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925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925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925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925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Google Shape;85;g2197358826e_0_82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6" name="Google Shape;86;g2197358826e_0_82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7" name="Google Shape;87;g2197358826e_0_82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ww.geogebra.org/m/sxzfpkxm" TargetMode="External"/><Relationship Id="rId4" Type="http://schemas.openxmlformats.org/officeDocument/2006/relationships/image" Target="../media/image11.png"/><Relationship Id="rId5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www.geogebra.org/m/sxzfpkxm" TargetMode="External"/><Relationship Id="rId4" Type="http://schemas.openxmlformats.org/officeDocument/2006/relationships/image" Target="../media/image10.png"/><Relationship Id="rId5" Type="http://schemas.openxmlformats.org/officeDocument/2006/relationships/image" Target="../media/image1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Google Shape;159;g2197358826e_0_7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5" cy="6858003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g2197358826e_0_77"/>
          <p:cNvSpPr txBox="1"/>
          <p:nvPr/>
        </p:nvSpPr>
        <p:spPr>
          <a:xfrm>
            <a:off x="645246" y="3063339"/>
            <a:ext cx="109014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lang="es-419" sz="4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Obteniendo electricidad del Sol</a:t>
            </a:r>
            <a:endParaRPr b="1" i="0" sz="4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1c598196763_0_344"/>
          <p:cNvSpPr txBox="1"/>
          <p:nvPr/>
        </p:nvSpPr>
        <p:spPr>
          <a:xfrm>
            <a:off x="793375" y="2079075"/>
            <a:ext cx="7475700" cy="20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s-419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Una planta solar aprovecha “una pequeña parte” de la energía que el Sol entrega: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s-419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Atacama solo el 10% de la energía solar se transforma en electricidad</a:t>
            </a:r>
            <a:r>
              <a:rPr lang="es-419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g1c598196763_0_344"/>
          <p:cNvSpPr txBox="1"/>
          <p:nvPr/>
        </p:nvSpPr>
        <p:spPr>
          <a:xfrm>
            <a:off x="647872" y="595500"/>
            <a:ext cx="78516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0" lang="es-419" sz="3600" u="none" cap="none" strike="noStrike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Algunas conclusiones</a:t>
            </a:r>
            <a:endParaRPr b="1" i="0" sz="3600" u="none" cap="none" strike="noStrike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6" name="Google Shape;226;g1c598196763_0_3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66500" y="3554625"/>
            <a:ext cx="7933252" cy="3042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1c598196763_0_349"/>
          <p:cNvSpPr txBox="1"/>
          <p:nvPr/>
        </p:nvSpPr>
        <p:spPr>
          <a:xfrm>
            <a:off x="793375" y="2079075"/>
            <a:ext cx="10805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s-419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calcular la fracción de una fracción basta multiplicarlas.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Google Shape;232;g1c598196763_0_349"/>
          <p:cNvSpPr txBox="1"/>
          <p:nvPr/>
        </p:nvSpPr>
        <p:spPr>
          <a:xfrm>
            <a:off x="647872" y="595500"/>
            <a:ext cx="78516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0" lang="es-419" sz="3600" u="none" cap="none" strike="noStrike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Algunas conclusiones</a:t>
            </a:r>
            <a:endParaRPr b="1" i="0" sz="3600" u="none" cap="none" strike="noStrike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3" name="Google Shape;233;g1c598196763_0_349"/>
          <p:cNvPicPr preferRelativeResize="0"/>
          <p:nvPr/>
        </p:nvPicPr>
        <p:blipFill rotWithShape="1">
          <a:blip r:embed="rId3">
            <a:alphaModFix/>
          </a:blip>
          <a:srcRect b="0" l="0" r="5168" t="0"/>
          <a:stretch/>
        </p:blipFill>
        <p:spPr>
          <a:xfrm>
            <a:off x="3162500" y="3266125"/>
            <a:ext cx="5867000" cy="1069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8" name="Google Shape;238;g2197358826e_0_1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5" cy="6858003"/>
          </a:xfrm>
          <a:prstGeom prst="rect">
            <a:avLst/>
          </a:prstGeom>
          <a:noFill/>
          <a:ln>
            <a:noFill/>
          </a:ln>
        </p:spPr>
      </p:pic>
      <p:sp>
        <p:nvSpPr>
          <p:cNvPr id="239" name="Google Shape;239;g2197358826e_0_155"/>
          <p:cNvSpPr txBox="1"/>
          <p:nvPr/>
        </p:nvSpPr>
        <p:spPr>
          <a:xfrm>
            <a:off x="645246" y="3063339"/>
            <a:ext cx="109014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lang="es-419" sz="4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Obteniendo electricidad del Sol</a:t>
            </a:r>
            <a:endParaRPr b="1" i="0" sz="4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b77bf1914b_0_1"/>
          <p:cNvSpPr txBox="1"/>
          <p:nvPr/>
        </p:nvSpPr>
        <p:spPr>
          <a:xfrm>
            <a:off x="693900" y="767725"/>
            <a:ext cx="21063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lang="es-419" sz="3600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Infografía</a:t>
            </a:r>
            <a:endParaRPr b="1" sz="3600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g1b77bf1914b_0_1"/>
          <p:cNvSpPr txBox="1"/>
          <p:nvPr/>
        </p:nvSpPr>
        <p:spPr>
          <a:xfrm>
            <a:off x="693900" y="1661100"/>
            <a:ext cx="41733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s-419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¿</a:t>
            </a:r>
            <a:r>
              <a:rPr lang="es-419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Qué información entrega esta infografía</a:t>
            </a:r>
            <a:r>
              <a:rPr b="0" i="0" lang="es-419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7" name="Google Shape;167;g1b77bf1914b_0_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85725" y="240025"/>
            <a:ext cx="4109399" cy="6348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1c80a668e48_0_5"/>
          <p:cNvSpPr txBox="1"/>
          <p:nvPr/>
        </p:nvSpPr>
        <p:spPr>
          <a:xfrm>
            <a:off x="693900" y="767725"/>
            <a:ext cx="21063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lang="es-419" sz="3600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Problema</a:t>
            </a:r>
            <a:endParaRPr b="1" sz="3600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g1c80a668e48_0_5"/>
          <p:cNvSpPr/>
          <p:nvPr/>
        </p:nvSpPr>
        <p:spPr>
          <a:xfrm>
            <a:off x="753175" y="1722225"/>
            <a:ext cx="5175000" cy="17889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179999" marR="10733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la planta de Atacama, ¿qué fracción de la energía solar se transforma en energía eléctrica?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4" name="Google Shape;174;g1c80a668e48_0_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48775" y="2574925"/>
            <a:ext cx="7933252" cy="3042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c80a668e48_0_46"/>
          <p:cNvSpPr txBox="1"/>
          <p:nvPr/>
        </p:nvSpPr>
        <p:spPr>
          <a:xfrm>
            <a:off x="693900" y="767725"/>
            <a:ext cx="50484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lang="es-419" sz="3600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Análisis de la situación</a:t>
            </a:r>
            <a:endParaRPr b="1" sz="3600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g1c80a668e48_0_46"/>
          <p:cNvSpPr txBox="1"/>
          <p:nvPr/>
        </p:nvSpPr>
        <p:spPr>
          <a:xfrm>
            <a:off x="693900" y="1661100"/>
            <a:ext cx="68160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¿Qué fracción de la energía solar llega efectivamente a los paneles?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1" name="Google Shape;181;g1c80a668e48_0_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42300" y="2236275"/>
            <a:ext cx="5690227" cy="4061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1c80a668e48_0_55"/>
          <p:cNvSpPr txBox="1"/>
          <p:nvPr/>
        </p:nvSpPr>
        <p:spPr>
          <a:xfrm>
            <a:off x="693900" y="767725"/>
            <a:ext cx="50484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lang="es-419" sz="3600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Análisis de la situación</a:t>
            </a:r>
            <a:endParaRPr b="1" sz="3600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g1c80a668e48_0_55"/>
          <p:cNvSpPr txBox="1"/>
          <p:nvPr/>
        </p:nvSpPr>
        <p:spPr>
          <a:xfrm>
            <a:off x="693900" y="1661100"/>
            <a:ext cx="7596900" cy="34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¿Cómo se puede representar esta fracción en la recta numérica?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4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Recurso GeoGebra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8" name="Google Shape;188;g1c80a668e48_0_5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3900" y="2475550"/>
            <a:ext cx="7210249" cy="19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g1c80a668e48_0_5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815875" y="2073925"/>
            <a:ext cx="3949250" cy="2479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1c80a668e48_0_64"/>
          <p:cNvSpPr txBox="1"/>
          <p:nvPr/>
        </p:nvSpPr>
        <p:spPr>
          <a:xfrm>
            <a:off x="693900" y="767725"/>
            <a:ext cx="50484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lang="es-419" sz="3600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Análisis de la situación</a:t>
            </a:r>
            <a:endParaRPr b="1" sz="3600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g1c80a668e48_0_64"/>
          <p:cNvSpPr txBox="1"/>
          <p:nvPr/>
        </p:nvSpPr>
        <p:spPr>
          <a:xfrm>
            <a:off x="4367850" y="1715550"/>
            <a:ext cx="7596900" cy="415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¿Qué debemos hacer para representar la quinta parte de un medio en la recta numérica?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24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Recurso GeoGebra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6" name="Google Shape;196;g1c80a668e48_0_6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42123" y="2811175"/>
            <a:ext cx="7155225" cy="1964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g1c80a668e48_0_6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61925" y="1876875"/>
            <a:ext cx="3596400" cy="36895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1c80a668e48_0_77"/>
          <p:cNvSpPr txBox="1"/>
          <p:nvPr/>
        </p:nvSpPr>
        <p:spPr>
          <a:xfrm>
            <a:off x="693900" y="767725"/>
            <a:ext cx="50484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lang="es-419" sz="3600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Análisis de la situación</a:t>
            </a:r>
            <a:endParaRPr b="1" sz="3600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g1c80a668e48_0_77"/>
          <p:cNvSpPr txBox="1"/>
          <p:nvPr/>
        </p:nvSpPr>
        <p:spPr>
          <a:xfrm>
            <a:off x="693900" y="1661100"/>
            <a:ext cx="8120100" cy="37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Según lo que se puede observar en la recta numérica, ¿qué operación permite encontrar la fracción de energía eléctrica que produce un panel en relación a la energía que llega del sol?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4" name="Google Shape;204;g1c80a668e48_0_7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3900" y="3295677"/>
            <a:ext cx="8120099" cy="273122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g1c80a668e48_0_77"/>
          <p:cNvPicPr preferRelativeResize="0"/>
          <p:nvPr/>
        </p:nvPicPr>
        <p:blipFill rotWithShape="1">
          <a:blip r:embed="rId4">
            <a:alphaModFix/>
          </a:blip>
          <a:srcRect b="0" l="61327" r="0" t="0"/>
          <a:stretch/>
        </p:blipFill>
        <p:spPr>
          <a:xfrm>
            <a:off x="8552850" y="3056175"/>
            <a:ext cx="3639149" cy="3608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1c80a668e48_0_88"/>
          <p:cNvSpPr txBox="1"/>
          <p:nvPr/>
        </p:nvSpPr>
        <p:spPr>
          <a:xfrm>
            <a:off x="693900" y="767725"/>
            <a:ext cx="50484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lang="es-419" sz="3600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Análisis de la situación</a:t>
            </a:r>
            <a:endParaRPr b="1" sz="3600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g1c80a668e48_0_88"/>
          <p:cNvSpPr txBox="1"/>
          <p:nvPr/>
        </p:nvSpPr>
        <p:spPr>
          <a:xfrm>
            <a:off x="693900" y="1661100"/>
            <a:ext cx="7596900" cy="337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¿Qué porcentaje de la energía solar se transforma en energía eléctrica? ¿Qué opinas?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2" name="Google Shape;212;g1c80a668e48_0_8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66500" y="3554625"/>
            <a:ext cx="7933252" cy="3042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1c598196763_0_339"/>
          <p:cNvSpPr txBox="1"/>
          <p:nvPr/>
        </p:nvSpPr>
        <p:spPr>
          <a:xfrm>
            <a:off x="647875" y="2079075"/>
            <a:ext cx="78516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s-419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determinar la fracción o porcentaje de energía eléctrica que produce una planta solar, no es necesario disponer de la cantidad de energía que el Sol genera.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g1c598196763_0_339"/>
          <p:cNvSpPr txBox="1"/>
          <p:nvPr/>
        </p:nvSpPr>
        <p:spPr>
          <a:xfrm>
            <a:off x="647872" y="595500"/>
            <a:ext cx="78516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0" lang="es-419" sz="3600" u="none" cap="none" strike="noStrike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Algunas conclusiones</a:t>
            </a:r>
            <a:endParaRPr b="1" i="0" sz="3600" u="none" cap="none" strike="noStrike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9" name="Google Shape;219;g1c598196763_0_3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66500" y="3554625"/>
            <a:ext cx="7933252" cy="3042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2022-11-30T14:02:43Z</dcterms:created>
  <dc:creator>Ricardo Felipe Fredes Silva (ricardo.fredes)</dc:creator>
</cp:coreProperties>
</file>