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5143500" cx="9144000"/>
  <p:notesSz cx="6858000" cy="9144000"/>
  <p:embeddedFontLst>
    <p:embeddedFont>
      <p:font typeface="Nunit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Nunito-regular.fntdata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Nunito-italic.fntdata"/><Relationship Id="rId47" Type="http://schemas.openxmlformats.org/officeDocument/2006/relationships/font" Target="fonts/Nunito-bold.fntdata"/><Relationship Id="rId49" Type="http://schemas.openxmlformats.org/officeDocument/2006/relationships/font" Target="fonts/Nuni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7e5ae785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1f27e5ae785_0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1fe5bcfaf_0_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291fe5bcfaf_0_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092a5dcb3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26092a5dcb3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27e5ae785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1f27e5ae785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91fe5bcfaf_0_3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291fe5bcfaf_0_3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91fe5bcfaf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291fe5bcfaf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7868e74e7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247868e74e7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6092a5dcb3_0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https://www.geogebra.org/m/bczpxz8w</a:t>
            </a:r>
            <a:endParaRPr/>
          </a:p>
        </p:txBody>
      </p:sp>
      <p:sp>
        <p:nvSpPr>
          <p:cNvPr id="235" name="Google Shape;235;g26092a5dcb3_0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6092a5dcb3_0_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26092a5dcb3_0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1fe5bcfaf_0_3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291fe5bcfaf_0_3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1fe5bcfaf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g291fe5bcfaf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*Observación para el docente → Si tiene el video descargado en su computador, puede editar la presentación para generar un hipervínculo al video desde la diapositiva</a:t>
            </a:r>
            <a:endParaRPr/>
          </a:p>
        </p:txBody>
      </p:sp>
      <p:sp>
        <p:nvSpPr>
          <p:cNvPr id="132" name="Google Shape;132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6092a5dcb3_0_1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26092a5dcb3_0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6092a5dcb3_0_1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26092a5dcb3_0_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6092a5dcb3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26092a5dcb3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995f96b96f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g2995f96b96f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6092a5dcb3_0_2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26092a5dcb3_0_2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6092a5dcb3_0_2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26092a5dcb3_0_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6092a5dcb3_0_2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g26092a5dcb3_0_2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6092a5dcb3_0_2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g26092a5dcb3_0_2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6092a5dcb3_0_2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g26092a5dcb3_0_2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6092a5dcb3_0_2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g26092a5dcb3_0_2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6092a5dcb3_0_2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g26092a5dcb3_0_2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6098f756d1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g26098f756d1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91fe5bcfaf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g291fe5bcfaf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91fe5bcfaf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g291fe5bcfaf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6098f756d1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g26098f756d1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6092a5dcb3_0_2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g26092a5dcb3_0_2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997484a2c1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g2997484a2c1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6092a5dcb3_0_2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g26092a5dcb3_0_2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6098f756d1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4" name="Google Shape;424;g26098f756d1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47868e74e7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247868e74e7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092a5dcb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26092a5dcb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1fe5bcfaf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291fe5bcfaf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7868e74e7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247868e74e7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1fe5bcfaf_0_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291fe5bcfaf_0_2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1fe5bcfaf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291fe5bcfaf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91fe5bcfaf_0_2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291fe5bcfaf_0_2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3" name="Google Shape;6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9" name="Google Shape;89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1" name="Google Shape;101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2" name="Google Shape;102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9" name="Google Shape;109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/>
          <p:nvPr/>
        </p:nvSpPr>
        <p:spPr>
          <a:xfrm>
            <a:off x="484060" y="20823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Caminos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5"/>
          <p:cNvSpPr txBox="1"/>
          <p:nvPr/>
        </p:nvSpPr>
        <p:spPr>
          <a:xfrm>
            <a:off x="399900" y="1419775"/>
            <a:ext cx="7890900" cy="18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contar los casos, consideraremos únicamente aquellos caminos que recorren la mínima cantidad de cuadras para llegar de A hasta B. A estos los llamaremos </a:t>
            </a:r>
            <a:r>
              <a:rPr b="1" lang="es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caminos minimales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Dada la manera en que elegimos estos caminos, por ejemplo, que tienen el mismo largo, estos resultan </a:t>
            </a:r>
            <a:r>
              <a:rPr b="1" lang="es" sz="20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equiprobables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/>
        </p:nvSpPr>
        <p:spPr>
          <a:xfrm>
            <a:off x="464825" y="694900"/>
            <a:ext cx="7233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¿Qué necesitamos saber para aplicar la regla de Laplace?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36"/>
          <p:cNvPicPr preferRelativeResize="0"/>
          <p:nvPr/>
        </p:nvPicPr>
        <p:blipFill rotWithShape="1">
          <a:blip r:embed="rId3">
            <a:alphaModFix/>
          </a:blip>
          <a:srcRect b="0" l="29228" r="29094" t="0"/>
          <a:stretch/>
        </p:blipFill>
        <p:spPr>
          <a:xfrm>
            <a:off x="2835250" y="1419875"/>
            <a:ext cx="3661701" cy="264255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6"/>
          <p:cNvSpPr txBox="1"/>
          <p:nvPr/>
        </p:nvSpPr>
        <p:spPr>
          <a:xfrm>
            <a:off x="770125" y="3085950"/>
            <a:ext cx="1996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Todos los caminos minimales que van de A hasta B.</a:t>
            </a:r>
            <a:endParaRPr b="1" sz="1500">
              <a:solidFill>
                <a:srgbClr val="D65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6"/>
          <p:cNvSpPr txBox="1"/>
          <p:nvPr/>
        </p:nvSpPr>
        <p:spPr>
          <a:xfrm>
            <a:off x="6482725" y="1320575"/>
            <a:ext cx="184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5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Cantidad de caminos minimales que van de A hasta B, pasando por C.</a:t>
            </a:r>
            <a:endParaRPr sz="15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7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 tres casos favorables y tres casos no favorables.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8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 tres casos favorables y tres casos no favorables.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597127" y="1900775"/>
            <a:ext cx="2671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1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Casos favorables</a:t>
            </a:r>
            <a:endParaRPr b="1" i="0" sz="21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375" y="2363800"/>
            <a:ext cx="8107679" cy="254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9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 tres casos favorables y tres casos no favorables.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9"/>
          <p:cNvSpPr txBox="1"/>
          <p:nvPr/>
        </p:nvSpPr>
        <p:spPr>
          <a:xfrm>
            <a:off x="597127" y="1900775"/>
            <a:ext cx="2671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1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Casos no favorables</a:t>
            </a:r>
            <a:endParaRPr b="1" i="0" sz="21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375" y="2404700"/>
            <a:ext cx="8253850" cy="22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/>
          <p:nvPr/>
        </p:nvSpPr>
        <p:spPr>
          <a:xfrm>
            <a:off x="493725" y="785600"/>
            <a:ext cx="66000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¿Creen que es posible dibujar todos los caminos que permiten determinar la cantidad de casos totales?</a:t>
            </a:r>
            <a:endParaRPr b="1" sz="18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400" y="1569625"/>
            <a:ext cx="3867202" cy="301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 txBox="1"/>
          <p:nvPr/>
        </p:nvSpPr>
        <p:spPr>
          <a:xfrm>
            <a:off x="493725" y="785600"/>
            <a:ext cx="66000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¿Creen que es posible dibujar todos los caminos que permiten determinar la cantidad de casos totales?</a:t>
            </a:r>
            <a:endParaRPr b="1" sz="18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275" y="2627663"/>
            <a:ext cx="770025" cy="7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25" y="1855850"/>
            <a:ext cx="3435073" cy="267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8750" y="1245725"/>
            <a:ext cx="2932225" cy="3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1"/>
          <p:cNvSpPr txBox="1"/>
          <p:nvPr/>
        </p:nvSpPr>
        <p:spPr>
          <a:xfrm>
            <a:off x="4122999" y="3397675"/>
            <a:ext cx="12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rgbClr val="0000FF"/>
                </a:solidFill>
              </a:rPr>
              <a:t>https://www.geogebra.org/m/bczpxz8w</a:t>
            </a:r>
            <a:endParaRPr sz="7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2"/>
          <p:cNvSpPr txBox="1"/>
          <p:nvPr/>
        </p:nvSpPr>
        <p:spPr>
          <a:xfrm>
            <a:off x="551375" y="1311875"/>
            <a:ext cx="7758600" cy="76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podemos utilizar la información de que nuestros caminos favorables deben pasar por C, para simplificar el proceso de contarlos?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42"/>
          <p:cNvPicPr preferRelativeResize="0"/>
          <p:nvPr/>
        </p:nvPicPr>
        <p:blipFill rotWithShape="1">
          <a:blip r:embed="rId3">
            <a:alphaModFix/>
          </a:blip>
          <a:srcRect b="10760" l="0" r="0" t="10752"/>
          <a:stretch/>
        </p:blipFill>
        <p:spPr>
          <a:xfrm>
            <a:off x="3401775" y="2161012"/>
            <a:ext cx="2930350" cy="245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3"/>
          <p:cNvSpPr txBox="1"/>
          <p:nvPr/>
        </p:nvSpPr>
        <p:spPr>
          <a:xfrm>
            <a:off x="551375" y="1311875"/>
            <a:ext cx="7758600" cy="76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podemos utilizar la información de que nuestros caminos favorables deben pasar por C, para simplificar el proceso de contarlos?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75" y="2493625"/>
            <a:ext cx="4584025" cy="201419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3"/>
          <p:cNvSpPr txBox="1"/>
          <p:nvPr/>
        </p:nvSpPr>
        <p:spPr>
          <a:xfrm>
            <a:off x="5646075" y="2669575"/>
            <a:ext cx="300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juntamos </a:t>
            </a:r>
            <a:r>
              <a:rPr b="1" lang="es" sz="1600">
                <a:solidFill>
                  <a:srgbClr val="F8C045"/>
                </a:solidFill>
                <a:latin typeface="Calibri"/>
                <a:ea typeface="Calibri"/>
                <a:cs typeface="Calibri"/>
                <a:sym typeface="Calibri"/>
              </a:rPr>
              <a:t>un camino cualquiera que va de A hasta C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b="1" lang="es" sz="1600">
                <a:solidFill>
                  <a:srgbClr val="43B0F0"/>
                </a:solidFill>
                <a:latin typeface="Calibri"/>
                <a:ea typeface="Calibri"/>
                <a:cs typeface="Calibri"/>
                <a:sym typeface="Calibri"/>
              </a:rPr>
              <a:t>otro camino cualquiera que vaya de C hasta B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obtiene </a:t>
            </a:r>
            <a:r>
              <a:rPr b="1" lang="es" sz="1600">
                <a:solidFill>
                  <a:srgbClr val="99C47D"/>
                </a:solidFill>
                <a:latin typeface="Calibri"/>
                <a:ea typeface="Calibri"/>
                <a:cs typeface="Calibri"/>
                <a:sym typeface="Calibri"/>
              </a:rPr>
              <a:t>un camino cualquiera que va de A hasta B que pasa por C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4"/>
          <p:cNvSpPr txBox="1"/>
          <p:nvPr/>
        </p:nvSpPr>
        <p:spPr>
          <a:xfrm>
            <a:off x="551375" y="1311875"/>
            <a:ext cx="7758600" cy="439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Determina la cantidad de caminos que van de A hasta C.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325" y="1233775"/>
            <a:ext cx="4509349" cy="328264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7"/>
          <p:cNvSpPr txBox="1"/>
          <p:nvPr/>
        </p:nvSpPr>
        <p:spPr>
          <a:xfrm>
            <a:off x="3072000" y="4516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*Imagen referencial de la situación</a:t>
            </a:r>
            <a:r>
              <a:rPr lang="e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Video: Elección de rutas óptimas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5"/>
          <p:cNvSpPr txBox="1"/>
          <p:nvPr/>
        </p:nvSpPr>
        <p:spPr>
          <a:xfrm>
            <a:off x="551375" y="1311875"/>
            <a:ext cx="7758600" cy="439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Determina la cantidad de caminos que van de A hasta C.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825" y="1813350"/>
            <a:ext cx="5304356" cy="30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6"/>
          <p:cNvSpPr txBox="1"/>
          <p:nvPr/>
        </p:nvSpPr>
        <p:spPr>
          <a:xfrm>
            <a:off x="551375" y="1311875"/>
            <a:ext cx="7758600" cy="439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Determina la cantidad de caminos que van de C hasta B.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7"/>
          <p:cNvSpPr txBox="1"/>
          <p:nvPr/>
        </p:nvSpPr>
        <p:spPr>
          <a:xfrm>
            <a:off x="551375" y="1311875"/>
            <a:ext cx="7758600" cy="439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Determina la cantidad de caminos que van de C hasta B.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200" y="1822425"/>
            <a:ext cx="5093592" cy="30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8"/>
          <p:cNvSpPr txBox="1"/>
          <p:nvPr/>
        </p:nvSpPr>
        <p:spPr>
          <a:xfrm>
            <a:off x="551375" y="1311875"/>
            <a:ext cx="7758600" cy="439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Determina la cantidad de caminos que van de C hasta B.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450" y="1835875"/>
            <a:ext cx="4678575" cy="26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49"/>
          <p:cNvSpPr txBox="1"/>
          <p:nvPr/>
        </p:nvSpPr>
        <p:spPr>
          <a:xfrm>
            <a:off x="551375" y="1311875"/>
            <a:ext cx="7758600" cy="79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Pensemos en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los caminos que va de A hasta C. ¿Cuántos caminos van de A hasta B que se originen a partir del camino mostrado? ¿Por qué?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625" y="2369900"/>
            <a:ext cx="2733675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50"/>
          <p:cNvSpPr txBox="1"/>
          <p:nvPr/>
        </p:nvSpPr>
        <p:spPr>
          <a:xfrm>
            <a:off x="551375" y="1311875"/>
            <a:ext cx="7758600" cy="79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Pensemos en uno de los caminos que va de A hasta C. ¿Cuántos caminos van de A hasta B que se originen a partir del camino mostrado? ¿Por qué?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625" y="2369900"/>
            <a:ext cx="2733675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0"/>
          <p:cNvSpPr txBox="1"/>
          <p:nvPr/>
        </p:nvSpPr>
        <p:spPr>
          <a:xfrm>
            <a:off x="5031250" y="2425025"/>
            <a:ext cx="304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                  B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0"/>
          <p:cNvSpPr/>
          <p:nvPr/>
        </p:nvSpPr>
        <p:spPr>
          <a:xfrm>
            <a:off x="2684525" y="2369900"/>
            <a:ext cx="1297500" cy="1297200"/>
          </a:xfrm>
          <a:prstGeom prst="rect">
            <a:avLst/>
          </a:prstGeom>
          <a:noFill/>
          <a:ln cap="flat" cmpd="sng" w="38100">
            <a:solidFill>
              <a:srgbClr val="43B0F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0"/>
          <p:cNvSpPr txBox="1"/>
          <p:nvPr/>
        </p:nvSpPr>
        <p:spPr>
          <a:xfrm>
            <a:off x="2750525" y="2699600"/>
            <a:ext cx="96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10 posibles caminos</a:t>
            </a:r>
            <a:endParaRPr b="1">
              <a:highlight>
                <a:schemeClr val="lt1"/>
              </a:highlight>
            </a:endParaRPr>
          </a:p>
        </p:txBody>
      </p:sp>
      <p:sp>
        <p:nvSpPr>
          <p:cNvPr id="307" name="Google Shape;307;p50"/>
          <p:cNvSpPr txBox="1"/>
          <p:nvPr/>
        </p:nvSpPr>
        <p:spPr>
          <a:xfrm>
            <a:off x="5229975" y="3013000"/>
            <a:ext cx="304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8C045"/>
                </a:solidFill>
                <a:latin typeface="Calibri"/>
                <a:ea typeface="Calibri"/>
                <a:cs typeface="Calibri"/>
                <a:sym typeface="Calibri"/>
              </a:rPr>
              <a:t>1 camino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lang="es" sz="2000">
                <a:solidFill>
                  <a:srgbClr val="43B0F0"/>
                </a:solidFill>
                <a:latin typeface="Calibri"/>
                <a:ea typeface="Calibri"/>
                <a:cs typeface="Calibri"/>
                <a:sym typeface="Calibri"/>
              </a:rPr>
              <a:t>10 caminos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8" name="Google Shape;308;p50"/>
          <p:cNvCxnSpPr/>
          <p:nvPr/>
        </p:nvCxnSpPr>
        <p:spPr>
          <a:xfrm>
            <a:off x="5494675" y="2678675"/>
            <a:ext cx="583800" cy="5700"/>
          </a:xfrm>
          <a:prstGeom prst="straightConnector1">
            <a:avLst/>
          </a:prstGeom>
          <a:noFill/>
          <a:ln cap="flat" cmpd="sng" w="28575">
            <a:solidFill>
              <a:srgbClr val="F8C04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9" name="Google Shape;309;p50"/>
          <p:cNvCxnSpPr/>
          <p:nvPr/>
        </p:nvCxnSpPr>
        <p:spPr>
          <a:xfrm>
            <a:off x="6790075" y="2678675"/>
            <a:ext cx="583800" cy="5700"/>
          </a:xfrm>
          <a:prstGeom prst="straightConnector1">
            <a:avLst/>
          </a:prstGeom>
          <a:noFill/>
          <a:ln cap="flat" cmpd="sng" w="28575">
            <a:solidFill>
              <a:srgbClr val="43B0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0" name="Google Shape;310;p50"/>
          <p:cNvSpPr/>
          <p:nvPr/>
        </p:nvSpPr>
        <p:spPr>
          <a:xfrm rot="5400000">
            <a:off x="6425450" y="2475525"/>
            <a:ext cx="242100" cy="2493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50"/>
          <p:cNvSpPr txBox="1"/>
          <p:nvPr/>
        </p:nvSpPr>
        <p:spPr>
          <a:xfrm>
            <a:off x="5364875" y="3938450"/>
            <a:ext cx="256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10 posibles caminos</a:t>
            </a:r>
            <a:endParaRPr b="1" sz="2000"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1"/>
          <p:cNvSpPr txBox="1"/>
          <p:nvPr/>
        </p:nvSpPr>
        <p:spPr>
          <a:xfrm>
            <a:off x="551375" y="1311875"/>
            <a:ext cx="7758600" cy="79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Pensemos ahora en otro camino que va de A hasta C. ¿Cuántos caminos van de A hasta B que se originen a partir del camino mostrado?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625" y="2369900"/>
            <a:ext cx="2841939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2"/>
          <p:cNvSpPr txBox="1"/>
          <p:nvPr/>
        </p:nvSpPr>
        <p:spPr>
          <a:xfrm>
            <a:off x="551375" y="1311875"/>
            <a:ext cx="7758600" cy="79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Pensemos ahora en otro camino que va de A hasta C. ¿Cuántos caminos van de A hasta B que se originen a partir del camino mostrado?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625" y="2369900"/>
            <a:ext cx="2841939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2"/>
          <p:cNvSpPr txBox="1"/>
          <p:nvPr/>
        </p:nvSpPr>
        <p:spPr>
          <a:xfrm>
            <a:off x="5031250" y="2425025"/>
            <a:ext cx="304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                  B                   C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2"/>
          <p:cNvSpPr txBox="1"/>
          <p:nvPr/>
        </p:nvSpPr>
        <p:spPr>
          <a:xfrm>
            <a:off x="5229975" y="3013000"/>
            <a:ext cx="304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8C045"/>
                </a:solidFill>
                <a:latin typeface="Calibri"/>
                <a:ea typeface="Calibri"/>
                <a:cs typeface="Calibri"/>
                <a:sym typeface="Calibri"/>
              </a:rPr>
              <a:t>1 camino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lang="es" sz="2000">
                <a:solidFill>
                  <a:srgbClr val="43B0F0"/>
                </a:solidFill>
                <a:latin typeface="Calibri"/>
                <a:ea typeface="Calibri"/>
                <a:cs typeface="Calibri"/>
                <a:sym typeface="Calibri"/>
              </a:rPr>
              <a:t>10 caminos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52"/>
          <p:cNvCxnSpPr/>
          <p:nvPr/>
        </p:nvCxnSpPr>
        <p:spPr>
          <a:xfrm>
            <a:off x="5494675" y="2678675"/>
            <a:ext cx="583800" cy="5700"/>
          </a:xfrm>
          <a:prstGeom prst="straightConnector1">
            <a:avLst/>
          </a:prstGeom>
          <a:noFill/>
          <a:ln cap="flat" cmpd="sng" w="28575">
            <a:solidFill>
              <a:srgbClr val="F8C04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Google Shape;329;p52"/>
          <p:cNvCxnSpPr/>
          <p:nvPr/>
        </p:nvCxnSpPr>
        <p:spPr>
          <a:xfrm>
            <a:off x="6790075" y="2678675"/>
            <a:ext cx="583800" cy="5700"/>
          </a:xfrm>
          <a:prstGeom prst="straightConnector1">
            <a:avLst/>
          </a:prstGeom>
          <a:noFill/>
          <a:ln cap="flat" cmpd="sng" w="28575">
            <a:solidFill>
              <a:srgbClr val="43B0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0" name="Google Shape;330;p52"/>
          <p:cNvSpPr/>
          <p:nvPr/>
        </p:nvSpPr>
        <p:spPr>
          <a:xfrm rot="5400000">
            <a:off x="6425450" y="2475525"/>
            <a:ext cx="242100" cy="2493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2"/>
          <p:cNvSpPr txBox="1"/>
          <p:nvPr/>
        </p:nvSpPr>
        <p:spPr>
          <a:xfrm>
            <a:off x="5364875" y="3938450"/>
            <a:ext cx="256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10 posibles caminos</a:t>
            </a:r>
            <a:endParaRPr b="1" sz="2000"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52"/>
          <p:cNvSpPr/>
          <p:nvPr/>
        </p:nvSpPr>
        <p:spPr>
          <a:xfrm>
            <a:off x="2684525" y="2369900"/>
            <a:ext cx="1297500" cy="1297200"/>
          </a:xfrm>
          <a:prstGeom prst="rect">
            <a:avLst/>
          </a:prstGeom>
          <a:noFill/>
          <a:ln cap="flat" cmpd="sng" w="38100">
            <a:solidFill>
              <a:srgbClr val="43B0F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2"/>
          <p:cNvSpPr txBox="1"/>
          <p:nvPr/>
        </p:nvSpPr>
        <p:spPr>
          <a:xfrm>
            <a:off x="2750525" y="2699600"/>
            <a:ext cx="96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10 posibles caminos</a:t>
            </a:r>
            <a:endParaRPr b="1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3"/>
          <p:cNvSpPr txBox="1"/>
          <p:nvPr/>
        </p:nvSpPr>
        <p:spPr>
          <a:xfrm>
            <a:off x="551375" y="1311875"/>
            <a:ext cx="7758600" cy="79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e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trabajo anterior, ¿cuántos caminos van de A hasta B que pasan por C?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625" y="2369900"/>
            <a:ext cx="2841939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4"/>
          <p:cNvSpPr txBox="1"/>
          <p:nvPr/>
        </p:nvSpPr>
        <p:spPr>
          <a:xfrm>
            <a:off x="551375" y="1311875"/>
            <a:ext cx="7758600" cy="79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e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trabajo anterior, ¿cuántos caminos van de A hasta B que pasan por C?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625" y="2369900"/>
            <a:ext cx="2841939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4"/>
          <p:cNvSpPr txBox="1"/>
          <p:nvPr/>
        </p:nvSpPr>
        <p:spPr>
          <a:xfrm>
            <a:off x="5031250" y="2425025"/>
            <a:ext cx="304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                  B                   C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54"/>
          <p:cNvSpPr txBox="1"/>
          <p:nvPr/>
        </p:nvSpPr>
        <p:spPr>
          <a:xfrm>
            <a:off x="5229975" y="3013000"/>
            <a:ext cx="304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8C04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s" sz="2000">
                <a:solidFill>
                  <a:srgbClr val="F8C045"/>
                </a:solidFill>
                <a:latin typeface="Calibri"/>
                <a:ea typeface="Calibri"/>
                <a:cs typeface="Calibri"/>
                <a:sym typeface="Calibri"/>
              </a:rPr>
              <a:t> caminos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lang="es" sz="2000">
                <a:solidFill>
                  <a:srgbClr val="43B0F0"/>
                </a:solidFill>
                <a:latin typeface="Calibri"/>
                <a:ea typeface="Calibri"/>
                <a:cs typeface="Calibri"/>
                <a:sym typeface="Calibri"/>
              </a:rPr>
              <a:t>10 caminos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0" name="Google Shape;350;p54"/>
          <p:cNvCxnSpPr/>
          <p:nvPr/>
        </p:nvCxnSpPr>
        <p:spPr>
          <a:xfrm>
            <a:off x="5494675" y="2678675"/>
            <a:ext cx="583800" cy="5700"/>
          </a:xfrm>
          <a:prstGeom prst="straightConnector1">
            <a:avLst/>
          </a:prstGeom>
          <a:noFill/>
          <a:ln cap="flat" cmpd="sng" w="28575">
            <a:solidFill>
              <a:srgbClr val="F8C04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1" name="Google Shape;351;p54"/>
          <p:cNvCxnSpPr/>
          <p:nvPr/>
        </p:nvCxnSpPr>
        <p:spPr>
          <a:xfrm>
            <a:off x="6790075" y="2678675"/>
            <a:ext cx="583800" cy="5700"/>
          </a:xfrm>
          <a:prstGeom prst="straightConnector1">
            <a:avLst/>
          </a:prstGeom>
          <a:noFill/>
          <a:ln cap="flat" cmpd="sng" w="28575">
            <a:solidFill>
              <a:srgbClr val="43B0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2" name="Google Shape;352;p54"/>
          <p:cNvSpPr/>
          <p:nvPr/>
        </p:nvSpPr>
        <p:spPr>
          <a:xfrm rot="5400000">
            <a:off x="6425450" y="2475525"/>
            <a:ext cx="242100" cy="2493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4"/>
          <p:cNvSpPr txBox="1"/>
          <p:nvPr/>
        </p:nvSpPr>
        <p:spPr>
          <a:xfrm>
            <a:off x="5364875" y="3938450"/>
            <a:ext cx="256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s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0 posibles caminos</a:t>
            </a:r>
            <a:endParaRPr b="1" sz="2000"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4"/>
          <p:cNvSpPr/>
          <p:nvPr/>
        </p:nvSpPr>
        <p:spPr>
          <a:xfrm>
            <a:off x="2684525" y="2369900"/>
            <a:ext cx="1297500" cy="1297200"/>
          </a:xfrm>
          <a:prstGeom prst="rect">
            <a:avLst/>
          </a:prstGeom>
          <a:noFill/>
          <a:ln cap="flat" cmpd="sng" w="38100">
            <a:solidFill>
              <a:srgbClr val="43B0F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54"/>
          <p:cNvSpPr txBox="1"/>
          <p:nvPr/>
        </p:nvSpPr>
        <p:spPr>
          <a:xfrm>
            <a:off x="2750525" y="2699600"/>
            <a:ext cx="96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10 posibles caminos</a:t>
            </a:r>
            <a:endParaRPr b="1">
              <a:highlight>
                <a:schemeClr val="lt1"/>
              </a:highlight>
            </a:endParaRPr>
          </a:p>
        </p:txBody>
      </p:sp>
      <p:sp>
        <p:nvSpPr>
          <p:cNvPr id="356" name="Google Shape;356;p54"/>
          <p:cNvSpPr txBox="1"/>
          <p:nvPr/>
        </p:nvSpPr>
        <p:spPr>
          <a:xfrm>
            <a:off x="1719725" y="3775575"/>
            <a:ext cx="96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6</a:t>
            </a:r>
            <a:r>
              <a:rPr b="1" lang="es" sz="12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 posibles caminos</a:t>
            </a:r>
            <a:endParaRPr b="1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/>
        </p:nvSpPr>
        <p:spPr>
          <a:xfrm>
            <a:off x="520425" y="1454850"/>
            <a:ext cx="5214600" cy="24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s" sz="2100">
                <a:latin typeface="Calibri"/>
                <a:ea typeface="Calibri"/>
                <a:cs typeface="Calibri"/>
                <a:sym typeface="Calibri"/>
              </a:rPr>
              <a:t>¿Para qué crees que podría ser útil conocer la probabilidad de que determinados caminos cuenten con alto tráfico al momento de planificar un viaje?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s" sz="2100">
                <a:latin typeface="Calibri"/>
                <a:ea typeface="Calibri"/>
                <a:cs typeface="Calibri"/>
                <a:sym typeface="Calibri"/>
              </a:rPr>
              <a:t>¿Qué información era relevante para minimizar el riesgo de accidente en el caso de la ambulancia del video?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Video: Elección de rutas óptimas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 rotWithShape="1">
          <a:blip r:embed="rId3">
            <a:alphaModFix/>
          </a:blip>
          <a:srcRect b="0" l="1613" r="0" t="2372"/>
          <a:stretch/>
        </p:blipFill>
        <p:spPr>
          <a:xfrm>
            <a:off x="6023025" y="1752800"/>
            <a:ext cx="3036299" cy="1924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5"/>
          <p:cNvSpPr txBox="1"/>
          <p:nvPr/>
        </p:nvSpPr>
        <p:spPr>
          <a:xfrm>
            <a:off x="551375" y="1311875"/>
            <a:ext cx="7851300" cy="107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5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las siguientes cantidades: cantidad de caminos que van de A a C y cantidad de caminos que van de C a B. ¿Qué operación entre ellas permite determinar la cantidad de caminos de A hasta B que sí pasan por C?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6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6"/>
          <p:cNvSpPr txBox="1"/>
          <p:nvPr/>
        </p:nvSpPr>
        <p:spPr>
          <a:xfrm>
            <a:off x="2897650" y="2577425"/>
            <a:ext cx="304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                  B                   C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56"/>
          <p:cNvSpPr txBox="1"/>
          <p:nvPr/>
        </p:nvSpPr>
        <p:spPr>
          <a:xfrm>
            <a:off x="3096375" y="3089200"/>
            <a:ext cx="304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8C045"/>
                </a:solidFill>
                <a:latin typeface="Calibri"/>
                <a:ea typeface="Calibri"/>
                <a:cs typeface="Calibri"/>
                <a:sym typeface="Calibri"/>
              </a:rPr>
              <a:t>6 caminos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s" sz="2000">
                <a:solidFill>
                  <a:srgbClr val="43B0F0"/>
                </a:solidFill>
                <a:latin typeface="Calibri"/>
                <a:ea typeface="Calibri"/>
                <a:cs typeface="Calibri"/>
                <a:sym typeface="Calibri"/>
              </a:rPr>
              <a:t>10 caminos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0" name="Google Shape;370;p56"/>
          <p:cNvCxnSpPr/>
          <p:nvPr/>
        </p:nvCxnSpPr>
        <p:spPr>
          <a:xfrm>
            <a:off x="3361075" y="2831075"/>
            <a:ext cx="583800" cy="5700"/>
          </a:xfrm>
          <a:prstGeom prst="straightConnector1">
            <a:avLst/>
          </a:prstGeom>
          <a:noFill/>
          <a:ln cap="flat" cmpd="sng" w="28575">
            <a:solidFill>
              <a:srgbClr val="F8C04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1" name="Google Shape;371;p56"/>
          <p:cNvCxnSpPr/>
          <p:nvPr/>
        </p:nvCxnSpPr>
        <p:spPr>
          <a:xfrm>
            <a:off x="4656475" y="2831075"/>
            <a:ext cx="583800" cy="5700"/>
          </a:xfrm>
          <a:prstGeom prst="straightConnector1">
            <a:avLst/>
          </a:prstGeom>
          <a:noFill/>
          <a:ln cap="flat" cmpd="sng" w="28575">
            <a:solidFill>
              <a:srgbClr val="43B0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2" name="Google Shape;372;p56"/>
          <p:cNvSpPr/>
          <p:nvPr/>
        </p:nvSpPr>
        <p:spPr>
          <a:xfrm rot="5400000">
            <a:off x="4291850" y="2627925"/>
            <a:ext cx="242100" cy="2493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56"/>
          <p:cNvSpPr txBox="1"/>
          <p:nvPr/>
        </p:nvSpPr>
        <p:spPr>
          <a:xfrm>
            <a:off x="2996550" y="4074650"/>
            <a:ext cx="3150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8C04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b="1" lang="es" sz="2000">
                <a:solidFill>
                  <a:srgbClr val="43B0F0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b="1" lang="es" sz="2000">
                <a:solidFill>
                  <a:srgbClr val="43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60 posibles caminos</a:t>
            </a:r>
            <a:endParaRPr b="1" sz="2000"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6"/>
          <p:cNvSpPr txBox="1"/>
          <p:nvPr/>
        </p:nvSpPr>
        <p:spPr>
          <a:xfrm>
            <a:off x="551375" y="1311875"/>
            <a:ext cx="7851300" cy="107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5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las siguientes cantidades: cantidad de caminos que van de A a C y cantidad de caminos que van de C a B. ¿Qué operación entre ellas permite determinar la cantidad de caminos de A hasta B que sí pasan por C?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7"/>
          <p:cNvSpPr txBox="1"/>
          <p:nvPr/>
        </p:nvSpPr>
        <p:spPr>
          <a:xfrm>
            <a:off x="464825" y="694900"/>
            <a:ext cx="7233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Principio multiplicativo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7"/>
          <p:cNvSpPr txBox="1"/>
          <p:nvPr/>
        </p:nvSpPr>
        <p:spPr>
          <a:xfrm>
            <a:off x="543700" y="1210125"/>
            <a:ext cx="35952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un evento puede ocurrir de </a:t>
            </a:r>
            <a:r>
              <a:rPr b="1" lang="es" sz="22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maneras e, independientemente de lo que ocurrió en él, un segundo evento puede ocurrir de </a:t>
            </a: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maneras, entonces ambos eventos pueden ocurrir juntos de </a:t>
            </a:r>
            <a:r>
              <a:rPr b="1" lang="es" sz="22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m </a:t>
            </a: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maneras.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7"/>
          <p:cNvSpPr txBox="1"/>
          <p:nvPr/>
        </p:nvSpPr>
        <p:spPr>
          <a:xfrm>
            <a:off x="4765600" y="3889150"/>
            <a:ext cx="3247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s" sz="21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1"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</a:t>
            </a:r>
            <a:r>
              <a:rPr b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1" lang="es" sz="21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=       </a:t>
            </a:r>
            <a:r>
              <a:rPr b="1" lang="es" sz="21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1075" y="1255300"/>
            <a:ext cx="2917079" cy="248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8"/>
          <p:cNvSpPr txBox="1"/>
          <p:nvPr/>
        </p:nvSpPr>
        <p:spPr>
          <a:xfrm>
            <a:off x="551375" y="1311875"/>
            <a:ext cx="7758600" cy="76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6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¿Cuál es la probabilidad de que la ambulancia escoja un camino que vaya de A hasta B pasando C? Aproximen el resultado con tres decimales.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9"/>
          <p:cNvSpPr txBox="1"/>
          <p:nvPr/>
        </p:nvSpPr>
        <p:spPr>
          <a:xfrm>
            <a:off x="551375" y="1311875"/>
            <a:ext cx="7758600" cy="76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6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¿Cuál es la probabilidad de que la ambulancia escoja un camino que vaya de A hasta B pasando C? Aproximen el resultado con tres decimales.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650" y="2691450"/>
            <a:ext cx="5187625" cy="9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60"/>
          <p:cNvSpPr txBox="1"/>
          <p:nvPr/>
        </p:nvSpPr>
        <p:spPr>
          <a:xfrm>
            <a:off x="551375" y="1311875"/>
            <a:ext cx="7758600" cy="452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6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 el resultado encontrado anteriormente.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373" y="1863975"/>
            <a:ext cx="3725026" cy="290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61"/>
          <p:cNvSpPr txBox="1"/>
          <p:nvPr/>
        </p:nvSpPr>
        <p:spPr>
          <a:xfrm>
            <a:off x="551375" y="1311875"/>
            <a:ext cx="7758600" cy="452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6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Interpreta el resultado encontrado anteriormente.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61"/>
          <p:cNvSpPr txBox="1"/>
          <p:nvPr/>
        </p:nvSpPr>
        <p:spPr>
          <a:xfrm>
            <a:off x="4683200" y="2318125"/>
            <a:ext cx="3793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probabilidad de que la ambulancia escoja un camino que vaya de A hasta B pasando por C es del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47,6 %.</a:t>
            </a:r>
            <a:r>
              <a:rPr b="1" lang="e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800" y="1902575"/>
            <a:ext cx="3793499" cy="295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1513" y="3369950"/>
            <a:ext cx="1769725" cy="10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2"/>
          <p:cNvSpPr txBox="1"/>
          <p:nvPr/>
        </p:nvSpPr>
        <p:spPr>
          <a:xfrm>
            <a:off x="551383" y="1388067"/>
            <a:ext cx="77613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obtener la probabilidad de ir desde el punto A hasta el punto B, pasando por el punto C, fue necesario: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la pertinencia de la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regla de Laplace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lo cual fue importante llegar a un espacio muestral equiprobable.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 los casos favorables usando el </a:t>
            </a:r>
            <a:r>
              <a:rPr b="1" lang="es" sz="18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principio multiplicativo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6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4973" y="2969275"/>
            <a:ext cx="2298075" cy="18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62"/>
          <p:cNvSpPr/>
          <p:nvPr/>
        </p:nvSpPr>
        <p:spPr>
          <a:xfrm>
            <a:off x="4589525" y="2879325"/>
            <a:ext cx="1173600" cy="1245000"/>
          </a:xfrm>
          <a:prstGeom prst="rect">
            <a:avLst/>
          </a:prstGeom>
          <a:noFill/>
          <a:ln cap="flat" cmpd="sng" w="38100">
            <a:solidFill>
              <a:srgbClr val="43B0F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62"/>
          <p:cNvSpPr txBox="1"/>
          <p:nvPr/>
        </p:nvSpPr>
        <p:spPr>
          <a:xfrm>
            <a:off x="4655525" y="3156800"/>
            <a:ext cx="96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10 posibles caminos</a:t>
            </a:r>
            <a:endParaRPr b="1">
              <a:highlight>
                <a:schemeClr val="lt1"/>
              </a:highlight>
            </a:endParaRPr>
          </a:p>
        </p:txBody>
      </p:sp>
      <p:sp>
        <p:nvSpPr>
          <p:cNvPr id="421" name="Google Shape;421;p62"/>
          <p:cNvSpPr txBox="1"/>
          <p:nvPr/>
        </p:nvSpPr>
        <p:spPr>
          <a:xfrm>
            <a:off x="3804925" y="4124300"/>
            <a:ext cx="96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6 posibles caminos</a:t>
            </a:r>
            <a:endParaRPr b="1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3"/>
          <p:cNvSpPr txBox="1"/>
          <p:nvPr/>
        </p:nvSpPr>
        <p:spPr>
          <a:xfrm>
            <a:off x="551383" y="1388067"/>
            <a:ext cx="7761300" cy="15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lang="es" sz="18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principio multiplicativo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utiliza para contar las posibles formas en que dos o más eventos pueden ocurrir juntos.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un evento puede ocurrir de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maneras e, independientemente de lo que ocurrió en él, un segundo evento puede ocurrir de </a:t>
            </a:r>
            <a:r>
              <a:rPr b="1" lang="es" sz="18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maneras, entonces ambos eventos pueden ocurrir juntos de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m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b="1" lang="es" sz="18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maneras.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6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0925" y="2970875"/>
            <a:ext cx="3132200" cy="175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4"/>
          <p:cNvSpPr txBox="1"/>
          <p:nvPr/>
        </p:nvSpPr>
        <p:spPr>
          <a:xfrm>
            <a:off x="484060" y="20823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Caminos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/>
          </a:p>
        </p:txBody>
      </p:sp>
      <p:sp>
        <p:nvSpPr>
          <p:cNvPr id="149" name="Google Shape;149;p2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9"/>
          <p:cNvSpPr txBox="1"/>
          <p:nvPr/>
        </p:nvSpPr>
        <p:spPr>
          <a:xfrm>
            <a:off x="408625" y="1140025"/>
            <a:ext cx="4391400" cy="350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ciudad de Coyhaique, una ambulancia necesita ir del punto A al punto B. Justo al salir del punto A, hubo un accidente y hay una persona herida en el punto C.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conductor de la ambulancia no conoce esta información ni ninguna otra que lo lleve a escoger un camino sobre otro,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probabilidad de que el camino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ue escoja para ir de A hasta B, pase por C y, con esto, pueda ayudar al herido?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550" y="1241250"/>
            <a:ext cx="3867202" cy="301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/>
          </a:p>
        </p:txBody>
      </p:sp>
      <p:sp>
        <p:nvSpPr>
          <p:cNvPr id="157" name="Google Shape;157;p3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325" y="884425"/>
            <a:ext cx="5077266" cy="395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1"/>
          <p:cNvSpPr txBox="1"/>
          <p:nvPr/>
        </p:nvSpPr>
        <p:spPr>
          <a:xfrm>
            <a:off x="551375" y="1311875"/>
            <a:ext cx="7758600" cy="7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¿Cuál es la mínima cantidad de cuadras que se deben recorrer para llegar desde A hasta B?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31"/>
          <p:cNvPicPr preferRelativeResize="0"/>
          <p:nvPr/>
        </p:nvPicPr>
        <p:blipFill rotWithShape="1">
          <a:blip r:embed="rId3">
            <a:alphaModFix/>
          </a:blip>
          <a:srcRect b="0" l="0" r="31525" t="0"/>
          <a:stretch/>
        </p:blipFill>
        <p:spPr>
          <a:xfrm>
            <a:off x="3292475" y="2109375"/>
            <a:ext cx="2464352" cy="280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2"/>
          <p:cNvSpPr txBox="1"/>
          <p:nvPr/>
        </p:nvSpPr>
        <p:spPr>
          <a:xfrm>
            <a:off x="551375" y="1311875"/>
            <a:ext cx="7758600" cy="7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¿Cuál es la mínima cantidad de cuadras que se deben recorrer para llegar desde A hasta B?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2"/>
          <p:cNvSpPr txBox="1"/>
          <p:nvPr/>
        </p:nvSpPr>
        <p:spPr>
          <a:xfrm>
            <a:off x="4991550" y="2838000"/>
            <a:ext cx="3070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latin typeface="Calibri"/>
                <a:ea typeface="Calibri"/>
                <a:cs typeface="Calibri"/>
                <a:sym typeface="Calibri"/>
              </a:rPr>
              <a:t>Cualquier camino que se escoja tiene </a:t>
            </a:r>
            <a:r>
              <a:rPr lang="es" sz="2100">
                <a:latin typeface="Calibri"/>
                <a:ea typeface="Calibri"/>
                <a:cs typeface="Calibri"/>
                <a:sym typeface="Calibri"/>
              </a:rPr>
              <a:t>9 </a:t>
            </a:r>
            <a:r>
              <a:rPr lang="es" sz="2100">
                <a:latin typeface="Calibri"/>
                <a:ea typeface="Calibri"/>
                <a:cs typeface="Calibri"/>
                <a:sym typeface="Calibri"/>
              </a:rPr>
              <a:t>cuadras.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500" y="2122750"/>
            <a:ext cx="3726141" cy="2802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3"/>
          <p:cNvSpPr txBox="1"/>
          <p:nvPr/>
        </p:nvSpPr>
        <p:spPr>
          <a:xfrm>
            <a:off x="551375" y="1311875"/>
            <a:ext cx="7758600" cy="57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dirección se deben recorrer esas cuadras? ¿Por qué?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33"/>
          <p:cNvPicPr preferRelativeResize="0"/>
          <p:nvPr/>
        </p:nvPicPr>
        <p:blipFill rotWithShape="1">
          <a:blip r:embed="rId3">
            <a:alphaModFix/>
          </a:blip>
          <a:srcRect b="0" l="0" r="31525" t="0"/>
          <a:stretch/>
        </p:blipFill>
        <p:spPr>
          <a:xfrm>
            <a:off x="3292475" y="2011250"/>
            <a:ext cx="2464352" cy="280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4"/>
          <p:cNvSpPr txBox="1"/>
          <p:nvPr/>
        </p:nvSpPr>
        <p:spPr>
          <a:xfrm>
            <a:off x="551375" y="1311875"/>
            <a:ext cx="7758600" cy="57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¿En qué dirección se deben recorrer esas cuadras? ¿Por qué?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4"/>
          <p:cNvSpPr txBox="1"/>
          <p:nvPr/>
        </p:nvSpPr>
        <p:spPr>
          <a:xfrm>
            <a:off x="4699150" y="2494650"/>
            <a:ext cx="3229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cuadras deben ser </a:t>
            </a:r>
            <a:r>
              <a:rPr lang="es" sz="2000">
                <a:solidFill>
                  <a:srgbClr val="087F63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s" sz="2000">
                <a:solidFill>
                  <a:srgbClr val="087F63"/>
                </a:solidFill>
                <a:latin typeface="Calibri"/>
                <a:ea typeface="Calibri"/>
                <a:cs typeface="Calibri"/>
                <a:sym typeface="Calibri"/>
              </a:rPr>
              <a:t>hacia arriba</a:t>
            </a:r>
            <a:r>
              <a:rPr lang="es" sz="2000">
                <a:solidFill>
                  <a:srgbClr val="087F63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cuadras deben ser </a:t>
            </a:r>
            <a:r>
              <a:rPr lang="es" sz="20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s" sz="20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hacia la derecha</a:t>
            </a:r>
            <a:r>
              <a:rPr lang="es" sz="20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”. </a:t>
            </a:r>
            <a:endParaRPr sz="20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8" name="Google Shape;188;p34"/>
          <p:cNvCxnSpPr/>
          <p:nvPr/>
        </p:nvCxnSpPr>
        <p:spPr>
          <a:xfrm>
            <a:off x="8020125" y="3412525"/>
            <a:ext cx="533700" cy="6900"/>
          </a:xfrm>
          <a:prstGeom prst="straightConnector1">
            <a:avLst/>
          </a:prstGeom>
          <a:noFill/>
          <a:ln cap="flat" cmpd="sng" w="28575">
            <a:solidFill>
              <a:srgbClr val="433B7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" name="Google Shape;189;p34"/>
          <p:cNvCxnSpPr/>
          <p:nvPr/>
        </p:nvCxnSpPr>
        <p:spPr>
          <a:xfrm flipH="1">
            <a:off x="8020125" y="2876700"/>
            <a:ext cx="11400" cy="540000"/>
          </a:xfrm>
          <a:prstGeom prst="straightConnector1">
            <a:avLst/>
          </a:prstGeom>
          <a:noFill/>
          <a:ln cap="flat" cmpd="sng" w="28575">
            <a:solidFill>
              <a:srgbClr val="087F63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190" name="Google Shape;19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600" y="1941612"/>
            <a:ext cx="3919969" cy="294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