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8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Cambria Math" panose="02040503050406030204" pitchFamily="18" charset="0"/>
      <p:regular r:id="rId37"/>
    </p:embeddedFont>
    <p:embeddedFont>
      <p:font typeface="Nunito" pitchFamily="2" charset="0"/>
      <p:regular r:id="rId38"/>
      <p:bold r:id="rId39"/>
      <p:italic r:id="rId40"/>
      <p:boldItalic r:id="rId41"/>
    </p:embeddedFont>
    <p:embeddedFont>
      <p:font typeface="Nunito Medium"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qcXGquqglqamk+mpSd1gBM18u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EA7BC2-6AAD-47D3-8521-EB09D5968143}">
  <a:tblStyle styleId="{26EA7BC2-6AAD-47D3-8521-EB09D59681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18ce84584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
              <a:t>Propicie una discusión en la que sus estudiantes reconozcan que:</a:t>
            </a:r>
            <a:endParaRPr/>
          </a:p>
          <a:p>
            <a:pPr marL="0" lvl="0" indent="0" algn="l" rtl="0">
              <a:lnSpc>
                <a:spcPct val="100000"/>
              </a:lnSpc>
              <a:spcBef>
                <a:spcPts val="0"/>
              </a:spcBef>
              <a:spcAft>
                <a:spcPts val="0"/>
              </a:spcAft>
              <a:buClr>
                <a:schemeClr val="dk1"/>
              </a:buClr>
              <a:buSzPts val="1100"/>
              <a:buFont typeface="Arial"/>
              <a:buNone/>
            </a:pPr>
            <a:endParaRPr/>
          </a:p>
          <a:p>
            <a:pPr marL="457200" lvl="0" indent="-298450" algn="l" rtl="0">
              <a:lnSpc>
                <a:spcPct val="100000"/>
              </a:lnSpc>
              <a:spcBef>
                <a:spcPts val="0"/>
              </a:spcBef>
              <a:spcAft>
                <a:spcPts val="0"/>
              </a:spcAft>
              <a:buSzPts val="1100"/>
              <a:buChar char="-"/>
            </a:pPr>
            <a:r>
              <a:rPr lang="es"/>
              <a:t>Al reemplazar la altura de 45 metros en la expresión se obtiene que t^2 = 9.</a:t>
            </a:r>
            <a:endParaRPr/>
          </a:p>
          <a:p>
            <a:pPr marL="457200" lvl="0" indent="-298450" algn="l" rtl="0">
              <a:lnSpc>
                <a:spcPct val="100000"/>
              </a:lnSpc>
              <a:spcBef>
                <a:spcPts val="0"/>
              </a:spcBef>
              <a:spcAft>
                <a:spcPts val="0"/>
              </a:spcAft>
              <a:buSzPts val="1100"/>
              <a:buChar char="-"/>
            </a:pPr>
            <a:r>
              <a:rPr lang="es"/>
              <a:t>Determinar el tiempo t es encontrar un número que multiplicado por sí mismo dé como resultado 9.</a:t>
            </a:r>
            <a:endParaRPr/>
          </a:p>
          <a:p>
            <a:pPr marL="0" lvl="0" indent="0" algn="l" rtl="0">
              <a:lnSpc>
                <a:spcPct val="100000"/>
              </a:lnSpc>
              <a:spcBef>
                <a:spcPts val="0"/>
              </a:spcBef>
              <a:spcAft>
                <a:spcPts val="0"/>
              </a:spcAft>
              <a:buClr>
                <a:schemeClr val="dk1"/>
              </a:buClr>
              <a:buSzPts val="1100"/>
              <a:buFont typeface="Arial"/>
              <a:buNone/>
            </a:pPr>
            <a:br>
              <a:rPr lang="es"/>
            </a:br>
            <a:r>
              <a:rPr lang="es"/>
              <a:t>Esto corresponde a resolver el problema inverso de elevar una potencia.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rgbClr val="000000"/>
              </a:buClr>
              <a:buSzPts val="1400"/>
              <a:buFont typeface="Arial"/>
              <a:buNone/>
            </a:pPr>
            <a:r>
              <a:rPr lang="es"/>
              <a:t>Las y los estudiantes no deberían tener dificultades para determinar que el número que están buscando es 3. </a:t>
            </a:r>
            <a:endParaRPr/>
          </a:p>
        </p:txBody>
      </p:sp>
      <p:sp>
        <p:nvSpPr>
          <p:cNvPr id="140" name="Google Shape;140;g2218ce8458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18ce84584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que, de acuerdo a la definición anterior, el 3 corresponde a la </a:t>
            </a:r>
            <a:r>
              <a:rPr lang="es" b="1">
                <a:solidFill>
                  <a:schemeClr val="dk1"/>
                </a:solidFill>
                <a:latin typeface="Nunito"/>
                <a:ea typeface="Nunito"/>
                <a:cs typeface="Nunito"/>
                <a:sym typeface="Nunito"/>
              </a:rPr>
              <a:t>raíz cuadrada de nueve</a:t>
            </a:r>
            <a:r>
              <a:rPr lang="es">
                <a:solidFill>
                  <a:schemeClr val="dk1"/>
                </a:solidFill>
                <a:latin typeface="Nunito"/>
                <a:ea typeface="Nunito"/>
                <a:cs typeface="Nunito"/>
                <a:sym typeface="Nunito"/>
              </a:rPr>
              <a:t>, esto es √9 = 3</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muy importante que haga notar lo siguiente a sus estudiantes: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pensamos en un número que multiplicado por sí mismo dé como resultado 9, debemos considerar dos resultados, 3 y -3</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Sin embargo, solo el 3, que es un valor positivo, corresponde con la definición de la raíz cuadrada de 9 .</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p:txBody>
      </p:sp>
      <p:sp>
        <p:nvSpPr>
          <p:cNvPr id="147" name="Google Shape;147;g2218ce84584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18ce84584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218ce84584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a93057f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que las y los estudiantes apliquen este conocimiento adquirido sobre las raíces cuadradas, proponga que resuelvan los siguientes ejercicios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Los y las estudiantes deberían poder calcular sin problema estas raíces, indicando que las soluciones son 4, 6 y 9, respectivamente.</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t=√2 </a:t>
            </a:r>
            <a:endParaRPr/>
          </a:p>
        </p:txBody>
      </p:sp>
      <p:sp>
        <p:nvSpPr>
          <p:cNvPr id="162" name="Google Shape;162;g23a93057f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9e0c271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introduzca la definición de número cuadrado perfecto:</a:t>
            </a:r>
            <a:endParaRPr/>
          </a:p>
        </p:txBody>
      </p:sp>
      <p:sp>
        <p:nvSpPr>
          <p:cNvPr id="172" name="Google Shape;172;g2239e0c27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39e0c271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Dé un tiempo para que sus estudiantes reemplacen la altura por el valor dado en la pregunta, llegando a una respuesta de la forma t</a:t>
            </a:r>
            <a:r>
              <a:rPr lang="es" baseline="30000">
                <a:solidFill>
                  <a:schemeClr val="dk1"/>
                </a:solidFill>
                <a:latin typeface="Nunito"/>
                <a:ea typeface="Nunito"/>
                <a:cs typeface="Nunito"/>
                <a:sym typeface="Nunito"/>
              </a:rPr>
              <a:t>2</a:t>
            </a:r>
            <a:r>
              <a:rPr lang="es">
                <a:solidFill>
                  <a:schemeClr val="dk1"/>
                </a:solidFill>
                <a:latin typeface="Nunito"/>
                <a:ea typeface="Nunito"/>
                <a:cs typeface="Nunito"/>
                <a:sym typeface="Nunito"/>
              </a:rPr>
              <a:t>=2</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t=√2 </a:t>
            </a:r>
            <a:endParaRPr/>
          </a:p>
        </p:txBody>
      </p:sp>
      <p:sp>
        <p:nvSpPr>
          <p:cNvPr id="178" name="Google Shape;178;g2239e0c271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f72249f4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Se espera que las y los estudiantes no tengan dificultad para responder que √2  no es entero.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Coménteles que exploraremos una manera de encontrar una expresión decimal para la √2 </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ctr" rtl="0">
              <a:spcBef>
                <a:spcPts val="0"/>
              </a:spcBef>
              <a:spcAft>
                <a:spcPts val="0"/>
              </a:spcAft>
              <a:buSzPts val="1100"/>
              <a:buNone/>
            </a:pPr>
            <a:r>
              <a:rPr lang="es">
                <a:solidFill>
                  <a:schemeClr val="dk1"/>
                </a:solidFill>
                <a:latin typeface="Nunito"/>
                <a:ea typeface="Nunito"/>
                <a:cs typeface="Nunito"/>
                <a:sym typeface="Nunito"/>
              </a:rPr>
              <a:t> </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Posteriormente, guíe a sus estudiantes en el siguiente razonamiento: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 acuerdo a lo anterior,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calculamos la raíz cuadrada de cada uno de los números de la desigualdad, se tiene que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Esto permite concluir que  1 &lt; √2 &lt; 2).</a:t>
            </a:r>
            <a:endParaRPr>
              <a:solidFill>
                <a:schemeClr val="dk1"/>
              </a:solidFill>
              <a:latin typeface="Nunito"/>
              <a:ea typeface="Nunito"/>
              <a:cs typeface="Nunito"/>
              <a:sym typeface="Nunito"/>
            </a:endParaRPr>
          </a:p>
        </p:txBody>
      </p:sp>
      <p:sp>
        <p:nvSpPr>
          <p:cNvPr id="185" name="Google Shape;185;g23f72249f4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39e0c2715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Se espera que sus estudiantes determinen que el valor se encuentra entre los cuadrados perfectos 1 y 4.</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Posteriormente, guíe a sus estudiantes en el siguiente razonamiento: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 acuerdo a lo anterior,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calculamos la raíz cuadrada de cada uno de los números de la desigualdad, se tiene que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Esto permite concluir que  1 &lt; √2 &lt; 2).</a:t>
            </a:r>
            <a:endParaRPr>
              <a:solidFill>
                <a:schemeClr val="dk1"/>
              </a:solidFill>
              <a:latin typeface="Nunito"/>
              <a:ea typeface="Nunito"/>
              <a:cs typeface="Nunito"/>
              <a:sym typeface="Nunito"/>
            </a:endParaRPr>
          </a:p>
        </p:txBody>
      </p:sp>
      <p:sp>
        <p:nvSpPr>
          <p:cNvPr id="194" name="Google Shape;194;g2239e0c271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3f72249f4a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Destaque que √2  es un número decimal entre 1 y 2, menciónele a sus estudiantes que tienen el desafío de estimar el valor de √2  para lo cual invítelos a trabajar en grupos en el ítem 2 de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de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a:t>
            </a:r>
            <a:r>
              <a:rPr lang="es" b="1">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p:txBody>
      </p:sp>
      <p:sp>
        <p:nvSpPr>
          <p:cNvPr id="201" name="Google Shape;201;g23f72249f4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f72249f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Dé un tiempo para que las y los estudiantes trabajen en completar la tabla, hágales notar que están buscando dónde ubicar √2, para eso es útil utilizar el razonamiento anterior. Por lo que ahora queda buscar entre qué valores cuadrados de la tabla se encuentra el 2, para así encontrar entre qué decimales se encuentra √2. Esto podrán hacerlo contestando las preguntas de los ítem 3, 4 y 5 de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de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a:t>
            </a:r>
            <a:r>
              <a:rPr lang="es" b="1">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p:txBody>
      </p:sp>
      <p:sp>
        <p:nvSpPr>
          <p:cNvPr id="210" name="Google Shape;210;g23f72249f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4a71b08f8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 estas preguntas se busca que sus estudiantes expongan ideas preconcebidas sobre la caída de objetos, como por ejemplo:</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Al caer de la mitad de la altura, la bolita tardará la mitad del tiempo.</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La pelota de tenis debe demorar menos tiempo que la bolita en llegar al suelo, porque es más pesada.</a:t>
            </a:r>
            <a:endParaRPr/>
          </a:p>
        </p:txBody>
      </p:sp>
      <p:sp>
        <p:nvSpPr>
          <p:cNvPr id="85" name="Google Shape;85;g24a71b08f8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3f72249f4a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Con las preguntas del ítem 5 se espera que sus estudiantes concluyan que el valor encontrado no es exactamente el valor de √2 y que el proceso se puede continuar para encontrar más decimales.</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just" rtl="0">
              <a:spcBef>
                <a:spcPts val="0"/>
              </a:spcBef>
              <a:spcAft>
                <a:spcPts val="0"/>
              </a:spcAft>
              <a:buNone/>
            </a:pPr>
            <a:r>
              <a:rPr lang="es">
                <a:solidFill>
                  <a:schemeClr val="dk1"/>
                </a:solidFill>
                <a:latin typeface="Nunito"/>
                <a:ea typeface="Nunito"/>
                <a:cs typeface="Nunito"/>
                <a:sym typeface="Nunito"/>
              </a:rPr>
              <a:t>Comente con sus estudiantes que si bien se puede seguir realizando el mismo trabajo de la tabla para continuar acotando el valor entre 1,4 y 1,5, dado el propósito de la actividad no se continuará con este proceso en esta actividad.  </a:t>
            </a:r>
            <a:endParaRPr>
              <a:solidFill>
                <a:schemeClr val="dk1"/>
              </a:solidFill>
              <a:latin typeface="Nunito"/>
              <a:ea typeface="Nunito"/>
              <a:cs typeface="Nunito"/>
              <a:sym typeface="Nunito"/>
            </a:endParaRPr>
          </a:p>
          <a:p>
            <a:pPr marL="0" lvl="0" indent="0" algn="just" rtl="0">
              <a:spcBef>
                <a:spcPts val="0"/>
              </a:spcBef>
              <a:spcAft>
                <a:spcPts val="0"/>
              </a:spcAft>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En este momento podemos concluir que, el tiempo que tarda un objeto que se deja caer desde una altura de 10 metros es √2,  aproximadamente 1,4 segundos. </a:t>
            </a:r>
            <a:endParaRPr>
              <a:solidFill>
                <a:schemeClr val="dk1"/>
              </a:solidFill>
              <a:latin typeface="Nunito"/>
              <a:ea typeface="Nunito"/>
              <a:cs typeface="Nunito"/>
              <a:sym typeface="Nunito"/>
            </a:endParaRPr>
          </a:p>
        </p:txBody>
      </p:sp>
      <p:sp>
        <p:nvSpPr>
          <p:cNvPr id="217" name="Google Shape;217;g23f72249f4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39e0c2715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Cada valor de la segunda fila de la tabla corresponde al cuadrado del valor de la primera fila, por ejemplo, 4 es el valor de 2^2), por lo tanto, el resto de los valores faltantes en la tabla quedarán de la siguiente forma:</a:t>
            </a:r>
            <a:endParaRPr>
              <a:solidFill>
                <a:schemeClr val="dk1"/>
              </a:solidFill>
              <a:latin typeface="Nunito"/>
              <a:ea typeface="Nunito"/>
              <a:cs typeface="Nunito"/>
              <a:sym typeface="Nunito"/>
            </a:endParaRPr>
          </a:p>
        </p:txBody>
      </p:sp>
      <p:sp>
        <p:nvSpPr>
          <p:cNvPr id="227" name="Google Shape;227;g2239e0c271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39e0c2715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p:txBody>
      </p:sp>
      <p:sp>
        <p:nvSpPr>
          <p:cNvPr id="234" name="Google Shape;234;g2239e0c2715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39e0c271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 la última pregunta se espera que sus estudiantes concluyan que el valor encontrado no es exactamente el valor de raíz de 2 y que el proceso se puede continuar para encontrar más decimales.</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con sus estudiantes que si bien se puede seguir realizando el mismo trabajo de la tabla para continuar acotando el valor entre 1,4 y 1,5, dado el propósito de la actividad no se continuará con este proceso.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En este momento podemos concluir que, el tiempo que tarda un objeto que se deja caer desde una altura de 10 metros es raíz de 2, que es aproximadamente 1,4) segundos. </a:t>
            </a:r>
            <a:endParaRPr>
              <a:solidFill>
                <a:schemeClr val="dk1"/>
              </a:solidFill>
              <a:latin typeface="Nunito"/>
              <a:ea typeface="Nunito"/>
              <a:cs typeface="Nunito"/>
              <a:sym typeface="Nunito"/>
            </a:endParaRPr>
          </a:p>
        </p:txBody>
      </p:sp>
      <p:sp>
        <p:nvSpPr>
          <p:cNvPr id="243" name="Google Shape;243;g2239e0c271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39e0c2715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Con esta pregunta se espera que sus estudiantes ocupen la fórmula para el tiempo de caída t^{2}=h/5, obteniendo que t es igual a la  raíz de 60. Luego, que 60 es un valor que se encuentre entre los cuadrados perfectos 49 y 64, por lo tanto, el tiempo de caída t se encontrará entre los 7 y 8 segundos.</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s">
                <a:solidFill>
                  <a:schemeClr val="dk1"/>
                </a:solidFill>
                <a:latin typeface="Nunito"/>
                <a:ea typeface="Nunito"/>
                <a:cs typeface="Nunito"/>
                <a:sym typeface="Nunito"/>
              </a:rPr>
              <a:t>Este resultado puede ser comparado con el que entregaba el recurso GeoGebra cuando se soltaba un objeto desde 300 metros, el cual indicaba que esta caída debería demorar 7,75 segundos.</a:t>
            </a:r>
            <a:endParaRPr>
              <a:solidFill>
                <a:schemeClr val="dk1"/>
              </a:solidFill>
              <a:latin typeface="Nunito"/>
              <a:ea typeface="Nunito"/>
              <a:cs typeface="Nunito"/>
              <a:sym typeface="Nunito"/>
            </a:endParaRPr>
          </a:p>
        </p:txBody>
      </p:sp>
      <p:sp>
        <p:nvSpPr>
          <p:cNvPr id="250" name="Google Shape;250;g2239e0c2715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Medium"/>
                <a:ea typeface="Nunito Medium"/>
                <a:cs typeface="Nunito Medium"/>
                <a:sym typeface="Nunito Medium"/>
              </a:rPr>
              <a:t>En base a lo realizado en clases, sistematice las siguientes ideas:</a:t>
            </a:r>
            <a:endParaRPr/>
          </a:p>
        </p:txBody>
      </p:sp>
      <p:sp>
        <p:nvSpPr>
          <p:cNvPr id="257" name="Google Shape;2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364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18ce845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endParaRPr/>
          </a:p>
        </p:txBody>
      </p:sp>
      <p:sp>
        <p:nvSpPr>
          <p:cNvPr id="99" name="Google Shape;99;g2218ce845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Invite a sus estudiantes a revisar el siguiente recurso que simula un objeto en caída libre. Es  necesario mencionar que la simulación no considera el efecto del roce con el aire sobre el objeto.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Respuestas:</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Según el recurso,  el tiempo de caída desde 300 metros de altura es de t = 7,75 segundos</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Según el recurso, el tiempo de caída desde 150 metros de altura es de t = 5,48 segundos</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p:txBody>
      </p:sp>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18ce8458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Pida a sus estudiantes que comparen los valores observados en la simulación con los valores estimados previamente, y respondan la pregunta planteada</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Guíe a sus estudiantes para que concluyan que la relación entre altura y tiempo de caída no es proporcional.</a:t>
            </a:r>
            <a:endParaRPr>
              <a:solidFill>
                <a:schemeClr val="dk1"/>
              </a:solidFill>
              <a:latin typeface="Nunito"/>
              <a:ea typeface="Nunito"/>
              <a:cs typeface="Nunito"/>
              <a:sym typeface="Nunito"/>
            </a:endParaRPr>
          </a:p>
          <a:p>
            <a:pPr marL="457200" lvl="0" indent="0" algn="just" rtl="0">
              <a:spcBef>
                <a:spcPts val="0"/>
              </a:spcBef>
              <a:spcAft>
                <a:spcPts val="0"/>
              </a:spcAft>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El objeto acelera por acción de la gravedad, por lo que el tiempo en caer desde la mitad de la altura será distinto a la mitad del tiempo que ocupó en cubrir esa distancia.</a:t>
            </a:r>
            <a:endParaRPr>
              <a:solidFill>
                <a:schemeClr val="dk1"/>
              </a:solidFill>
              <a:latin typeface="Nunito"/>
              <a:ea typeface="Nunito"/>
              <a:cs typeface="Nunito"/>
              <a:sym typeface="Nunito"/>
            </a:endParaRPr>
          </a:p>
        </p:txBody>
      </p:sp>
      <p:sp>
        <p:nvSpPr>
          <p:cNvPr id="114" name="Google Shape;114;g2218ce8458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18ce8458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No se espera una respuesta inmediata de parte de sus estudiantes. Lo que se busca con esta pregunta es introducir la construcción de conocimientos.</a:t>
            </a:r>
            <a:endParaRPr/>
          </a:p>
        </p:txBody>
      </p:sp>
      <p:sp>
        <p:nvSpPr>
          <p:cNvPr id="121" name="Google Shape;121;g2218ce8458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18ce84584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Note que, para esta situación, dado el contexto, las unidades de medida se asumen presentes en los valores de las variables, por lo que no es necesario que se involucren en los cálculos.</a:t>
            </a:r>
            <a:endParaRPr/>
          </a:p>
        </p:txBody>
      </p:sp>
      <p:sp>
        <p:nvSpPr>
          <p:cNvPr id="129" name="Google Shape;129;g2218ce8458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
        <p:cNvGrpSpPr/>
        <p:nvPr/>
      </p:nvGrpSpPr>
      <p:grpSpPr>
        <a:xfrm>
          <a:off x="0" y="0"/>
          <a:ext cx="0" cy="0"/>
          <a:chOff x="0" y="0"/>
          <a:chExt cx="0" cy="0"/>
        </a:xfrm>
      </p:grpSpPr>
      <p:sp>
        <p:nvSpPr>
          <p:cNvPr id="11" name="Google Shape;1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
        <p:cNvGrpSpPr/>
        <p:nvPr/>
      </p:nvGrpSpPr>
      <p:grpSpPr>
        <a:xfrm>
          <a:off x="0" y="0"/>
          <a:ext cx="0" cy="0"/>
          <a:chOff x="0" y="0"/>
          <a:chExt cx="0" cy="0"/>
        </a:xfrm>
      </p:grpSpPr>
      <p:pic>
        <p:nvPicPr>
          <p:cNvPr id="15" name="Google Shape;15;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eogebra.org/m/njakscw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¿Cuánto demora en caer?</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218ce84584_0_24"/>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3" name="Google Shape;143;g2218ce84584_0_24"/>
              <p:cNvSpPr txBox="1"/>
              <p:nvPr/>
            </p:nvSpPr>
            <p:spPr>
              <a:xfrm>
                <a:off x="520429" y="1634228"/>
                <a:ext cx="8103900" cy="684773"/>
              </a:xfrm>
              <a:prstGeom prst="rect">
                <a:avLst/>
              </a:prstGeom>
              <a:solidFill>
                <a:srgbClr val="F3F3F3"/>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000" i="0" u="none" strike="noStrike" cap="none" dirty="0">
                    <a:solidFill>
                      <a:schemeClr val="dk1"/>
                    </a:solidFill>
                    <a:latin typeface="Calibri"/>
                    <a:ea typeface="Calibri"/>
                    <a:cs typeface="Calibri"/>
                    <a:sym typeface="Calibri"/>
                  </a:rPr>
                  <a:t>¿Cuánto tiempo tarda en caer al suelo un objeto que se deja caer desde una altura de </a:t>
                </a:r>
                <a14:m>
                  <m:oMath xmlns:m="http://schemas.openxmlformats.org/officeDocument/2006/math">
                    <m:r>
                      <a:rPr lang="es" sz="2000" i="1" u="none" strike="noStrike" cap="none" dirty="0" smtClean="0">
                        <a:solidFill>
                          <a:schemeClr val="dk1"/>
                        </a:solidFill>
                        <a:latin typeface="Cambria Math" panose="02040503050406030204" pitchFamily="18" charset="0"/>
                        <a:ea typeface="Calibri"/>
                        <a:cs typeface="Calibri"/>
                        <a:sym typeface="Calibri"/>
                      </a:rPr>
                      <m:t>45</m:t>
                    </m:r>
                  </m:oMath>
                </a14:m>
                <a:r>
                  <a:rPr lang="es" sz="2000" i="0" u="none" strike="noStrike" cap="none" dirty="0">
                    <a:solidFill>
                      <a:schemeClr val="dk1"/>
                    </a:solidFill>
                    <a:latin typeface="Calibri"/>
                    <a:ea typeface="Calibri"/>
                    <a:cs typeface="Calibri"/>
                    <a:sym typeface="Calibri"/>
                  </a:rPr>
                  <a:t> m</a:t>
                </a:r>
                <a:r>
                  <a:rPr lang="es" sz="2000" dirty="0">
                    <a:solidFill>
                      <a:schemeClr val="dk1"/>
                    </a:solidFill>
                    <a:latin typeface="Calibri"/>
                    <a:ea typeface="Calibri"/>
                    <a:cs typeface="Calibri"/>
                    <a:sym typeface="Calibri"/>
                  </a:rPr>
                  <a:t>etros,</a:t>
                </a:r>
                <a:r>
                  <a:rPr lang="es" sz="2000" i="0" u="none" strike="noStrike" cap="none" dirty="0">
                    <a:solidFill>
                      <a:schemeClr val="dk1"/>
                    </a:solidFill>
                    <a:latin typeface="Calibri"/>
                    <a:ea typeface="Calibri"/>
                    <a:cs typeface="Calibri"/>
                    <a:sym typeface="Calibri"/>
                  </a:rPr>
                  <a:t> usando la expresión anterior?</a:t>
                </a:r>
                <a:endParaRPr sz="2000" b="0" i="0" u="none" strike="noStrike" cap="none" dirty="0">
                  <a:solidFill>
                    <a:schemeClr val="dk1"/>
                  </a:solidFill>
                  <a:latin typeface="Calibri"/>
                  <a:ea typeface="Calibri"/>
                  <a:cs typeface="Calibri"/>
                  <a:sym typeface="Calibri"/>
                </a:endParaRPr>
              </a:p>
            </p:txBody>
          </p:sp>
        </mc:Choice>
        <mc:Fallback xmlns="">
          <p:sp>
            <p:nvSpPr>
              <p:cNvPr id="143" name="Google Shape;143;g2218ce84584_0_24"/>
              <p:cNvSpPr txBox="1">
                <a:spLocks noRot="1" noChangeAspect="1" noMove="1" noResize="1" noEditPoints="1" noAdjustHandles="1" noChangeArrowheads="1" noChangeShapeType="1" noTextEdit="1"/>
              </p:cNvSpPr>
              <p:nvPr/>
            </p:nvSpPr>
            <p:spPr>
              <a:xfrm>
                <a:off x="520429" y="1634228"/>
                <a:ext cx="8103900" cy="684773"/>
              </a:xfrm>
              <a:prstGeom prst="rect">
                <a:avLst/>
              </a:prstGeom>
              <a:blipFill>
                <a:blip r:embed="rId3"/>
                <a:stretch>
                  <a:fillRect l="-1053" t="-6250" r="-376" b="-16964"/>
                </a:stretch>
              </a:blipFill>
              <a:ln>
                <a:noFill/>
              </a:ln>
            </p:spPr>
            <p:txBody>
              <a:bodyPr/>
              <a:lstStyle/>
              <a:p>
                <a:r>
                  <a:rPr lang="es-CL">
                    <a:noFill/>
                  </a:rPr>
                  <a:t> </a:t>
                </a:r>
              </a:p>
            </p:txBody>
          </p:sp>
        </mc:Fallback>
      </mc:AlternateContent>
      <p:pic>
        <p:nvPicPr>
          <p:cNvPr id="144" name="Google Shape;144;g2218ce84584_0_24"/>
          <p:cNvPicPr preferRelativeResize="0"/>
          <p:nvPr/>
        </p:nvPicPr>
        <p:blipFill>
          <a:blip r:embed="rId4">
            <a:alphaModFix/>
          </a:blip>
          <a:stretch>
            <a:fillRect/>
          </a:stretch>
        </p:blipFill>
        <p:spPr>
          <a:xfrm>
            <a:off x="520429" y="2837901"/>
            <a:ext cx="1814025" cy="1640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9" name="Google Shape;149;g2218ce84584_0_50"/>
              <p:cNvSpPr/>
              <p:nvPr/>
            </p:nvSpPr>
            <p:spPr>
              <a:xfrm>
                <a:off x="1125000" y="1375500"/>
                <a:ext cx="6894000" cy="2392500"/>
              </a:xfrm>
              <a:prstGeom prst="roundRect">
                <a:avLst>
                  <a:gd name="adj" fmla="val 16667"/>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s" sz="2000" dirty="0">
                    <a:solidFill>
                      <a:schemeClr val="dk1"/>
                    </a:solidFill>
                    <a:latin typeface="Calibri"/>
                    <a:ea typeface="Calibri"/>
                    <a:cs typeface="Calibri"/>
                    <a:sym typeface="Calibri"/>
                  </a:rPr>
                  <a:t>La raíz cuadrada del número </a:t>
                </a:r>
                <a:r>
                  <a:rPr lang="es" sz="2000" i="1" dirty="0">
                    <a:solidFill>
                      <a:schemeClr val="dk1"/>
                    </a:solidFill>
                    <a:latin typeface="Cambria"/>
                    <a:ea typeface="Cambria"/>
                    <a:cs typeface="Cambria"/>
                    <a:sym typeface="Cambria"/>
                  </a:rPr>
                  <a:t>a</a:t>
                </a:r>
                <a:r>
                  <a:rPr lang="es" sz="2000" dirty="0">
                    <a:solidFill>
                      <a:schemeClr val="dk1"/>
                    </a:solidFill>
                    <a:latin typeface="Calibri"/>
                    <a:ea typeface="Calibri"/>
                    <a:cs typeface="Calibri"/>
                    <a:sym typeface="Calibri"/>
                  </a:rPr>
                  <a:t> es </a:t>
                </a:r>
                <a:r>
                  <a:rPr lang="es" sz="2000" i="1" dirty="0">
                    <a:solidFill>
                      <a:schemeClr val="dk1"/>
                    </a:solidFill>
                    <a:latin typeface="Cambria"/>
                    <a:ea typeface="Cambria"/>
                    <a:cs typeface="Cambria"/>
                    <a:sym typeface="Cambria"/>
                  </a:rPr>
                  <a:t>b</a:t>
                </a:r>
                <a:r>
                  <a:rPr lang="es" sz="2000" dirty="0">
                    <a:solidFill>
                      <a:schemeClr val="dk1"/>
                    </a:solidFill>
                    <a:latin typeface="Calibri"/>
                    <a:ea typeface="Calibri"/>
                    <a:cs typeface="Calibri"/>
                    <a:sym typeface="Calibri"/>
                  </a:rPr>
                  <a:t> si y sólo si: </a:t>
                </a:r>
                <a:br>
                  <a:rPr lang="es-MX" sz="2000" dirty="0">
                    <a:solidFill>
                      <a:schemeClr val="dk1"/>
                    </a:solidFill>
                    <a:latin typeface="Calibri"/>
                    <a:ea typeface="Calibri"/>
                    <a:cs typeface="Calibri"/>
                    <a:sym typeface="Calibri"/>
                  </a:rPr>
                </a:br>
                <a:br>
                  <a:rPr lang="es-MX" sz="2000" dirty="0">
                    <a:solidFill>
                      <a:schemeClr val="dk1"/>
                    </a:solidFill>
                    <a:latin typeface="Calibri"/>
                    <a:ea typeface="Calibri"/>
                    <a:cs typeface="Calibri"/>
                    <a:sym typeface="Calibri"/>
                  </a:rPr>
                </a:br>
                <a:r>
                  <a:rPr lang="es-MX" sz="2000" dirty="0">
                    <a:solidFill>
                      <a:schemeClr val="dk1"/>
                    </a:solidFill>
                    <a:latin typeface="Calibri"/>
                    <a:ea typeface="Calibri"/>
                    <a:cs typeface="Calibri"/>
                    <a:sym typeface="Calibri"/>
                  </a:rPr>
                  <a:t>		       </a:t>
                </a:r>
                <a:r>
                  <a:rPr lang="es-MX" sz="2000" i="1" dirty="0">
                    <a:solidFill>
                      <a:schemeClr val="dk1"/>
                    </a:solidFill>
                    <a:latin typeface="Cambria"/>
                    <a:ea typeface="Cambria"/>
                    <a:cs typeface="Cambria"/>
                    <a:sym typeface="Cambria"/>
                  </a:rPr>
                  <a:t>b</a:t>
                </a:r>
                <a:r>
                  <a:rPr lang="es-MX" sz="2000" baseline="30000" dirty="0">
                    <a:solidFill>
                      <a:schemeClr val="dk1"/>
                    </a:solidFill>
                    <a:latin typeface="Calibri"/>
                    <a:ea typeface="Calibri"/>
                    <a:cs typeface="Calibri"/>
                    <a:sym typeface="Calibri"/>
                  </a:rPr>
                  <a:t>2</a:t>
                </a:r>
                <a:r>
                  <a:rPr lang="es-MX" sz="2000" dirty="0">
                    <a:solidFill>
                      <a:schemeClr val="dk1"/>
                    </a:solidFill>
                    <a:latin typeface="Calibri"/>
                    <a:ea typeface="Calibri"/>
                    <a:cs typeface="Calibri"/>
                    <a:sym typeface="Calibri"/>
                  </a:rPr>
                  <a:t> = </a:t>
                </a:r>
                <a:r>
                  <a:rPr lang="es-MX" sz="2000" i="1" dirty="0">
                    <a:solidFill>
                      <a:schemeClr val="dk1"/>
                    </a:solidFill>
                    <a:latin typeface="Cambria"/>
                    <a:ea typeface="Cambria"/>
                    <a:cs typeface="Cambria"/>
                    <a:sym typeface="Cambria"/>
                  </a:rPr>
                  <a:t>a</a:t>
                </a:r>
                <a:r>
                  <a:rPr lang="es-MX" sz="2000" dirty="0">
                    <a:solidFill>
                      <a:schemeClr val="dk1"/>
                    </a:solidFill>
                    <a:latin typeface="Calibri"/>
                    <a:ea typeface="Calibri"/>
                    <a:cs typeface="Calibri"/>
                    <a:sym typeface="Calibri"/>
                  </a:rPr>
                  <a:t> con </a:t>
                </a:r>
                <a:r>
                  <a:rPr lang="es-MX" sz="2000" i="1" dirty="0">
                    <a:solidFill>
                      <a:schemeClr val="dk1"/>
                    </a:solidFill>
                    <a:latin typeface="Cambria"/>
                    <a:ea typeface="Cambria"/>
                    <a:cs typeface="Cambria"/>
                    <a:sym typeface="Cambria"/>
                  </a:rPr>
                  <a:t>a</a:t>
                </a:r>
                <a:r>
                  <a:rPr lang="es-MX" sz="2000" dirty="0">
                    <a:solidFill>
                      <a:schemeClr val="dk1"/>
                    </a:solidFill>
                    <a:latin typeface="Calibri"/>
                    <a:ea typeface="Calibri"/>
                    <a:cs typeface="Calibri"/>
                    <a:sym typeface="Calibri"/>
                  </a:rPr>
                  <a:t> ≥ 0 y</a:t>
                </a:r>
                <a:r>
                  <a:rPr lang="es-MX" sz="2000" b="1" dirty="0">
                    <a:solidFill>
                      <a:schemeClr val="dk1"/>
                    </a:solidFill>
                    <a:latin typeface="Calibri"/>
                    <a:ea typeface="Calibri"/>
                    <a:cs typeface="Calibri"/>
                    <a:sym typeface="Calibri"/>
                  </a:rPr>
                  <a:t> </a:t>
                </a:r>
                <a:r>
                  <a:rPr lang="es-MX" sz="2000" b="1" i="1" dirty="0">
                    <a:solidFill>
                      <a:schemeClr val="dk1"/>
                    </a:solidFill>
                    <a:latin typeface="Cambria"/>
                    <a:ea typeface="Cambria"/>
                    <a:cs typeface="Cambria"/>
                    <a:sym typeface="Cambria"/>
                  </a:rPr>
                  <a:t>b</a:t>
                </a:r>
                <a:r>
                  <a:rPr lang="es-MX" sz="2000" b="1" dirty="0">
                    <a:solidFill>
                      <a:schemeClr val="dk1"/>
                    </a:solidFill>
                    <a:latin typeface="Calibri"/>
                    <a:ea typeface="Calibri"/>
                    <a:cs typeface="Calibri"/>
                    <a:sym typeface="Calibri"/>
                  </a:rPr>
                  <a:t> ≥ 0</a:t>
                </a:r>
              </a:p>
              <a:p>
                <a:pPr marL="0" lvl="0" indent="0" algn="l" rtl="0">
                  <a:spcBef>
                    <a:spcPts val="0"/>
                  </a:spcBef>
                  <a:spcAft>
                    <a:spcPts val="0"/>
                  </a:spcAft>
                  <a:buClr>
                    <a:schemeClr val="dk1"/>
                  </a:buClr>
                  <a:buSzPts val="1100"/>
                  <a:buFont typeface="Arial"/>
                  <a:buNone/>
                </a:pPr>
                <a:endParaRPr sz="2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2000" dirty="0">
                    <a:solidFill>
                      <a:schemeClr val="dk1"/>
                    </a:solidFill>
                    <a:latin typeface="Calibri"/>
                    <a:ea typeface="Calibri"/>
                    <a:cs typeface="Calibri"/>
                    <a:sym typeface="Calibri"/>
                  </a:rPr>
                  <a:t>La raíz cuadrada de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𝑎</m:t>
                    </m:r>
                  </m:oMath>
                </a14:m>
                <a:r>
                  <a:rPr lang="es" sz="2000" dirty="0">
                    <a:solidFill>
                      <a:schemeClr val="dk1"/>
                    </a:solidFill>
                    <a:latin typeface="Calibri"/>
                    <a:ea typeface="Calibri"/>
                    <a:cs typeface="Calibri"/>
                    <a:sym typeface="Calibri"/>
                  </a:rPr>
                  <a:t> se denota </a:t>
                </a:r>
                <a14:m>
                  <m:oMath xmlns:m="http://schemas.openxmlformats.org/officeDocument/2006/math">
                    <m:rad>
                      <m:radPr>
                        <m:degHide m:val="on"/>
                        <m:ctrlPr>
                          <a:rPr lang="es" sz="2000" i="1" smtClean="0">
                            <a:solidFill>
                              <a:schemeClr val="dk1"/>
                            </a:solidFill>
                            <a:latin typeface="Cambria Math" panose="02040503050406030204" pitchFamily="18" charset="0"/>
                            <a:sym typeface="Calibri"/>
                          </a:rPr>
                        </m:ctrlPr>
                      </m:radPr>
                      <m:deg/>
                      <m:e>
                        <m:r>
                          <a:rPr lang="es" sz="2000" i="1" smtClean="0">
                            <a:solidFill>
                              <a:schemeClr val="dk1"/>
                            </a:solidFill>
                            <a:latin typeface="Cambria Math" panose="02040503050406030204" pitchFamily="18" charset="0"/>
                            <a:sym typeface="Calibri"/>
                          </a:rPr>
                          <m:t>𝑎</m:t>
                        </m:r>
                      </m:e>
                    </m:rad>
                  </m:oMath>
                </a14:m>
                <a:r>
                  <a:rPr lang="es-MX" sz="2000" dirty="0">
                    <a:latin typeface="Calibri"/>
                    <a:ea typeface="Calibri"/>
                    <a:cs typeface="Calibri"/>
                    <a:sym typeface="Calibri"/>
                  </a:rPr>
                  <a:t>.</a:t>
                </a:r>
                <a:endParaRPr sz="2000" dirty="0">
                  <a:latin typeface="Calibri"/>
                  <a:ea typeface="Calibri"/>
                  <a:cs typeface="Calibri"/>
                  <a:sym typeface="Calibri"/>
                </a:endParaRPr>
              </a:p>
            </p:txBody>
          </p:sp>
        </mc:Choice>
        <mc:Fallback xmlns="">
          <p:sp>
            <p:nvSpPr>
              <p:cNvPr id="149" name="Google Shape;149;g2218ce84584_0_50"/>
              <p:cNvSpPr>
                <a:spLocks noRot="1" noChangeAspect="1" noMove="1" noResize="1" noEditPoints="1" noAdjustHandles="1" noChangeArrowheads="1" noChangeShapeType="1" noTextEdit="1"/>
              </p:cNvSpPr>
              <p:nvPr/>
            </p:nvSpPr>
            <p:spPr>
              <a:xfrm>
                <a:off x="1125000" y="1375500"/>
                <a:ext cx="6894000" cy="2392500"/>
              </a:xfrm>
              <a:prstGeom prst="roundRect">
                <a:avLst>
                  <a:gd name="adj" fmla="val 16667"/>
                </a:avLst>
              </a:prstGeom>
              <a:blipFill>
                <a:blip r:embed="rId3"/>
                <a:stretch>
                  <a:fillRect/>
                </a:stretch>
              </a:blipFill>
              <a:ln>
                <a:noFill/>
              </a:ln>
            </p:spPr>
            <p:txBody>
              <a:bodyPr/>
              <a:lstStyle/>
              <a:p>
                <a:r>
                  <a:rPr lang="es-CL">
                    <a:noFill/>
                  </a:rPr>
                  <a:t> </a:t>
                </a:r>
              </a:p>
            </p:txBody>
          </p:sp>
        </mc:Fallback>
      </mc:AlternateContent>
      <p:sp>
        <p:nvSpPr>
          <p:cNvPr id="150" name="Google Shape;150;g2218ce84584_0_50"/>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Definición</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218ce84584_0_57"/>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grpSp>
        <p:nvGrpSpPr>
          <p:cNvPr id="157" name="Google Shape;157;g2218ce84584_0_57"/>
          <p:cNvGrpSpPr/>
          <p:nvPr/>
        </p:nvGrpSpPr>
        <p:grpSpPr>
          <a:xfrm>
            <a:off x="479850" y="1226250"/>
            <a:ext cx="8184300" cy="3305700"/>
            <a:chOff x="479850" y="1226250"/>
            <a:chExt cx="8184300" cy="3305700"/>
          </a:xfrm>
        </p:grpSpPr>
        <mc:AlternateContent xmlns:mc="http://schemas.openxmlformats.org/markup-compatibility/2006" xmlns:a14="http://schemas.microsoft.com/office/drawing/2010/main">
          <mc:Choice Requires="a14">
            <p:sp>
              <p:nvSpPr>
                <p:cNvPr id="158" name="Google Shape;158;g2218ce84584_0_57"/>
                <p:cNvSpPr/>
                <p:nvPr/>
              </p:nvSpPr>
              <p:spPr>
                <a:xfrm>
                  <a:off x="479850" y="1226250"/>
                  <a:ext cx="8184300" cy="33057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spcBef>
                      <a:spcPts val="0"/>
                    </a:spcBef>
                    <a:spcAft>
                      <a:spcPts val="0"/>
                    </a:spcAft>
                    <a:buClr>
                      <a:schemeClr val="dk1"/>
                    </a:buClr>
                    <a:buSzPts val="1600"/>
                    <a:buFont typeface="Calibri"/>
                    <a:buChar char="●"/>
                  </a:pPr>
                  <a:r>
                    <a:rPr lang="es" sz="1600" dirty="0">
                      <a:solidFill>
                        <a:schemeClr val="dk1"/>
                      </a:solidFill>
                      <a:latin typeface="Calibri"/>
                      <a:ea typeface="Calibri"/>
                      <a:cs typeface="Calibri"/>
                      <a:sym typeface="Calibri"/>
                    </a:rPr>
                    <a:t>Si pensamos en un número que multiplicado por sí mismo dé como resultado </a:t>
                  </a:r>
                  <a14:m>
                    <m:oMath xmlns:m="http://schemas.openxmlformats.org/officeDocument/2006/math">
                      <m:r>
                        <a:rPr lang="es" sz="1600" i="1" dirty="0" smtClean="0">
                          <a:solidFill>
                            <a:schemeClr val="dk1"/>
                          </a:solidFill>
                          <a:latin typeface="Cambria Math" panose="02040503050406030204" pitchFamily="18" charset="0"/>
                          <a:ea typeface="Calibri"/>
                          <a:cs typeface="Calibri"/>
                          <a:sym typeface="Calibri"/>
                        </a:rPr>
                        <m:t>9</m:t>
                      </m:r>
                    </m:oMath>
                  </a14:m>
                  <a:r>
                    <a:rPr lang="es" sz="1600" dirty="0">
                      <a:solidFill>
                        <a:schemeClr val="dk1"/>
                      </a:solidFill>
                      <a:latin typeface="Calibri"/>
                      <a:ea typeface="Calibri"/>
                      <a:cs typeface="Calibri"/>
                      <a:sym typeface="Calibri"/>
                    </a:rPr>
                    <a:t>, debemos considerar dos resultados, </a:t>
                  </a:r>
                  <a14:m>
                    <m:oMath xmlns:m="http://schemas.openxmlformats.org/officeDocument/2006/math">
                      <m:r>
                        <a:rPr lang="es" sz="1600" i="1" dirty="0" smtClean="0">
                          <a:solidFill>
                            <a:schemeClr val="dk1"/>
                          </a:solidFill>
                          <a:latin typeface="Cambria Math" panose="02040503050406030204" pitchFamily="18" charset="0"/>
                          <a:ea typeface="Calibri"/>
                          <a:cs typeface="Calibri"/>
                          <a:sym typeface="Calibri"/>
                        </a:rPr>
                        <m:t>3</m:t>
                      </m:r>
                    </m:oMath>
                  </a14:m>
                  <a:r>
                    <a:rPr lang="es" sz="1600" dirty="0">
                      <a:solidFill>
                        <a:schemeClr val="dk1"/>
                      </a:solidFill>
                      <a:latin typeface="Calibri"/>
                      <a:ea typeface="Calibri"/>
                      <a:cs typeface="Calibri"/>
                      <a:sym typeface="Calibri"/>
                    </a:rPr>
                    <a:t> y </a:t>
                  </a:r>
                  <a14:m>
                    <m:oMath xmlns:m="http://schemas.openxmlformats.org/officeDocument/2006/math">
                      <m:r>
                        <a:rPr lang="es" sz="1600" i="1" dirty="0" smtClean="0">
                          <a:solidFill>
                            <a:schemeClr val="dk1"/>
                          </a:solidFill>
                          <a:latin typeface="Cambria Math" panose="02040503050406030204" pitchFamily="18" charset="0"/>
                          <a:ea typeface="Calibri"/>
                          <a:cs typeface="Calibri"/>
                          <a:sym typeface="Calibri"/>
                        </a:rPr>
                        <m:t>−3</m:t>
                      </m:r>
                    </m:oMath>
                  </a14:m>
                  <a:r>
                    <a:rPr lang="es" sz="1600" dirty="0">
                      <a:solidFill>
                        <a:schemeClr val="dk1"/>
                      </a:solidFill>
                      <a:latin typeface="Calibri"/>
                      <a:ea typeface="Calibri"/>
                      <a:cs typeface="Calibri"/>
                      <a:sym typeface="Calibri"/>
                    </a:rPr>
                    <a:t>.</a:t>
                  </a:r>
                  <a:br>
                    <a:rPr lang="es" sz="1600" dirty="0">
                      <a:solidFill>
                        <a:schemeClr val="dk1"/>
                      </a:solidFill>
                      <a:latin typeface="Calibri"/>
                      <a:ea typeface="Calibri"/>
                      <a:cs typeface="Calibri"/>
                      <a:sym typeface="Calibri"/>
                    </a:rPr>
                  </a:br>
                  <a:br>
                    <a:rPr lang="es"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57200" lvl="0" indent="0" algn="l" rtl="0">
                    <a:spcBef>
                      <a:spcPts val="0"/>
                    </a:spcBef>
                    <a:spcAft>
                      <a:spcPts val="0"/>
                    </a:spcAft>
                    <a:buNone/>
                  </a:pPr>
                  <a:endParaRPr sz="1600" dirty="0">
                    <a:solidFill>
                      <a:schemeClr val="dk1"/>
                    </a:solidFill>
                    <a:latin typeface="Calibri"/>
                    <a:ea typeface="Calibri"/>
                    <a:cs typeface="Calibri"/>
                    <a:sym typeface="Calibri"/>
                  </a:endParaRPr>
                </a:p>
                <a:p>
                  <a:pPr marL="457200" lvl="0" indent="0" algn="l" rtl="0">
                    <a:spcBef>
                      <a:spcPts val="0"/>
                    </a:spcBef>
                    <a:spcAft>
                      <a:spcPts val="0"/>
                    </a:spcAft>
                    <a:buNone/>
                  </a:pPr>
                  <a:br>
                    <a:rPr lang="es" sz="1600" dirty="0">
                      <a:solidFill>
                        <a:schemeClr val="dk1"/>
                      </a:solidFill>
                      <a:latin typeface="Calibri"/>
                      <a:ea typeface="Calibri"/>
                      <a:cs typeface="Calibri"/>
                      <a:sym typeface="Calibri"/>
                    </a:rPr>
                  </a:br>
                  <a:br>
                    <a:rPr lang="es"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s" sz="1600" dirty="0">
                      <a:solidFill>
                        <a:schemeClr val="dk1"/>
                      </a:solidFill>
                      <a:latin typeface="Calibri"/>
                      <a:ea typeface="Calibri"/>
                      <a:cs typeface="Calibri"/>
                      <a:sym typeface="Calibri"/>
                    </a:rPr>
                    <a:t>Sin embargo, solo el </a:t>
                  </a:r>
                  <a14:m>
                    <m:oMath xmlns:m="http://schemas.openxmlformats.org/officeDocument/2006/math">
                      <m:r>
                        <a:rPr lang="es" sz="1600" i="1" dirty="0" smtClean="0">
                          <a:solidFill>
                            <a:schemeClr val="dk1"/>
                          </a:solidFill>
                          <a:latin typeface="Cambria Math" panose="02040503050406030204" pitchFamily="18" charset="0"/>
                          <a:ea typeface="Calibri"/>
                          <a:cs typeface="Calibri"/>
                          <a:sym typeface="Calibri"/>
                        </a:rPr>
                        <m:t>3</m:t>
                      </m:r>
                    </m:oMath>
                  </a14:m>
                  <a:r>
                    <a:rPr lang="es" sz="1600" dirty="0">
                      <a:solidFill>
                        <a:schemeClr val="dk1"/>
                      </a:solidFill>
                      <a:latin typeface="Calibri"/>
                      <a:ea typeface="Calibri"/>
                      <a:cs typeface="Calibri"/>
                      <a:sym typeface="Calibri"/>
                    </a:rPr>
                    <a:t>, que es un valor positivo, corresponde con la definición de la raíz cuadrada de </a:t>
                  </a:r>
                  <a14:m>
                    <m:oMath xmlns:m="http://schemas.openxmlformats.org/officeDocument/2006/math">
                      <m:r>
                        <a:rPr lang="es" sz="1600" i="1" dirty="0" smtClean="0">
                          <a:solidFill>
                            <a:schemeClr val="dk1"/>
                          </a:solidFill>
                          <a:latin typeface="Cambria Math" panose="02040503050406030204" pitchFamily="18" charset="0"/>
                          <a:ea typeface="Calibri"/>
                          <a:cs typeface="Calibri"/>
                          <a:sym typeface="Calibri"/>
                        </a:rPr>
                        <m:t>9</m:t>
                      </m:r>
                    </m:oMath>
                  </a14:m>
                  <a:r>
                    <a:rPr lang="es" sz="16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mc:Choice>
          <mc:Fallback xmlns="">
            <p:sp>
              <p:nvSpPr>
                <p:cNvPr id="158" name="Google Shape;158;g2218ce84584_0_57"/>
                <p:cNvSpPr>
                  <a:spLocks noRot="1" noChangeAspect="1" noMove="1" noResize="1" noEditPoints="1" noAdjustHandles="1" noChangeArrowheads="1" noChangeShapeType="1" noTextEdit="1"/>
                </p:cNvSpPr>
                <p:nvPr/>
              </p:nvSpPr>
              <p:spPr>
                <a:xfrm>
                  <a:off x="479850" y="1226250"/>
                  <a:ext cx="8184300" cy="3305700"/>
                </a:xfrm>
                <a:prstGeom prst="roundRect">
                  <a:avLst>
                    <a:gd name="adj" fmla="val 16667"/>
                  </a:avLst>
                </a:prstGeom>
                <a:blipFill>
                  <a:blip r:embed="rId3"/>
                  <a:stretch>
                    <a:fillRect/>
                  </a:stretch>
                </a:blipFill>
                <a:ln w="19050" cap="flat" cmpd="sng">
                  <a:solidFill>
                    <a:srgbClr val="62B799"/>
                  </a:solidFill>
                  <a:prstDash val="solid"/>
                  <a:round/>
                  <a:headEnd type="none" w="sm" len="sm"/>
                  <a:tailEnd type="none" w="sm" len="sm"/>
                </a:ln>
              </p:spPr>
              <p:txBody>
                <a:bodyPr/>
                <a:lstStyle/>
                <a:p>
                  <a:r>
                    <a:rPr lang="es-CL">
                      <a:noFill/>
                    </a:rPr>
                    <a:t> </a:t>
                  </a:r>
                </a:p>
              </p:txBody>
            </p:sp>
          </mc:Fallback>
        </mc:AlternateContent>
        <p:pic>
          <p:nvPicPr>
            <p:cNvPr id="159" name="Google Shape;159;g2218ce84584_0_57"/>
            <p:cNvPicPr preferRelativeResize="0"/>
            <p:nvPr/>
          </p:nvPicPr>
          <p:blipFill>
            <a:blip r:embed="rId4">
              <a:alphaModFix/>
            </a:blip>
            <a:stretch>
              <a:fillRect/>
            </a:stretch>
          </p:blipFill>
          <p:spPr>
            <a:xfrm>
              <a:off x="1980686" y="2365399"/>
              <a:ext cx="5182623" cy="102742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3a93057fc1_0_0"/>
          <p:cNvSpPr txBox="1"/>
          <p:nvPr/>
        </p:nvSpPr>
        <p:spPr>
          <a:xfrm>
            <a:off x="520429" y="87187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6" name="Google Shape;166;g23a93057fc1_0_0"/>
              <p:cNvSpPr txBox="1"/>
              <p:nvPr/>
            </p:nvSpPr>
            <p:spPr>
              <a:xfrm>
                <a:off x="2535936" y="1625656"/>
                <a:ext cx="4072128" cy="2833822"/>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lang="es-CL" sz="1600" dirty="0">
                  <a:solidFill>
                    <a:schemeClr val="dk1"/>
                  </a:solidFill>
                  <a:latin typeface="Calibri"/>
                  <a:ea typeface="Calibri"/>
                  <a:cs typeface="Calibri"/>
                  <a:sym typeface="Calibri"/>
                </a:endParaRPr>
              </a:p>
              <a:p>
                <a:pPr marL="457200" lvl="0" indent="-330200" algn="just" rtl="0">
                  <a:spcBef>
                    <a:spcPts val="0"/>
                  </a:spcBef>
                  <a:spcAft>
                    <a:spcPts val="0"/>
                  </a:spcAft>
                  <a:buClr>
                    <a:schemeClr val="dk1"/>
                  </a:buClr>
                  <a:buSzPts val="1600"/>
                  <a:buFont typeface="Nunito"/>
                  <a:buChar char="●"/>
                </a:pPr>
                <a:r>
                  <a:rPr lang="es-CL" sz="2000" i="1" dirty="0">
                    <a:solidFill>
                      <a:schemeClr val="dk1"/>
                    </a:solidFill>
                    <a:latin typeface="Nunito"/>
                    <a:ea typeface="Nunito"/>
                    <a:cs typeface="Nunito"/>
                    <a:sym typeface="Nunito"/>
                  </a:rPr>
                  <a:t>¿Cuál es el valor de </a:t>
                </a:r>
                <a14:m>
                  <m:oMath xmlns:m="http://schemas.openxmlformats.org/officeDocument/2006/math">
                    <m:rad>
                      <m:radPr>
                        <m:degHide m:val="on"/>
                        <m:ctrlPr>
                          <a:rPr lang="ar-AE" sz="2000" i="1" smtClean="0">
                            <a:solidFill>
                              <a:schemeClr val="dk1"/>
                            </a:solidFill>
                            <a:latin typeface="Cambria Math" panose="02040503050406030204" pitchFamily="18" charset="0"/>
                            <a:sym typeface="Nunito"/>
                          </a:rPr>
                        </m:ctrlPr>
                      </m:radPr>
                      <m:deg/>
                      <m:e>
                        <m:r>
                          <a:rPr lang="ar-AE" sz="2000" i="1" smtClean="0">
                            <a:solidFill>
                              <a:schemeClr val="dk1"/>
                            </a:solidFill>
                            <a:latin typeface="Cambria Math" panose="02040503050406030204" pitchFamily="18" charset="0"/>
                            <a:sym typeface="Nunito"/>
                          </a:rPr>
                          <m:t>16</m:t>
                        </m:r>
                      </m:e>
                    </m:rad>
                  </m:oMath>
                </a14:m>
                <a:r>
                  <a:rPr lang="ar-AE" sz="2000" i="1" dirty="0">
                    <a:solidFill>
                      <a:schemeClr val="dk1"/>
                    </a:solidFill>
                    <a:latin typeface="Nunito"/>
                    <a:ea typeface="Nunito"/>
                    <a:cs typeface="Nunito"/>
                    <a:sym typeface="Nunito"/>
                  </a:rPr>
                  <a:t>?</a:t>
                </a:r>
              </a:p>
              <a:p>
                <a:pPr marL="457200" lvl="0" indent="0" algn="just" rtl="0">
                  <a:spcBef>
                    <a:spcPts val="0"/>
                  </a:spcBef>
                  <a:spcAft>
                    <a:spcPts val="0"/>
                  </a:spcAft>
                  <a:buNone/>
                </a:pPr>
                <a:br>
                  <a:rPr lang="ar-AE" sz="2000" i="1" dirty="0">
                    <a:solidFill>
                      <a:schemeClr val="dk1"/>
                    </a:solidFill>
                    <a:latin typeface="Nunito"/>
                    <a:ea typeface="Nunito"/>
                    <a:cs typeface="Nunito"/>
                    <a:sym typeface="Nunito"/>
                  </a:rPr>
                </a:br>
                <a:endParaRPr lang="ar-AE" sz="2000" i="1" dirty="0">
                  <a:solidFill>
                    <a:schemeClr val="dk1"/>
                  </a:solidFill>
                  <a:latin typeface="Nunito"/>
                  <a:ea typeface="Nunito"/>
                  <a:cs typeface="Nunito"/>
                  <a:sym typeface="Nunito"/>
                </a:endParaRPr>
              </a:p>
              <a:p>
                <a:pPr marL="457200" lvl="0" indent="-330200" rtl="0">
                  <a:spcBef>
                    <a:spcPts val="0"/>
                  </a:spcBef>
                  <a:spcAft>
                    <a:spcPts val="0"/>
                  </a:spcAft>
                  <a:buClr>
                    <a:schemeClr val="dk1"/>
                  </a:buClr>
                  <a:buSzPts val="1600"/>
                  <a:buFont typeface="Nunito"/>
                  <a:buChar char="●"/>
                </a:pPr>
                <a:r>
                  <a:rPr lang="ar-AE" sz="2000" i="1" dirty="0">
                    <a:solidFill>
                      <a:schemeClr val="dk1"/>
                    </a:solidFill>
                    <a:latin typeface="Nunito"/>
                    <a:ea typeface="Nunito"/>
                    <a:cs typeface="Nunito"/>
                    <a:sym typeface="Nunito"/>
                  </a:rPr>
                  <a:t>¿</a:t>
                </a:r>
                <a:r>
                  <a:rPr lang="es-CL" sz="2000" i="1" dirty="0">
                    <a:solidFill>
                      <a:schemeClr val="dk1"/>
                    </a:solidFill>
                    <a:latin typeface="Nunito"/>
                    <a:ea typeface="Nunito"/>
                    <a:cs typeface="Nunito"/>
                    <a:sym typeface="Nunito"/>
                  </a:rPr>
                  <a:t>Cuál es el valor de </a:t>
                </a:r>
                <a14:m>
                  <m:oMath xmlns:m="http://schemas.openxmlformats.org/officeDocument/2006/math">
                    <m:rad>
                      <m:radPr>
                        <m:degHide m:val="on"/>
                        <m:ctrlPr>
                          <a:rPr lang="ar-AE" sz="2000" i="1" smtClean="0">
                            <a:solidFill>
                              <a:schemeClr val="dk1"/>
                            </a:solidFill>
                            <a:latin typeface="Cambria Math" panose="02040503050406030204" pitchFamily="18" charset="0"/>
                            <a:sym typeface="Nunito"/>
                          </a:rPr>
                        </m:ctrlPr>
                      </m:radPr>
                      <m:deg/>
                      <m:e>
                        <m:r>
                          <a:rPr lang="ar-AE" sz="2000" b="0" i="1" smtClean="0">
                            <a:solidFill>
                              <a:schemeClr val="dk1"/>
                            </a:solidFill>
                            <a:latin typeface="Cambria Math" panose="02040503050406030204" pitchFamily="18" charset="0"/>
                            <a:sym typeface="Nunito"/>
                          </a:rPr>
                          <m:t>3</m:t>
                        </m:r>
                        <m:r>
                          <a:rPr lang="ar-AE" sz="2000" i="1" smtClean="0">
                            <a:solidFill>
                              <a:schemeClr val="dk1"/>
                            </a:solidFill>
                            <a:latin typeface="Cambria Math" panose="02040503050406030204" pitchFamily="18" charset="0"/>
                            <a:sym typeface="Nunito"/>
                          </a:rPr>
                          <m:t>6</m:t>
                        </m:r>
                      </m:e>
                    </m:rad>
                  </m:oMath>
                </a14:m>
                <a:r>
                  <a:rPr lang="ar-AE" sz="2000" i="1" dirty="0">
                    <a:solidFill>
                      <a:schemeClr val="dk1"/>
                    </a:solidFill>
                    <a:latin typeface="Nunito"/>
                    <a:ea typeface="Nunito"/>
                    <a:cs typeface="Nunito"/>
                    <a:sym typeface="Nunito"/>
                  </a:rPr>
                  <a:t>         ?</a:t>
                </a:r>
                <a:br>
                  <a:rPr lang="ar-AE" sz="2000" i="1" dirty="0">
                    <a:solidFill>
                      <a:schemeClr val="dk1"/>
                    </a:solidFill>
                    <a:latin typeface="Nunito"/>
                    <a:ea typeface="Nunito"/>
                    <a:cs typeface="Nunito"/>
                    <a:sym typeface="Nunito"/>
                  </a:rPr>
                </a:br>
                <a:br>
                  <a:rPr lang="ar-AE" sz="2000" i="1" dirty="0">
                    <a:solidFill>
                      <a:schemeClr val="dk1"/>
                    </a:solidFill>
                    <a:latin typeface="Nunito"/>
                    <a:ea typeface="Nunito"/>
                    <a:cs typeface="Nunito"/>
                    <a:sym typeface="Nunito"/>
                  </a:rPr>
                </a:br>
                <a:endParaRPr lang="ar-AE" sz="2000" i="1" dirty="0">
                  <a:solidFill>
                    <a:schemeClr val="dk1"/>
                  </a:solidFill>
                  <a:latin typeface="Nunito"/>
                  <a:ea typeface="Nunito"/>
                  <a:cs typeface="Nunito"/>
                  <a:sym typeface="Nunito"/>
                </a:endParaRPr>
              </a:p>
              <a:p>
                <a:pPr marL="457200" lvl="0" indent="-330200" algn="just" rtl="0">
                  <a:spcBef>
                    <a:spcPts val="0"/>
                  </a:spcBef>
                  <a:spcAft>
                    <a:spcPts val="0"/>
                  </a:spcAft>
                  <a:buClr>
                    <a:schemeClr val="dk1"/>
                  </a:buClr>
                  <a:buSzPts val="1600"/>
                  <a:buFont typeface="Nunito"/>
                  <a:buChar char="●"/>
                </a:pPr>
                <a:r>
                  <a:rPr lang="ar-AE" sz="2000" i="1" dirty="0">
                    <a:solidFill>
                      <a:schemeClr val="dk1"/>
                    </a:solidFill>
                    <a:latin typeface="Nunito"/>
                    <a:ea typeface="Nunito"/>
                    <a:cs typeface="Nunito"/>
                    <a:sym typeface="Nunito"/>
                  </a:rPr>
                  <a:t>¿</a:t>
                </a:r>
                <a:r>
                  <a:rPr lang="es-CL" sz="2000" i="1" dirty="0">
                    <a:solidFill>
                      <a:schemeClr val="dk1"/>
                    </a:solidFill>
                    <a:latin typeface="Nunito"/>
                    <a:ea typeface="Nunito"/>
                    <a:cs typeface="Nunito"/>
                    <a:sym typeface="Nunito"/>
                  </a:rPr>
                  <a:t>Cuál es el valor de </a:t>
                </a:r>
                <a14:m>
                  <m:oMath xmlns:m="http://schemas.openxmlformats.org/officeDocument/2006/math">
                    <m:rad>
                      <m:radPr>
                        <m:degHide m:val="on"/>
                        <m:ctrlPr>
                          <a:rPr lang="es" sz="2000" i="1" smtClean="0">
                            <a:solidFill>
                              <a:schemeClr val="dk1"/>
                            </a:solidFill>
                            <a:latin typeface="Cambria Math" panose="02040503050406030204" pitchFamily="18" charset="0"/>
                            <a:sym typeface="Nunito"/>
                          </a:rPr>
                        </m:ctrlPr>
                      </m:radPr>
                      <m:deg/>
                      <m:e>
                        <m:r>
                          <a:rPr lang="es-MX" sz="2000" b="0" i="1" smtClean="0">
                            <a:solidFill>
                              <a:schemeClr val="dk1"/>
                            </a:solidFill>
                            <a:latin typeface="Cambria Math" panose="02040503050406030204" pitchFamily="18" charset="0"/>
                            <a:sym typeface="Nunito"/>
                          </a:rPr>
                          <m:t>8</m:t>
                        </m:r>
                        <m:r>
                          <a:rPr lang="es" sz="2000" i="1" smtClean="0">
                            <a:solidFill>
                              <a:schemeClr val="dk1"/>
                            </a:solidFill>
                            <a:latin typeface="Cambria Math" panose="02040503050406030204" pitchFamily="18" charset="0"/>
                            <a:sym typeface="Nunito"/>
                          </a:rPr>
                          <m:t>1</m:t>
                        </m:r>
                      </m:e>
                    </m:rad>
                  </m:oMath>
                </a14:m>
                <a:r>
                  <a:rPr lang="es-CL" sz="2000" i="1" dirty="0">
                    <a:solidFill>
                      <a:schemeClr val="dk1"/>
                    </a:solidFill>
                    <a:latin typeface="Nunito"/>
                    <a:ea typeface="Nunito"/>
                    <a:cs typeface="Nunito"/>
                    <a:sym typeface="Nunito"/>
                  </a:rPr>
                  <a:t>?</a:t>
                </a:r>
                <a:endParaRPr lang="es-CL" sz="2000" i="1"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166" name="Google Shape;166;g23a93057fc1_0_0"/>
              <p:cNvSpPr txBox="1">
                <a:spLocks noRot="1" noChangeAspect="1" noMove="1" noResize="1" noEditPoints="1" noAdjustHandles="1" noChangeArrowheads="1" noChangeShapeType="1" noTextEdit="1"/>
              </p:cNvSpPr>
              <p:nvPr/>
            </p:nvSpPr>
            <p:spPr>
              <a:xfrm>
                <a:off x="2535936" y="1625656"/>
                <a:ext cx="4072128" cy="2833822"/>
              </a:xfrm>
              <a:prstGeom prst="rect">
                <a:avLst/>
              </a:prstGeom>
              <a:blipFill>
                <a:blip r:embed="rId3"/>
                <a:stretch>
                  <a:fillRect r="-1048"/>
                </a:stretch>
              </a:blipFill>
              <a:ln>
                <a:noFill/>
              </a:ln>
            </p:spPr>
            <p:txBody>
              <a:bodyPr/>
              <a:lstStyle/>
              <a:p>
                <a:r>
                  <a:rPr lang="es-CL">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 name="Google Shape;174;g2239e0c2715_0_0"/>
              <p:cNvSpPr txBox="1"/>
              <p:nvPr/>
            </p:nvSpPr>
            <p:spPr>
              <a:xfrm>
                <a:off x="520429" y="1293073"/>
                <a:ext cx="8103900" cy="219287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lang="es-MX"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MX" sz="2000" dirty="0">
                    <a:solidFill>
                      <a:schemeClr val="dk1"/>
                    </a:solidFill>
                    <a:latin typeface="Calibri"/>
                    <a:ea typeface="Calibri"/>
                    <a:cs typeface="Calibri"/>
                    <a:sym typeface="Calibri"/>
                  </a:rPr>
                  <a:t>Un número cuadrado perfecto es un número que se obtiene al elevar al cuadrado un número natural, es decir, es un número cuya raíz cuadrada es un número natural.</a:t>
                </a:r>
                <a:br>
                  <a:rPr lang="es-MX" sz="2000" dirty="0">
                    <a:solidFill>
                      <a:schemeClr val="dk1"/>
                    </a:solidFill>
                    <a:latin typeface="Calibri"/>
                    <a:ea typeface="Calibri"/>
                    <a:cs typeface="Calibri"/>
                    <a:sym typeface="Calibri"/>
                  </a:rPr>
                </a:br>
                <a:br>
                  <a:rPr lang="es-MX" sz="2000" dirty="0">
                    <a:solidFill>
                      <a:schemeClr val="dk1"/>
                    </a:solidFill>
                    <a:latin typeface="Calibri"/>
                    <a:ea typeface="Calibri"/>
                    <a:cs typeface="Calibri"/>
                    <a:sym typeface="Calibri"/>
                  </a:rPr>
                </a:br>
                <a:r>
                  <a:rPr lang="es-MX" sz="2000" dirty="0">
                    <a:solidFill>
                      <a:schemeClr val="dk1"/>
                    </a:solidFill>
                    <a:latin typeface="Calibri"/>
                    <a:ea typeface="Calibri"/>
                    <a:cs typeface="Calibri"/>
                    <a:sym typeface="Calibri"/>
                  </a:rPr>
                  <a:t>Los primeros cuadrados perfectos son: </a:t>
                </a:r>
                <a14:m>
                  <m:oMath xmlns:m="http://schemas.openxmlformats.org/officeDocument/2006/math">
                    <m:r>
                      <a:rPr lang="es-MX" sz="2000" i="1" dirty="0" smtClean="0">
                        <a:solidFill>
                          <a:schemeClr val="dk1"/>
                        </a:solidFill>
                        <a:latin typeface="Cambria Math" panose="02040503050406030204" pitchFamily="18" charset="0"/>
                        <a:ea typeface="Calibri"/>
                        <a:cs typeface="Calibri"/>
                        <a:sym typeface="Calibri"/>
                      </a:rPr>
                      <m:t>1, 4, 9, 16,</m:t>
                    </m:r>
                    <m:r>
                      <a:rPr lang="es-MX" sz="2000" b="0" i="1" dirty="0" smtClean="0">
                        <a:solidFill>
                          <a:schemeClr val="dk1"/>
                        </a:solidFill>
                        <a:latin typeface="Cambria Math" panose="02040503050406030204" pitchFamily="18" charset="0"/>
                        <a:ea typeface="Calibri"/>
                        <a:cs typeface="Calibri"/>
                        <a:sym typeface="Calibri"/>
                      </a:rPr>
                      <m:t> </m:t>
                    </m:r>
                    <m:r>
                      <a:rPr lang="es-MX" sz="2000" i="1" dirty="0" smtClean="0">
                        <a:solidFill>
                          <a:schemeClr val="dk1"/>
                        </a:solidFill>
                        <a:latin typeface="Cambria Math" panose="02040503050406030204" pitchFamily="18" charset="0"/>
                        <a:ea typeface="Calibri"/>
                        <a:cs typeface="Calibri"/>
                        <a:sym typeface="Calibri"/>
                      </a:rPr>
                      <m:t>25, 36, 49, 64, 81, 100, ….</m:t>
                    </m:r>
                  </m:oMath>
                </a14:m>
                <a:endParaRPr sz="2000" i="0" u="none" strike="noStrike" cap="none" dirty="0">
                  <a:solidFill>
                    <a:schemeClr val="dk1"/>
                  </a:solidFill>
                  <a:latin typeface="Calibri"/>
                  <a:ea typeface="Calibri"/>
                  <a:cs typeface="Calibri"/>
                  <a:sym typeface="Calibri"/>
                </a:endParaRPr>
              </a:p>
            </p:txBody>
          </p:sp>
        </mc:Choice>
        <mc:Fallback xmlns="">
          <p:sp>
            <p:nvSpPr>
              <p:cNvPr id="174" name="Google Shape;174;g2239e0c2715_0_0"/>
              <p:cNvSpPr txBox="1">
                <a:spLocks noRot="1" noChangeAspect="1" noMove="1" noResize="1" noEditPoints="1" noAdjustHandles="1" noChangeArrowheads="1" noChangeShapeType="1" noTextEdit="1"/>
              </p:cNvSpPr>
              <p:nvPr/>
            </p:nvSpPr>
            <p:spPr>
              <a:xfrm>
                <a:off x="520429" y="1293073"/>
                <a:ext cx="8103900" cy="2192878"/>
              </a:xfrm>
              <a:prstGeom prst="rect">
                <a:avLst/>
              </a:prstGeom>
              <a:blipFill>
                <a:blip r:embed="rId3"/>
                <a:stretch>
                  <a:fillRect r="-752"/>
                </a:stretch>
              </a:blipFill>
              <a:ln>
                <a:noFill/>
              </a:ln>
            </p:spPr>
            <p:txBody>
              <a:bodyPr/>
              <a:lstStyle/>
              <a:p>
                <a:r>
                  <a:rPr lang="es-CL">
                    <a:noFill/>
                  </a:rPr>
                  <a:t> </a:t>
                </a:r>
              </a:p>
            </p:txBody>
          </p:sp>
        </mc:Fallback>
      </mc:AlternateContent>
      <p:sp>
        <p:nvSpPr>
          <p:cNvPr id="175" name="Google Shape;175;g2239e0c2715_0_0"/>
          <p:cNvSpPr txBox="1"/>
          <p:nvPr/>
        </p:nvSpPr>
        <p:spPr>
          <a:xfrm>
            <a:off x="471029" y="363875"/>
            <a:ext cx="41442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Importante</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239e0c2715_0_8"/>
          <p:cNvSpPr txBox="1"/>
          <p:nvPr/>
        </p:nvSpPr>
        <p:spPr>
          <a:xfrm>
            <a:off x="520429" y="438867"/>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81" name="Google Shape;181;g2239e0c2715_0_8"/>
              <p:cNvSpPr txBox="1"/>
              <p:nvPr/>
            </p:nvSpPr>
            <p:spPr>
              <a:xfrm>
                <a:off x="520429" y="1293073"/>
                <a:ext cx="8103900" cy="684773"/>
              </a:xfrm>
              <a:prstGeom prst="rect">
                <a:avLst/>
              </a:prstGeom>
              <a:solidFill>
                <a:srgbClr val="F3F3F3"/>
              </a:solid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¿Cuánto tiempo tarda en caer al suelo un objeto que se deja caer desde una altura de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10</m:t>
                    </m:r>
                  </m:oMath>
                </a14:m>
                <a:r>
                  <a:rPr lang="es" sz="2000" dirty="0">
                    <a:solidFill>
                      <a:schemeClr val="dk1"/>
                    </a:solidFill>
                    <a:latin typeface="Calibri"/>
                    <a:ea typeface="Calibri"/>
                    <a:cs typeface="Calibri"/>
                    <a:sym typeface="Calibri"/>
                  </a:rPr>
                  <a:t> metros?</a:t>
                </a:r>
                <a:endParaRPr sz="2000" b="0" i="0" u="none" strike="noStrike" cap="none" dirty="0">
                  <a:solidFill>
                    <a:schemeClr val="dk1"/>
                  </a:solidFill>
                  <a:latin typeface="Calibri"/>
                  <a:ea typeface="Calibri"/>
                  <a:cs typeface="Calibri"/>
                  <a:sym typeface="Calibri"/>
                </a:endParaRPr>
              </a:p>
            </p:txBody>
          </p:sp>
        </mc:Choice>
        <mc:Fallback xmlns="">
          <p:sp>
            <p:nvSpPr>
              <p:cNvPr id="181" name="Google Shape;181;g2239e0c2715_0_8"/>
              <p:cNvSpPr txBox="1">
                <a:spLocks noRot="1" noChangeAspect="1" noMove="1" noResize="1" noEditPoints="1" noAdjustHandles="1" noChangeArrowheads="1" noChangeShapeType="1" noTextEdit="1"/>
              </p:cNvSpPr>
              <p:nvPr/>
            </p:nvSpPr>
            <p:spPr>
              <a:xfrm>
                <a:off x="520429" y="1293073"/>
                <a:ext cx="8103900" cy="684773"/>
              </a:xfrm>
              <a:prstGeom prst="rect">
                <a:avLst/>
              </a:prstGeom>
              <a:blipFill>
                <a:blip r:embed="rId3"/>
                <a:stretch>
                  <a:fillRect l="-150" t="-6250" b="-16964"/>
                </a:stretch>
              </a:blipFill>
              <a:ln>
                <a:noFill/>
              </a:ln>
            </p:spPr>
            <p:txBody>
              <a:bodyPr/>
              <a:lstStyle/>
              <a:p>
                <a:r>
                  <a:rPr lang="es-CL">
                    <a:noFill/>
                  </a:rPr>
                  <a:t> </a:t>
                </a:r>
              </a:p>
            </p:txBody>
          </p:sp>
        </mc:Fallback>
      </mc:AlternateContent>
      <p:pic>
        <p:nvPicPr>
          <p:cNvPr id="182" name="Google Shape;182;g2239e0c2715_0_8"/>
          <p:cNvPicPr preferRelativeResize="0"/>
          <p:nvPr/>
        </p:nvPicPr>
        <p:blipFill>
          <a:blip r:embed="rId4">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3f72249f4a_0_1"/>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89" name="Google Shape;189;g23f72249f4a_0_1"/>
              <p:cNvSpPr txBox="1"/>
              <p:nvPr/>
            </p:nvSpPr>
            <p:spPr>
              <a:xfrm>
                <a:off x="2748710" y="1641526"/>
                <a:ext cx="3646579" cy="1090076"/>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endParaRPr lang="ar-AE" sz="1600" dirty="0">
                  <a:solidFill>
                    <a:schemeClr val="dk1"/>
                  </a:solidFill>
                  <a:latin typeface="Calibri"/>
                  <a:ea typeface="Calibri"/>
                  <a:cs typeface="Calibri"/>
                  <a:sym typeface="Calibri"/>
                </a:endParaRPr>
              </a:p>
              <a:p>
                <a:pPr marL="0" lvl="0" indent="0" algn="ctr" rtl="0">
                  <a:spcBef>
                    <a:spcPts val="0"/>
                  </a:spcBef>
                  <a:spcAft>
                    <a:spcPts val="0"/>
                  </a:spcAft>
                  <a:buNone/>
                </a:pPr>
                <a:r>
                  <a:rPr lang="ar-AE" sz="2400" i="1" dirty="0">
                    <a:solidFill>
                      <a:schemeClr val="dk1"/>
                    </a:solidFill>
                    <a:latin typeface="Calibri"/>
                    <a:ea typeface="Calibri"/>
                    <a:cs typeface="Calibri"/>
                    <a:sym typeface="Calibri"/>
                  </a:rPr>
                  <a:t>¿</a:t>
                </a:r>
                <a14:m>
                  <m:oMath xmlns:m="http://schemas.openxmlformats.org/officeDocument/2006/math">
                    <m:rad>
                      <m:radPr>
                        <m:degHide m:val="on"/>
                        <m:ctrlPr>
                          <a:rPr lang="ar-AE" sz="2400" i="1" smtClean="0">
                            <a:solidFill>
                              <a:schemeClr val="dk1"/>
                            </a:solidFill>
                            <a:latin typeface="Cambria Math" panose="02040503050406030204" pitchFamily="18" charset="0"/>
                            <a:sym typeface="Nunito"/>
                          </a:rPr>
                        </m:ctrlPr>
                      </m:radPr>
                      <m:deg/>
                      <m:e>
                        <m:r>
                          <a:rPr lang="ar-AE" sz="2400" b="0" i="1" smtClean="0">
                            <a:solidFill>
                              <a:schemeClr val="dk1"/>
                            </a:solidFill>
                            <a:latin typeface="Cambria Math" panose="02040503050406030204" pitchFamily="18" charset="0"/>
                            <a:sym typeface="Nunito"/>
                          </a:rPr>
                          <m:t>2</m:t>
                        </m:r>
                      </m:e>
                    </m:rad>
                    <m:r>
                      <a:rPr lang="ar-AE" sz="2400" i="1" smtClean="0">
                        <a:solidFill>
                          <a:schemeClr val="dk1"/>
                        </a:solidFill>
                        <a:latin typeface="Cambria Math" panose="02040503050406030204" pitchFamily="18" charset="0"/>
                        <a:sym typeface="Nunito"/>
                      </a:rPr>
                      <m:t> </m:t>
                    </m:r>
                  </m:oMath>
                </a14:m>
                <a:r>
                  <a:rPr lang="es-CL" sz="2400" i="1" dirty="0">
                    <a:solidFill>
                      <a:schemeClr val="dk1"/>
                    </a:solidFill>
                    <a:latin typeface="Calibri"/>
                    <a:ea typeface="Calibri"/>
                    <a:cs typeface="Calibri"/>
                    <a:sym typeface="Calibri"/>
                  </a:rPr>
                  <a:t>es un número entero?</a:t>
                </a:r>
                <a:br>
                  <a:rPr lang="es-CL" sz="2400" b="1" dirty="0">
                    <a:solidFill>
                      <a:schemeClr val="dk1"/>
                    </a:solidFill>
                    <a:latin typeface="Calibri"/>
                    <a:ea typeface="Calibri"/>
                    <a:cs typeface="Calibri"/>
                    <a:sym typeface="Calibri"/>
                  </a:rPr>
                </a:br>
                <a:endParaRPr sz="2400" b="1" dirty="0">
                  <a:solidFill>
                    <a:schemeClr val="dk1"/>
                  </a:solidFill>
                  <a:latin typeface="Calibri"/>
                  <a:ea typeface="Calibri"/>
                  <a:cs typeface="Calibri"/>
                  <a:sym typeface="Calibri"/>
                </a:endParaRPr>
              </a:p>
            </p:txBody>
          </p:sp>
        </mc:Choice>
        <mc:Fallback xmlns="">
          <p:sp>
            <p:nvSpPr>
              <p:cNvPr id="189" name="Google Shape;189;g23f72249f4a_0_1"/>
              <p:cNvSpPr txBox="1">
                <a:spLocks noRot="1" noChangeAspect="1" noMove="1" noResize="1" noEditPoints="1" noAdjustHandles="1" noChangeArrowheads="1" noChangeShapeType="1" noTextEdit="1"/>
              </p:cNvSpPr>
              <p:nvPr/>
            </p:nvSpPr>
            <p:spPr>
              <a:xfrm>
                <a:off x="2748710" y="1641526"/>
                <a:ext cx="3646579" cy="1090076"/>
              </a:xfrm>
              <a:prstGeom prst="rect">
                <a:avLst/>
              </a:prstGeom>
              <a:blipFill>
                <a:blip r:embed="rId3"/>
                <a:stretch>
                  <a:fillRect l="-1505" t="-2793" r="-167"/>
                </a:stretch>
              </a:blipFill>
              <a:ln>
                <a:noFill/>
              </a:ln>
            </p:spPr>
            <p:txBody>
              <a:bodyPr/>
              <a:lstStyle/>
              <a:p>
                <a:r>
                  <a:rPr lang="es-CL">
                    <a:noFill/>
                  </a:rPr>
                  <a:t> </a:t>
                </a:r>
              </a:p>
            </p:txBody>
          </p:sp>
        </mc:Fallback>
      </mc:AlternateContent>
      <p:pic>
        <p:nvPicPr>
          <p:cNvPr id="191" name="Google Shape;191;g23f72249f4a_0_1"/>
          <p:cNvPicPr preferRelativeResize="0"/>
          <p:nvPr/>
        </p:nvPicPr>
        <p:blipFill>
          <a:blip r:embed="rId4">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239e0c2715_0_13"/>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p:sp>
        <p:nvSpPr>
          <p:cNvPr id="197" name="Google Shape;197;g2239e0c2715_0_13"/>
          <p:cNvSpPr txBox="1"/>
          <p:nvPr/>
        </p:nvSpPr>
        <p:spPr>
          <a:xfrm>
            <a:off x="520050" y="1486868"/>
            <a:ext cx="8103900" cy="1084882"/>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r>
              <a:rPr lang="es" sz="2400" i="1" dirty="0">
                <a:solidFill>
                  <a:schemeClr val="dk1"/>
                </a:solidFill>
                <a:latin typeface="Calibri"/>
                <a:ea typeface="Calibri"/>
                <a:cs typeface="Calibri"/>
                <a:sym typeface="Calibri"/>
              </a:rPr>
              <a:t>¿Entre qué cuadrados perfectos se encuentra el número 2?</a:t>
            </a:r>
            <a:br>
              <a:rPr lang="es" sz="2400" i="1" dirty="0">
                <a:solidFill>
                  <a:schemeClr val="dk1"/>
                </a:solidFill>
                <a:latin typeface="Calibri"/>
                <a:ea typeface="Calibri"/>
                <a:cs typeface="Calibri"/>
                <a:sym typeface="Calibri"/>
              </a:rPr>
            </a:br>
            <a:endParaRPr sz="2400" b="1" dirty="0">
              <a:solidFill>
                <a:schemeClr val="dk1"/>
              </a:solidFill>
              <a:latin typeface="Calibri"/>
              <a:ea typeface="Calibri"/>
              <a:cs typeface="Calibri"/>
              <a:sym typeface="Calibri"/>
            </a:endParaRPr>
          </a:p>
        </p:txBody>
      </p:sp>
      <p:pic>
        <p:nvPicPr>
          <p:cNvPr id="198" name="Google Shape;198;g2239e0c2715_0_13"/>
          <p:cNvPicPr preferRelativeResize="0"/>
          <p:nvPr/>
        </p:nvPicPr>
        <p:blipFill>
          <a:blip r:embed="rId3">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3f72249f4a_0_12"/>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05" name="Google Shape;205;g23f72249f4a_0_12"/>
              <p:cNvSpPr txBox="1"/>
              <p:nvPr/>
            </p:nvSpPr>
            <p:spPr>
              <a:xfrm>
                <a:off x="520429" y="1481674"/>
                <a:ext cx="8103900" cy="1090076"/>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lang="es-CL" sz="1600" dirty="0">
                  <a:solidFill>
                    <a:schemeClr val="dk1"/>
                  </a:solidFill>
                  <a:latin typeface="Calibri"/>
                  <a:ea typeface="Calibri"/>
                  <a:cs typeface="Calibri"/>
                  <a:sym typeface="Calibri"/>
                </a:endParaRPr>
              </a:p>
              <a:p>
                <a:pPr marL="457200" lvl="0" indent="0" algn="ctr" rtl="0">
                  <a:spcBef>
                    <a:spcPts val="0"/>
                  </a:spcBef>
                  <a:spcAft>
                    <a:spcPts val="0"/>
                  </a:spcAft>
                  <a:buNone/>
                </a:pPr>
                <a:r>
                  <a:rPr lang="es-CL" sz="2400" i="1" dirty="0">
                    <a:solidFill>
                      <a:schemeClr val="dk1"/>
                    </a:solidFill>
                    <a:latin typeface="Calibri"/>
                    <a:ea typeface="Calibri"/>
                    <a:cs typeface="Calibri"/>
                    <a:sym typeface="Calibri"/>
                  </a:rPr>
                  <a:t>¿Cómo podemos estimar </a:t>
                </a:r>
                <a14:m>
                  <m:oMath xmlns:m="http://schemas.openxmlformats.org/officeDocument/2006/math">
                    <m:rad>
                      <m:radPr>
                        <m:degHide m:val="on"/>
                        <m:ctrlPr>
                          <a:rPr lang="ar-AE" sz="2400" i="1" smtClean="0">
                            <a:solidFill>
                              <a:schemeClr val="dk1"/>
                            </a:solidFill>
                            <a:latin typeface="Cambria Math" panose="02040503050406030204" pitchFamily="18" charset="0"/>
                            <a:sym typeface="Nunito"/>
                          </a:rPr>
                        </m:ctrlPr>
                      </m:radPr>
                      <m:deg/>
                      <m:e>
                        <m:r>
                          <a:rPr lang="ar-AE" sz="2400" b="0" i="1" smtClean="0">
                            <a:solidFill>
                              <a:schemeClr val="dk1"/>
                            </a:solidFill>
                            <a:latin typeface="Cambria Math" panose="02040503050406030204" pitchFamily="18" charset="0"/>
                            <a:sym typeface="Nunito"/>
                          </a:rPr>
                          <m:t>2</m:t>
                        </m:r>
                      </m:e>
                    </m:rad>
                  </m:oMath>
                </a14:m>
                <a:r>
                  <a:rPr lang="ar-AE" sz="2400" i="1" dirty="0">
                    <a:solidFill>
                      <a:schemeClr val="dk1"/>
                    </a:solidFill>
                    <a:latin typeface="Calibri"/>
                    <a:ea typeface="Calibri"/>
                    <a:cs typeface="Calibri"/>
                    <a:sym typeface="Calibri"/>
                  </a:rPr>
                  <a:t> </a:t>
                </a:r>
                <a:r>
                  <a:rPr lang="es-CL" sz="2400" i="1" dirty="0">
                    <a:solidFill>
                      <a:schemeClr val="dk1"/>
                    </a:solidFill>
                    <a:latin typeface="Calibri"/>
                    <a:ea typeface="Calibri"/>
                    <a:cs typeface="Calibri"/>
                    <a:sym typeface="Calibri"/>
                  </a:rPr>
                  <a:t>sin usar la calculadora?</a:t>
                </a:r>
                <a:br>
                  <a:rPr lang="es-CL" sz="2400" i="1" dirty="0">
                    <a:solidFill>
                      <a:schemeClr val="dk1"/>
                    </a:solidFill>
                    <a:latin typeface="Calibri"/>
                    <a:ea typeface="Calibri"/>
                    <a:cs typeface="Calibri"/>
                    <a:sym typeface="Calibri"/>
                  </a:rPr>
                </a:br>
                <a:endParaRPr sz="2400" b="1" dirty="0">
                  <a:solidFill>
                    <a:schemeClr val="dk1"/>
                  </a:solidFill>
                  <a:latin typeface="Calibri"/>
                  <a:ea typeface="Calibri"/>
                  <a:cs typeface="Calibri"/>
                  <a:sym typeface="Calibri"/>
                </a:endParaRPr>
              </a:p>
            </p:txBody>
          </p:sp>
        </mc:Choice>
        <mc:Fallback xmlns="">
          <p:sp>
            <p:nvSpPr>
              <p:cNvPr id="205" name="Google Shape;205;g23f72249f4a_0_12"/>
              <p:cNvSpPr txBox="1">
                <a:spLocks noRot="1" noChangeAspect="1" noMove="1" noResize="1" noEditPoints="1" noAdjustHandles="1" noChangeArrowheads="1" noChangeShapeType="1" noTextEdit="1"/>
              </p:cNvSpPr>
              <p:nvPr/>
            </p:nvSpPr>
            <p:spPr>
              <a:xfrm>
                <a:off x="520429" y="1481674"/>
                <a:ext cx="8103900" cy="1090076"/>
              </a:xfrm>
              <a:prstGeom prst="rect">
                <a:avLst/>
              </a:prstGeom>
              <a:blipFill>
                <a:blip r:embed="rId3"/>
                <a:stretch>
                  <a:fillRect/>
                </a:stretch>
              </a:blipFill>
              <a:ln>
                <a:noFill/>
              </a:ln>
            </p:spPr>
            <p:txBody>
              <a:bodyPr/>
              <a:lstStyle/>
              <a:p>
                <a:r>
                  <a:rPr lang="es-CL">
                    <a:noFill/>
                  </a:rPr>
                  <a:t> </a:t>
                </a:r>
              </a:p>
            </p:txBody>
          </p:sp>
        </mc:Fallback>
      </mc:AlternateContent>
      <p:pic>
        <p:nvPicPr>
          <p:cNvPr id="207" name="Google Shape;207;g23f72249f4a_0_12"/>
          <p:cNvPicPr preferRelativeResize="0"/>
          <p:nvPr/>
        </p:nvPicPr>
        <p:blipFill>
          <a:blip r:embed="rId4">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3f72249f4a_0_19"/>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p:sp>
        <p:nvSpPr>
          <p:cNvPr id="213" name="Google Shape;213;g23f72249f4a_0_19"/>
          <p:cNvSpPr txBox="1"/>
          <p:nvPr/>
        </p:nvSpPr>
        <p:spPr>
          <a:xfrm>
            <a:off x="520429" y="1293073"/>
            <a:ext cx="8103900" cy="900216"/>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rtl="0">
              <a:spcBef>
                <a:spcPts val="0"/>
              </a:spcBef>
              <a:spcAft>
                <a:spcPts val="0"/>
              </a:spcAft>
              <a:buNone/>
            </a:pPr>
            <a:r>
              <a:rPr lang="es" sz="2000" dirty="0">
                <a:solidFill>
                  <a:schemeClr val="dk1"/>
                </a:solidFill>
                <a:latin typeface="Calibri"/>
                <a:ea typeface="Calibri"/>
                <a:cs typeface="Calibri"/>
                <a:sym typeface="Calibri"/>
              </a:rPr>
              <a:t>2. Completen la siguiente tabla:</a:t>
            </a:r>
            <a:endParaRPr sz="20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p:txBody>
      </p:sp>
      <p:pic>
        <p:nvPicPr>
          <p:cNvPr id="214" name="Google Shape;214;g23f72249f4a_0_19"/>
          <p:cNvPicPr preferRelativeResize="0"/>
          <p:nvPr/>
        </p:nvPicPr>
        <p:blipFill>
          <a:blip r:embed="rId3">
            <a:alphaModFix/>
          </a:blip>
          <a:stretch>
            <a:fillRect/>
          </a:stretch>
        </p:blipFill>
        <p:spPr>
          <a:xfrm>
            <a:off x="152398" y="2367549"/>
            <a:ext cx="8839204" cy="116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4a71b08f89_0_4"/>
          <p:cNvSpPr txBox="1"/>
          <p:nvPr/>
        </p:nvSpPr>
        <p:spPr>
          <a:xfrm>
            <a:off x="376405" y="373054"/>
            <a:ext cx="72141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3000" b="1" dirty="0">
                <a:solidFill>
                  <a:srgbClr val="423B71"/>
                </a:solidFill>
                <a:latin typeface="Calibri"/>
                <a:ea typeface="Calibri"/>
                <a:cs typeface="Calibri"/>
                <a:sym typeface="Calibri"/>
              </a:rPr>
              <a:t>¿Cuánto demora en caer?</a:t>
            </a:r>
            <a:endParaRPr sz="3000" b="1" i="0" u="none" strike="noStrike" cap="none" dirty="0">
              <a:solidFill>
                <a:srgbClr val="423B71"/>
              </a:solidFill>
              <a:latin typeface="Calibri"/>
              <a:ea typeface="Calibri"/>
              <a:cs typeface="Calibri"/>
              <a:sym typeface="Calibri"/>
            </a:endParaRPr>
          </a:p>
        </p:txBody>
      </p:sp>
      <p:sp>
        <p:nvSpPr>
          <p:cNvPr id="88" name="Google Shape;88;g24a71b08f89_0_4"/>
          <p:cNvSpPr txBox="1"/>
          <p:nvPr/>
        </p:nvSpPr>
        <p:spPr>
          <a:xfrm>
            <a:off x="376405" y="1214750"/>
            <a:ext cx="4525500" cy="3393206"/>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i="1" dirty="0">
                <a:solidFill>
                  <a:schemeClr val="dk1"/>
                </a:solidFill>
                <a:latin typeface="Calibri"/>
                <a:ea typeface="Calibri"/>
                <a:cs typeface="Calibri"/>
                <a:sym typeface="Calibri"/>
              </a:rPr>
              <a:t>Si se deja caer una bolita desde la azotea del Sky Costanera, ¿cuánto tiempo creen que tardará en llegar al suelo?</a:t>
            </a:r>
            <a:br>
              <a:rPr lang="es" sz="1800" i="1" dirty="0">
                <a:solidFill>
                  <a:schemeClr val="dk1"/>
                </a:solidFill>
                <a:latin typeface="Calibri"/>
                <a:ea typeface="Calibri"/>
                <a:cs typeface="Calibri"/>
                <a:sym typeface="Calibri"/>
              </a:rPr>
            </a:br>
            <a:endParaRPr sz="1800" i="1"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dirty="0">
                <a:solidFill>
                  <a:schemeClr val="dk1"/>
                </a:solidFill>
                <a:latin typeface="Calibri"/>
                <a:ea typeface="Calibri"/>
                <a:cs typeface="Calibri"/>
                <a:sym typeface="Calibri"/>
              </a:rPr>
              <a:t>Si se deja caer desde la mitad de la altura, ¿cuánto tiempo creen que tardará en llegar al suelo?	</a:t>
            </a:r>
            <a:br>
              <a:rPr lang="es" sz="1800" i="1" dirty="0">
                <a:solidFill>
                  <a:schemeClr val="dk1"/>
                </a:solidFill>
                <a:latin typeface="Calibri"/>
                <a:ea typeface="Calibri"/>
                <a:cs typeface="Calibri"/>
                <a:sym typeface="Calibri"/>
              </a:rPr>
            </a:br>
            <a:endParaRPr sz="1800" i="1"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dirty="0">
                <a:solidFill>
                  <a:schemeClr val="dk1"/>
                </a:solidFill>
                <a:latin typeface="Calibri"/>
                <a:ea typeface="Calibri"/>
                <a:cs typeface="Calibri"/>
                <a:sym typeface="Calibri"/>
              </a:rPr>
              <a:t>Si se deja caer una pelota de tenis desde la azotea del Sky Costanera, ¿demorará menos o más que la bolita en llegar al suelo? ¿Por qué?</a:t>
            </a:r>
            <a:endParaRPr sz="1800" b="0" i="1" u="none" strike="noStrike" cap="none" dirty="0">
              <a:solidFill>
                <a:schemeClr val="dk1"/>
              </a:solidFill>
              <a:latin typeface="Calibri"/>
              <a:ea typeface="Calibri"/>
              <a:cs typeface="Calibri"/>
              <a:sym typeface="Calibri"/>
            </a:endParaRPr>
          </a:p>
        </p:txBody>
      </p:sp>
      <p:pic>
        <p:nvPicPr>
          <p:cNvPr id="89" name="Google Shape;89;g24a71b08f89_0_4"/>
          <p:cNvPicPr preferRelativeResize="0"/>
          <p:nvPr/>
        </p:nvPicPr>
        <p:blipFill>
          <a:blip r:embed="rId3">
            <a:alphaModFix/>
          </a:blip>
          <a:stretch>
            <a:fillRect/>
          </a:stretch>
        </p:blipFill>
        <p:spPr>
          <a:xfrm>
            <a:off x="5229263" y="1583144"/>
            <a:ext cx="3762340" cy="26564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3f72249f4a_0_31"/>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21" name="Google Shape;221;g23f72249f4a_0_31"/>
              <p:cNvSpPr txBox="1"/>
              <p:nvPr/>
            </p:nvSpPr>
            <p:spPr>
              <a:xfrm>
                <a:off x="520050" y="1428900"/>
                <a:ext cx="8103900" cy="2590679"/>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lang="es-CL" sz="2000" dirty="0">
                  <a:solidFill>
                    <a:schemeClr val="dk1"/>
                  </a:solidFill>
                  <a:latin typeface="Calibri"/>
                  <a:ea typeface="Calibri"/>
                  <a:cs typeface="Calibri"/>
                  <a:sym typeface="Calibri"/>
                </a:endParaRPr>
              </a:p>
              <a:p>
                <a:pPr marL="0" lvl="0" indent="0" rtl="0">
                  <a:spcBef>
                    <a:spcPts val="0"/>
                  </a:spcBef>
                  <a:spcAft>
                    <a:spcPts val="0"/>
                  </a:spcAft>
                  <a:buNone/>
                </a:pPr>
                <a:r>
                  <a:rPr lang="es-CL" sz="2000" dirty="0">
                    <a:solidFill>
                      <a:schemeClr val="dk1"/>
                    </a:solidFill>
                    <a:latin typeface="Calibri"/>
                    <a:ea typeface="Calibri"/>
                    <a:cs typeface="Calibri"/>
                    <a:sym typeface="Calibri"/>
                  </a:rPr>
                  <a:t>3.  ¿Entre qué valores de 𝒙</a:t>
                </a:r>
                <a:r>
                  <a:rPr lang="es-CL" sz="2000" i="1" dirty="0">
                    <a:solidFill>
                      <a:schemeClr val="dk1"/>
                    </a:solidFill>
                    <a:latin typeface="Cambria"/>
                    <a:ea typeface="Cambria"/>
                    <a:cs typeface="Cambria"/>
                    <a:sym typeface="Cambria"/>
                  </a:rPr>
                  <a:t>²</a:t>
                </a:r>
                <a:r>
                  <a:rPr lang="es-CL" sz="2000" dirty="0">
                    <a:solidFill>
                      <a:schemeClr val="dk1"/>
                    </a:solidFill>
                    <a:latin typeface="Calibri"/>
                    <a:ea typeface="Calibri"/>
                    <a:cs typeface="Calibri"/>
                    <a:sym typeface="Calibri"/>
                  </a:rPr>
                  <a:t> se encuentra el </a:t>
                </a:r>
                <a14:m>
                  <m:oMath xmlns:m="http://schemas.openxmlformats.org/officeDocument/2006/math">
                    <m:r>
                      <a:rPr lang="es-CL" sz="2000" i="1" dirty="0" smtClean="0">
                        <a:solidFill>
                          <a:schemeClr val="dk1"/>
                        </a:solidFill>
                        <a:latin typeface="Cambria Math" panose="02040503050406030204" pitchFamily="18" charset="0"/>
                        <a:ea typeface="Calibri"/>
                        <a:cs typeface="Calibri"/>
                        <a:sym typeface="Calibri"/>
                      </a:rPr>
                      <m:t>2</m:t>
                    </m:r>
                  </m:oMath>
                </a14:m>
                <a:r>
                  <a:rPr lang="es-CL" sz="2000" dirty="0">
                    <a:solidFill>
                      <a:schemeClr val="dk1"/>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lang="es-CL" sz="2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CL" sz="2000" dirty="0">
                    <a:solidFill>
                      <a:schemeClr val="dk1"/>
                    </a:solidFill>
                    <a:latin typeface="Calibri"/>
                    <a:ea typeface="Calibri"/>
                    <a:cs typeface="Calibri"/>
                    <a:sym typeface="Calibri"/>
                  </a:rPr>
                  <a:t>4.  ¿Entre qué valores de 𝒙 se ubica </a:t>
                </a:r>
                <a14:m>
                  <m:oMath xmlns:m="http://schemas.openxmlformats.org/officeDocument/2006/math">
                    <m:rad>
                      <m:radPr>
                        <m:degHide m:val="on"/>
                        <m:ctrlPr>
                          <a:rPr lang="ar-AE" sz="2000" i="1" smtClean="0">
                            <a:solidFill>
                              <a:schemeClr val="dk1"/>
                            </a:solidFill>
                            <a:latin typeface="Cambria Math" panose="02040503050406030204" pitchFamily="18" charset="0"/>
                            <a:sym typeface="Nunito"/>
                          </a:rPr>
                        </m:ctrlPr>
                      </m:radPr>
                      <m:deg/>
                      <m:e>
                        <m:r>
                          <a:rPr lang="ar-AE" sz="2000" b="0" i="1" smtClean="0">
                            <a:solidFill>
                              <a:schemeClr val="dk1"/>
                            </a:solidFill>
                            <a:latin typeface="Cambria Math" panose="02040503050406030204" pitchFamily="18" charset="0"/>
                            <a:sym typeface="Nunito"/>
                          </a:rPr>
                          <m:t>2</m:t>
                        </m:r>
                      </m:e>
                    </m:rad>
                  </m:oMath>
                </a14:m>
                <a:r>
                  <a:rPr lang="ar-AE" sz="2000" dirty="0">
                    <a:solidFill>
                      <a:schemeClr val="dk1"/>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lang="ar-AE" sz="2000" dirty="0">
                  <a:solidFill>
                    <a:schemeClr val="dk1"/>
                  </a:solidFill>
                  <a:latin typeface="Calibri"/>
                  <a:ea typeface="Calibri"/>
                  <a:cs typeface="Calibri"/>
                  <a:sym typeface="Calibri"/>
                </a:endParaRPr>
              </a:p>
              <a:p>
                <a:pPr lvl="0">
                  <a:buClr>
                    <a:schemeClr val="dk1"/>
                  </a:buClr>
                  <a:buSzPts val="1100"/>
                </a:pPr>
                <a:r>
                  <a:rPr lang="ar-AE" sz="2000" dirty="0">
                    <a:solidFill>
                      <a:schemeClr val="dk1"/>
                    </a:solidFill>
                    <a:latin typeface="Calibri"/>
                    <a:ea typeface="Calibri"/>
                    <a:cs typeface="Calibri"/>
                    <a:sym typeface="Calibri"/>
                  </a:rPr>
                  <a:t>5</a:t>
                </a:r>
                <a:r>
                  <a:rPr lang="es-MX" sz="2000" dirty="0">
                    <a:solidFill>
                      <a:schemeClr val="dk1"/>
                    </a:solidFill>
                    <a:latin typeface="Calibri"/>
                    <a:ea typeface="Calibri"/>
                    <a:cs typeface="Calibri"/>
                    <a:sym typeface="Calibri"/>
                  </a:rPr>
                  <a:t>.  ¿</a:t>
                </a:r>
                <a:r>
                  <a:rPr lang="es-CL" sz="2000" dirty="0">
                    <a:solidFill>
                      <a:schemeClr val="dk1"/>
                    </a:solidFill>
                    <a:latin typeface="Calibri"/>
                    <a:ea typeface="Calibri"/>
                    <a:cs typeface="Calibri"/>
                    <a:sym typeface="Calibri"/>
                  </a:rPr>
                  <a:t>Cuál es el valor de </a:t>
                </a:r>
                <a14:m>
                  <m:oMath xmlns:m="http://schemas.openxmlformats.org/officeDocument/2006/math">
                    <m:rad>
                      <m:radPr>
                        <m:degHide m:val="on"/>
                        <m:ctrlPr>
                          <a:rPr lang="es" sz="2000" i="1" smtClean="0">
                            <a:solidFill>
                              <a:schemeClr val="dk1"/>
                            </a:solidFill>
                            <a:latin typeface="Cambria Math" panose="02040503050406030204" pitchFamily="18" charset="0"/>
                            <a:sym typeface="Nunito"/>
                          </a:rPr>
                        </m:ctrlPr>
                      </m:radPr>
                      <m:deg/>
                      <m:e>
                        <m:r>
                          <a:rPr lang="es-MX" sz="2000" b="0" i="1" smtClean="0">
                            <a:solidFill>
                              <a:schemeClr val="dk1"/>
                            </a:solidFill>
                            <a:latin typeface="Cambria Math" panose="02040503050406030204" pitchFamily="18" charset="0"/>
                            <a:sym typeface="Nunito"/>
                          </a:rPr>
                          <m:t>2</m:t>
                        </m:r>
                      </m:e>
                    </m:rad>
                  </m:oMath>
                </a14:m>
                <a:r>
                  <a:rPr lang="es-CL" sz="2000" dirty="0">
                    <a:solidFill>
                      <a:schemeClr val="dk1"/>
                    </a:solidFill>
                    <a:latin typeface="Calibri"/>
                    <a:ea typeface="Calibri"/>
                    <a:cs typeface="Calibri"/>
                    <a:sym typeface="Calibri"/>
                  </a:rPr>
                  <a:t> hasta la primera cifra decimal?                   </a:t>
                </a:r>
              </a:p>
              <a:p>
                <a:pPr lvl="0">
                  <a:buClr>
                    <a:schemeClr val="dk1"/>
                  </a:buClr>
                  <a:buSzPts val="1100"/>
                </a:pPr>
                <a:r>
                  <a:rPr lang="es-CL" sz="2000" dirty="0">
                    <a:solidFill>
                      <a:schemeClr val="dk1"/>
                    </a:solidFill>
                    <a:latin typeface="Calibri"/>
                    <a:ea typeface="Calibri"/>
                    <a:cs typeface="Calibri"/>
                    <a:sym typeface="Calibri"/>
                  </a:rPr>
                  <a:t>     ¿Ese valor es exactamente </a:t>
                </a:r>
                <a14:m>
                  <m:oMath xmlns:m="http://schemas.openxmlformats.org/officeDocument/2006/math">
                    <m:rad>
                      <m:radPr>
                        <m:degHide m:val="on"/>
                        <m:ctrlPr>
                          <a:rPr lang="es" sz="2000" i="1">
                            <a:solidFill>
                              <a:schemeClr val="dk1"/>
                            </a:solidFill>
                            <a:latin typeface="Cambria Math" panose="02040503050406030204" pitchFamily="18" charset="0"/>
                            <a:sym typeface="Nunito"/>
                          </a:rPr>
                        </m:ctrlPr>
                      </m:radPr>
                      <m:deg/>
                      <m:e>
                        <m:r>
                          <a:rPr lang="es-MX" sz="2000" b="0" i="1" smtClean="0">
                            <a:solidFill>
                              <a:schemeClr val="dk1"/>
                            </a:solidFill>
                            <a:latin typeface="Cambria Math" panose="02040503050406030204" pitchFamily="18" charset="0"/>
                            <a:sym typeface="Nunito"/>
                          </a:rPr>
                          <m:t>2</m:t>
                        </m:r>
                      </m:e>
                    </m:rad>
                  </m:oMath>
                </a14:m>
                <a:r>
                  <a:rPr lang="es-CL" sz="2000" dirty="0">
                    <a:solidFill>
                      <a:schemeClr val="dk1"/>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p:txBody>
          </p:sp>
        </mc:Choice>
        <mc:Fallback xmlns="">
          <p:sp>
            <p:nvSpPr>
              <p:cNvPr id="221" name="Google Shape;221;g23f72249f4a_0_31"/>
              <p:cNvSpPr txBox="1">
                <a:spLocks noRot="1" noChangeAspect="1" noMove="1" noResize="1" noEditPoints="1" noAdjustHandles="1" noChangeArrowheads="1" noChangeShapeType="1" noTextEdit="1"/>
              </p:cNvSpPr>
              <p:nvPr/>
            </p:nvSpPr>
            <p:spPr>
              <a:xfrm>
                <a:off x="520050" y="1428900"/>
                <a:ext cx="8103900" cy="2590679"/>
              </a:xfrm>
              <a:prstGeom prst="rect">
                <a:avLst/>
              </a:prstGeom>
              <a:blipFill>
                <a:blip r:embed="rId3"/>
                <a:stretch>
                  <a:fillRect l="-1053"/>
                </a:stretch>
              </a:blipFill>
              <a:ln>
                <a:noFill/>
              </a:ln>
            </p:spPr>
            <p:txBody>
              <a:bodyPr/>
              <a:lstStyle/>
              <a:p>
                <a:r>
                  <a:rPr lang="es-CL">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239e0c2715_0_19"/>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p:graphicFrame>
        <p:nvGraphicFramePr>
          <p:cNvPr id="230" name="Google Shape;230;g2239e0c2715_0_19"/>
          <p:cNvGraphicFramePr/>
          <p:nvPr/>
        </p:nvGraphicFramePr>
        <p:xfrm>
          <a:off x="952500" y="2190750"/>
          <a:ext cx="7239000" cy="792420"/>
        </p:xfrm>
        <a:graphic>
          <a:graphicData uri="http://schemas.openxmlformats.org/drawingml/2006/table">
            <a:tbl>
              <a:tblPr>
                <a:noFill/>
                <a:tableStyleId>{26EA7BC2-6AAD-47D3-8521-EB09D5968143}</a:tableStyleId>
              </a:tblPr>
              <a:tblGrid>
                <a:gridCol w="603250">
                  <a:extLst>
                    <a:ext uri="{9D8B030D-6E8A-4147-A177-3AD203B41FA5}">
                      <a16:colId xmlns:a16="http://schemas.microsoft.com/office/drawing/2014/main" val="20000"/>
                    </a:ext>
                  </a:extLst>
                </a:gridCol>
                <a:gridCol w="603250">
                  <a:extLst>
                    <a:ext uri="{9D8B030D-6E8A-4147-A177-3AD203B41FA5}">
                      <a16:colId xmlns:a16="http://schemas.microsoft.com/office/drawing/2014/main" val="20001"/>
                    </a:ext>
                  </a:extLst>
                </a:gridCol>
                <a:gridCol w="603250">
                  <a:extLst>
                    <a:ext uri="{9D8B030D-6E8A-4147-A177-3AD203B41FA5}">
                      <a16:colId xmlns:a16="http://schemas.microsoft.com/office/drawing/2014/main" val="20002"/>
                    </a:ext>
                  </a:extLst>
                </a:gridCol>
                <a:gridCol w="603250">
                  <a:extLst>
                    <a:ext uri="{9D8B030D-6E8A-4147-A177-3AD203B41FA5}">
                      <a16:colId xmlns:a16="http://schemas.microsoft.com/office/drawing/2014/main" val="20003"/>
                    </a:ext>
                  </a:extLst>
                </a:gridCol>
                <a:gridCol w="603250">
                  <a:extLst>
                    <a:ext uri="{9D8B030D-6E8A-4147-A177-3AD203B41FA5}">
                      <a16:colId xmlns:a16="http://schemas.microsoft.com/office/drawing/2014/main" val="20004"/>
                    </a:ext>
                  </a:extLst>
                </a:gridCol>
                <a:gridCol w="603250">
                  <a:extLst>
                    <a:ext uri="{9D8B030D-6E8A-4147-A177-3AD203B41FA5}">
                      <a16:colId xmlns:a16="http://schemas.microsoft.com/office/drawing/2014/main" val="20005"/>
                    </a:ext>
                  </a:extLst>
                </a:gridCol>
                <a:gridCol w="603250">
                  <a:extLst>
                    <a:ext uri="{9D8B030D-6E8A-4147-A177-3AD203B41FA5}">
                      <a16:colId xmlns:a16="http://schemas.microsoft.com/office/drawing/2014/main" val="20006"/>
                    </a:ext>
                  </a:extLst>
                </a:gridCol>
                <a:gridCol w="603250">
                  <a:extLst>
                    <a:ext uri="{9D8B030D-6E8A-4147-A177-3AD203B41FA5}">
                      <a16:colId xmlns:a16="http://schemas.microsoft.com/office/drawing/2014/main" val="20007"/>
                    </a:ext>
                  </a:extLst>
                </a:gridCol>
                <a:gridCol w="603250">
                  <a:extLst>
                    <a:ext uri="{9D8B030D-6E8A-4147-A177-3AD203B41FA5}">
                      <a16:colId xmlns:a16="http://schemas.microsoft.com/office/drawing/2014/main" val="20008"/>
                    </a:ext>
                  </a:extLst>
                </a:gridCol>
                <a:gridCol w="603250">
                  <a:extLst>
                    <a:ext uri="{9D8B030D-6E8A-4147-A177-3AD203B41FA5}">
                      <a16:colId xmlns:a16="http://schemas.microsoft.com/office/drawing/2014/main" val="20009"/>
                    </a:ext>
                  </a:extLst>
                </a:gridCol>
                <a:gridCol w="603250">
                  <a:extLst>
                    <a:ext uri="{9D8B030D-6E8A-4147-A177-3AD203B41FA5}">
                      <a16:colId xmlns:a16="http://schemas.microsoft.com/office/drawing/2014/main" val="20010"/>
                    </a:ext>
                  </a:extLst>
                </a:gridCol>
                <a:gridCol w="603250">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r>
                        <a:rPr lang="es">
                          <a:latin typeface="Calibri"/>
                          <a:ea typeface="Calibri"/>
                          <a:cs typeface="Calibri"/>
                          <a:sym typeface="Calibri"/>
                        </a:rPr>
                        <a:t>x</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1,0</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1,2</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1,3</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1,4</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1,5</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1,6</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1,7</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1,8</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dirty="0">
                          <a:latin typeface="Calibri"/>
                          <a:ea typeface="Calibri"/>
                          <a:cs typeface="Calibri"/>
                          <a:sym typeface="Calibri"/>
                        </a:rPr>
                        <a:t>1,9</a:t>
                      </a: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2,0</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
                          <a:solidFill>
                            <a:schemeClr val="dk1"/>
                          </a:solidFill>
                          <a:latin typeface="Calibri"/>
                          <a:ea typeface="Calibri"/>
                          <a:cs typeface="Calibri"/>
                          <a:sym typeface="Calibri"/>
                        </a:rPr>
                        <a:t>x</a:t>
                      </a:r>
                      <a:r>
                        <a:rPr lang="es" baseline="30000">
                          <a:solidFill>
                            <a:schemeClr val="dk1"/>
                          </a:solidFill>
                          <a:latin typeface="Calibri"/>
                          <a:ea typeface="Calibri"/>
                          <a:cs typeface="Calibri"/>
                          <a:sym typeface="Calibri"/>
                        </a:rPr>
                        <a:t>2</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1,21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1,44</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1,69</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1,96</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2,25</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2,56</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2,89</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3,24</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3,61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dirty="0">
                          <a:latin typeface="Calibri"/>
                          <a:ea typeface="Calibri"/>
                          <a:cs typeface="Calibri"/>
                          <a:sym typeface="Calibri"/>
                        </a:rPr>
                        <a:t>4</a:t>
                      </a:r>
                      <a:endParaRPr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231" name="Google Shape;231;g2239e0c2715_0_19"/>
          <p:cNvSpPr/>
          <p:nvPr/>
        </p:nvSpPr>
        <p:spPr>
          <a:xfrm>
            <a:off x="520425" y="1375500"/>
            <a:ext cx="8073000" cy="23925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2000" dirty="0">
                <a:solidFill>
                  <a:schemeClr val="dk1"/>
                </a:solidFill>
                <a:latin typeface="Calibri"/>
                <a:ea typeface="Calibri"/>
                <a:cs typeface="Calibri"/>
                <a:sym typeface="Calibri"/>
              </a:rPr>
              <a:t>2.   Completen la siguiente tabla:</a:t>
            </a:r>
            <a:endParaRPr sz="20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239e0c2715_0_25"/>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38" name="Google Shape;238;g2239e0c2715_0_25"/>
              <p:cNvSpPr/>
              <p:nvPr/>
            </p:nvSpPr>
            <p:spPr>
              <a:xfrm>
                <a:off x="535500" y="1349700"/>
                <a:ext cx="8073000" cy="32529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0"/>
                  </a:spcBef>
                  <a:spcAft>
                    <a:spcPts val="0"/>
                  </a:spcAft>
                  <a:buAutoNum type="arabicPeriod" startAt="3"/>
                </a:pPr>
                <a:r>
                  <a:rPr lang="es" sz="2000" dirty="0">
                    <a:solidFill>
                      <a:schemeClr val="dk1"/>
                    </a:solidFill>
                    <a:latin typeface="Calibri"/>
                    <a:ea typeface="Calibri"/>
                    <a:cs typeface="Calibri"/>
                    <a:sym typeface="Calibri"/>
                  </a:rPr>
                  <a:t>Al completar la tabla, se puede ver que el número 2 se encuentra</a:t>
                </a:r>
              </a:p>
              <a:p>
                <a:pPr lvl="0" algn="l" rtl="0">
                  <a:spcBef>
                    <a:spcPts val="0"/>
                  </a:spcBef>
                  <a:spcAft>
                    <a:spcPts val="0"/>
                  </a:spcAft>
                </a:pPr>
                <a:r>
                  <a:rPr lang="es" sz="2000" dirty="0">
                    <a:solidFill>
                      <a:schemeClr val="dk1"/>
                    </a:solidFill>
                    <a:latin typeface="Calibri"/>
                    <a:ea typeface="Calibri"/>
                    <a:cs typeface="Calibri"/>
                    <a:sym typeface="Calibri"/>
                  </a:rPr>
                  <a:t>entre los valores 𝒙</a:t>
                </a:r>
                <a:r>
                  <a:rPr lang="es" sz="2000" i="1" dirty="0">
                    <a:solidFill>
                      <a:schemeClr val="dk1"/>
                    </a:solidFill>
                    <a:latin typeface="Cambria"/>
                    <a:ea typeface="Cambria"/>
                    <a:cs typeface="Cambria"/>
                    <a:sym typeface="Cambria"/>
                  </a:rPr>
                  <a:t>²</a:t>
                </a:r>
                <a:r>
                  <a:rPr lang="es" sz="2000" dirty="0">
                    <a:solidFill>
                      <a:schemeClr val="dk1"/>
                    </a:solidFill>
                    <a:latin typeface="Calibri"/>
                    <a:ea typeface="Calibri"/>
                    <a:cs typeface="Calibri"/>
                    <a:sym typeface="Calibri"/>
                  </a:rPr>
                  <a:t>=</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1,96</m:t>
                    </m:r>
                  </m:oMath>
                </a14:m>
                <a:r>
                  <a:rPr lang="es" sz="2000" i="1" dirty="0">
                    <a:solidFill>
                      <a:schemeClr val="dk1"/>
                    </a:solidFill>
                    <a:latin typeface="Calibri"/>
                    <a:ea typeface="Calibri"/>
                    <a:cs typeface="Calibri"/>
                    <a:sym typeface="Calibri"/>
                  </a:rPr>
                  <a:t>  y  </a:t>
                </a:r>
                <a:r>
                  <a:rPr lang="es" sz="2000" dirty="0">
                    <a:solidFill>
                      <a:schemeClr val="dk1"/>
                    </a:solidFill>
                    <a:latin typeface="Calibri"/>
                    <a:ea typeface="Calibri"/>
                    <a:cs typeface="Calibri"/>
                    <a:sym typeface="Calibri"/>
                  </a:rPr>
                  <a:t>𝒙</a:t>
                </a:r>
                <a:r>
                  <a:rPr lang="es" sz="2000" i="1" dirty="0">
                    <a:solidFill>
                      <a:schemeClr val="dk1"/>
                    </a:solidFill>
                    <a:latin typeface="Cambria"/>
                    <a:ea typeface="Cambria"/>
                    <a:cs typeface="Cambria"/>
                    <a:sym typeface="Cambria"/>
                  </a:rPr>
                  <a:t>²</a:t>
                </a:r>
                <a:r>
                  <a:rPr lang="es" sz="2000" dirty="0">
                    <a:solidFill>
                      <a:schemeClr val="dk1"/>
                    </a:solidFill>
                    <a:latin typeface="Calibri"/>
                    <a:ea typeface="Calibri"/>
                    <a:cs typeface="Calibri"/>
                    <a:sym typeface="Calibri"/>
                  </a:rPr>
                  <a:t>=</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2,25</m:t>
                    </m:r>
                  </m:oMath>
                </a14:m>
                <a:r>
                  <a:rPr lang="e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a:p>
                <a:pPr marL="0" lvl="0" indent="0" algn="l" rtl="0">
                  <a:spcBef>
                    <a:spcPts val="0"/>
                  </a:spcBef>
                  <a:spcAft>
                    <a:spcPts val="0"/>
                  </a:spcAft>
                  <a:buNone/>
                </a:pPr>
                <a:r>
                  <a:rPr lang="es" sz="2000" dirty="0">
                    <a:solidFill>
                      <a:schemeClr val="dk1"/>
                    </a:solidFill>
                    <a:latin typeface="Calibri"/>
                    <a:ea typeface="Calibri"/>
                    <a:cs typeface="Calibri"/>
                    <a:sym typeface="Calibri"/>
                  </a:rPr>
                  <a:t>4.   Ya que el número 2 se encuentra entre los valores 𝒙</a:t>
                </a:r>
                <a:r>
                  <a:rPr lang="es" sz="2000" i="1" dirty="0">
                    <a:solidFill>
                      <a:schemeClr val="dk1"/>
                    </a:solidFill>
                    <a:latin typeface="Cambria"/>
                    <a:ea typeface="Cambria"/>
                    <a:cs typeface="Cambria"/>
                    <a:sym typeface="Cambria"/>
                  </a:rPr>
                  <a:t>²</a:t>
                </a:r>
                <a:r>
                  <a:rPr lang="es" sz="2000" dirty="0">
                    <a:solidFill>
                      <a:schemeClr val="dk1"/>
                    </a:solidFill>
                    <a:latin typeface="Calibri"/>
                    <a:ea typeface="Calibri"/>
                    <a:cs typeface="Calibri"/>
                    <a:sym typeface="Calibri"/>
                  </a:rPr>
                  <a:t>=</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1,96</m:t>
                    </m:r>
                  </m:oMath>
                </a14:m>
                <a:r>
                  <a:rPr lang="es" sz="2000" i="1" dirty="0">
                    <a:solidFill>
                      <a:schemeClr val="dk1"/>
                    </a:solidFill>
                    <a:latin typeface="Calibri"/>
                    <a:ea typeface="Calibri"/>
                    <a:cs typeface="Calibri"/>
                    <a:sym typeface="Calibri"/>
                  </a:rPr>
                  <a:t>  y  </a:t>
                </a:r>
                <a:r>
                  <a:rPr lang="es" sz="2000" dirty="0">
                    <a:solidFill>
                      <a:schemeClr val="dk1"/>
                    </a:solidFill>
                    <a:latin typeface="Calibri"/>
                    <a:ea typeface="Calibri"/>
                    <a:cs typeface="Calibri"/>
                    <a:sym typeface="Calibri"/>
                  </a:rPr>
                  <a:t>𝒙</a:t>
                </a:r>
                <a:r>
                  <a:rPr lang="es" sz="2000" i="1" dirty="0">
                    <a:solidFill>
                      <a:schemeClr val="dk1"/>
                    </a:solidFill>
                    <a:latin typeface="Cambria"/>
                    <a:ea typeface="Cambria"/>
                    <a:cs typeface="Cambria"/>
                    <a:sym typeface="Cambria"/>
                  </a:rPr>
                  <a:t>²</a:t>
                </a:r>
                <a:r>
                  <a:rPr lang="es" sz="2000" dirty="0">
                    <a:solidFill>
                      <a:schemeClr val="dk1"/>
                    </a:solidFill>
                    <a:latin typeface="Calibri"/>
                    <a:ea typeface="Calibri"/>
                    <a:cs typeface="Calibri"/>
                    <a:sym typeface="Calibri"/>
                  </a:rPr>
                  <a:t>=</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2,25</m:t>
                    </m:r>
                  </m:oMath>
                </a14:m>
                <a:r>
                  <a:rPr lang="es" sz="2000" dirty="0">
                    <a:solidFill>
                      <a:schemeClr val="dk1"/>
                    </a:solidFill>
                    <a:latin typeface="Calibri"/>
                    <a:ea typeface="Calibri"/>
                    <a:cs typeface="Calibri"/>
                    <a:sym typeface="Calibri"/>
                  </a:rPr>
                  <a:t>, la </a:t>
                </a:r>
                <a14:m>
                  <m:oMath xmlns:m="http://schemas.openxmlformats.org/officeDocument/2006/math">
                    <m:rad>
                      <m:radPr>
                        <m:degHide m:val="on"/>
                        <m:ctrlPr>
                          <a:rPr lang="es" sz="2000" i="1" smtClean="0">
                            <a:solidFill>
                              <a:schemeClr val="dk1"/>
                            </a:solidFill>
                            <a:latin typeface="Cambria Math" panose="02040503050406030204" pitchFamily="18" charset="0"/>
                            <a:sym typeface="Calibri"/>
                          </a:rPr>
                        </m:ctrlPr>
                      </m:radPr>
                      <m:deg/>
                      <m:e>
                        <m:r>
                          <a:rPr lang="es" sz="2000" i="1" smtClean="0">
                            <a:solidFill>
                              <a:schemeClr val="dk1"/>
                            </a:solidFill>
                            <a:latin typeface="Cambria Math" panose="02040503050406030204" pitchFamily="18" charset="0"/>
                            <a:sym typeface="Calibri"/>
                          </a:rPr>
                          <m:t>2</m:t>
                        </m:r>
                      </m:e>
                    </m:rad>
                  </m:oMath>
                </a14:m>
                <a:r>
                  <a:rPr lang="es" sz="2000" dirty="0">
                    <a:solidFill>
                      <a:schemeClr val="dk1"/>
                    </a:solidFill>
                    <a:latin typeface="Calibri"/>
                    <a:ea typeface="Calibri"/>
                    <a:cs typeface="Calibri"/>
                    <a:sym typeface="Calibri"/>
                  </a:rPr>
                  <a:t> se encontrará entre las raíces de esos valores, es decir, entre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1,4</m:t>
                    </m:r>
                  </m:oMath>
                </a14:m>
                <a:r>
                  <a:rPr lang="es" sz="2000" dirty="0">
                    <a:solidFill>
                      <a:schemeClr val="dk1"/>
                    </a:solidFill>
                    <a:latin typeface="Calibri"/>
                    <a:ea typeface="Calibri"/>
                    <a:cs typeface="Calibri"/>
                    <a:sym typeface="Calibri"/>
                  </a:rPr>
                  <a:t> y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1,5</m:t>
                    </m:r>
                  </m:oMath>
                </a14:m>
                <a:r>
                  <a:rPr lang="e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a:p>
                <a:pPr lvl="0"/>
                <a:r>
                  <a:rPr lang="es" sz="2000" dirty="0">
                    <a:solidFill>
                      <a:schemeClr val="dk1"/>
                    </a:solidFill>
                    <a:latin typeface="Calibri"/>
                    <a:ea typeface="Calibri"/>
                    <a:cs typeface="Calibri"/>
                    <a:sym typeface="Calibri"/>
                  </a:rPr>
                  <a:t>5.   Dado que el valor de está entre entre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1,4</m:t>
                    </m:r>
                  </m:oMath>
                </a14:m>
                <a:r>
                  <a:rPr lang="es" sz="2000" dirty="0">
                    <a:solidFill>
                      <a:schemeClr val="dk1"/>
                    </a:solidFill>
                    <a:latin typeface="Calibri"/>
                    <a:ea typeface="Calibri"/>
                    <a:cs typeface="Calibri"/>
                    <a:sym typeface="Calibri"/>
                  </a:rPr>
                  <a:t> y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1,5</m:t>
                    </m:r>
                  </m:oMath>
                </a14:m>
                <a:r>
                  <a:rPr lang="es" sz="2000" dirty="0">
                    <a:solidFill>
                      <a:schemeClr val="dk1"/>
                    </a:solidFill>
                    <a:latin typeface="Calibri"/>
                    <a:ea typeface="Calibri"/>
                    <a:cs typeface="Calibri"/>
                    <a:sym typeface="Calibri"/>
                  </a:rPr>
                  <a:t>, el valor de </a:t>
                </a:r>
                <a14:m>
                  <m:oMath xmlns:m="http://schemas.openxmlformats.org/officeDocument/2006/math">
                    <m:rad>
                      <m:radPr>
                        <m:degHide m:val="on"/>
                        <m:ctrlPr>
                          <a:rPr lang="es" sz="2000" i="1">
                            <a:solidFill>
                              <a:schemeClr val="dk1"/>
                            </a:solidFill>
                            <a:latin typeface="Cambria Math" panose="02040503050406030204" pitchFamily="18" charset="0"/>
                            <a:sym typeface="Calibri"/>
                          </a:rPr>
                        </m:ctrlPr>
                      </m:radPr>
                      <m:deg/>
                      <m:e>
                        <m:r>
                          <a:rPr lang="es" sz="2000" i="1">
                            <a:solidFill>
                              <a:schemeClr val="dk1"/>
                            </a:solidFill>
                            <a:latin typeface="Cambria Math" panose="02040503050406030204" pitchFamily="18" charset="0"/>
                            <a:sym typeface="Calibri"/>
                          </a:rPr>
                          <m:t>2</m:t>
                        </m:r>
                      </m:e>
                    </m:rad>
                  </m:oMath>
                </a14:m>
                <a:r>
                  <a:rPr lang="es" sz="2000" dirty="0">
                    <a:solidFill>
                      <a:schemeClr val="dk1"/>
                    </a:solidFill>
                    <a:latin typeface="Calibri"/>
                    <a:ea typeface="Calibri"/>
                    <a:cs typeface="Calibri"/>
                    <a:sym typeface="Calibri"/>
                  </a:rPr>
                  <a:t> hasta la primera cifra decimal es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1,4</m:t>
                    </m:r>
                  </m:oMath>
                </a14:m>
                <a:r>
                  <a:rPr lang="e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mc:Choice>
        <mc:Fallback xmlns="">
          <p:sp>
            <p:nvSpPr>
              <p:cNvPr id="238" name="Google Shape;238;g2239e0c2715_0_25"/>
              <p:cNvSpPr>
                <a:spLocks noRot="1" noChangeAspect="1" noMove="1" noResize="1" noEditPoints="1" noAdjustHandles="1" noChangeArrowheads="1" noChangeShapeType="1" noTextEdit="1"/>
              </p:cNvSpPr>
              <p:nvPr/>
            </p:nvSpPr>
            <p:spPr>
              <a:xfrm>
                <a:off x="535500" y="1349700"/>
                <a:ext cx="8073000" cy="3252900"/>
              </a:xfrm>
              <a:prstGeom prst="roundRect">
                <a:avLst>
                  <a:gd name="adj" fmla="val 16667"/>
                </a:avLst>
              </a:prstGeom>
              <a:blipFill>
                <a:blip r:embed="rId3"/>
                <a:stretch>
                  <a:fillRect/>
                </a:stretch>
              </a:blipFill>
              <a:ln w="19050" cap="flat" cmpd="sng">
                <a:solidFill>
                  <a:srgbClr val="62B799"/>
                </a:solidFill>
                <a:prstDash val="solid"/>
                <a:round/>
                <a:headEnd type="none" w="sm" len="sm"/>
                <a:tailEnd type="none" w="sm" len="sm"/>
              </a:ln>
            </p:spPr>
            <p:txBody>
              <a:bodyPr/>
              <a:lstStyle/>
              <a:p>
                <a:r>
                  <a:rPr lang="es-CL">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239e0c2715_0_43"/>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46" name="Google Shape;246;g2239e0c2715_0_43"/>
              <p:cNvSpPr txBox="1"/>
              <p:nvPr/>
            </p:nvSpPr>
            <p:spPr>
              <a:xfrm>
                <a:off x="520429" y="1357366"/>
                <a:ext cx="8103900" cy="407004"/>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1800" dirty="0">
                    <a:solidFill>
                      <a:schemeClr val="dk1"/>
                    </a:solidFill>
                    <a:latin typeface="Calibri"/>
                    <a:ea typeface="Calibri"/>
                    <a:cs typeface="Calibri"/>
                    <a:sym typeface="Calibri"/>
                  </a:rPr>
                  <a:t>6.   </a:t>
                </a:r>
                <a:r>
                  <a:rPr lang="es" sz="2000" dirty="0">
                    <a:solidFill>
                      <a:schemeClr val="dk1"/>
                    </a:solidFill>
                    <a:latin typeface="Calibri"/>
                    <a:ea typeface="Calibri"/>
                    <a:cs typeface="Calibri"/>
                    <a:sym typeface="Calibri"/>
                  </a:rPr>
                  <a:t>¿Ese valor es exactamente </a:t>
                </a:r>
                <a14:m>
                  <m:oMath xmlns:m="http://schemas.openxmlformats.org/officeDocument/2006/math">
                    <m:rad>
                      <m:radPr>
                        <m:degHide m:val="on"/>
                        <m:ctrlPr>
                          <a:rPr lang="es" sz="2000" i="1" smtClean="0">
                            <a:solidFill>
                              <a:schemeClr val="dk1"/>
                            </a:solidFill>
                            <a:latin typeface="Cambria Math" panose="02040503050406030204" pitchFamily="18" charset="0"/>
                            <a:sym typeface="Calibri"/>
                          </a:rPr>
                        </m:ctrlPr>
                      </m:radPr>
                      <m:deg/>
                      <m:e>
                        <m:r>
                          <a:rPr lang="es" sz="2000" i="1" smtClean="0">
                            <a:solidFill>
                              <a:schemeClr val="dk1"/>
                            </a:solidFill>
                            <a:latin typeface="Cambria Math" panose="02040503050406030204" pitchFamily="18" charset="0"/>
                            <a:sym typeface="Calibri"/>
                          </a:rPr>
                          <m:t>2</m:t>
                        </m:r>
                      </m:e>
                    </m:rad>
                  </m:oMath>
                </a14:m>
                <a:r>
                  <a:rPr lang="e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mc:Choice>
        <mc:Fallback xmlns="">
          <p:sp>
            <p:nvSpPr>
              <p:cNvPr id="246" name="Google Shape;246;g2239e0c2715_0_43"/>
              <p:cNvSpPr txBox="1">
                <a:spLocks noRot="1" noChangeAspect="1" noMove="1" noResize="1" noEditPoints="1" noAdjustHandles="1" noChangeArrowheads="1" noChangeShapeType="1" noTextEdit="1"/>
              </p:cNvSpPr>
              <p:nvPr/>
            </p:nvSpPr>
            <p:spPr>
              <a:xfrm>
                <a:off x="520429" y="1357366"/>
                <a:ext cx="8103900" cy="407004"/>
              </a:xfrm>
              <a:prstGeom prst="rect">
                <a:avLst/>
              </a:prstGeom>
              <a:blipFill>
                <a:blip r:embed="rId3"/>
                <a:stretch>
                  <a:fillRect l="-902" t="-4545" b="-30303"/>
                </a:stretch>
              </a:blipFill>
              <a:ln>
                <a:noFill/>
              </a:ln>
            </p:spPr>
            <p:txBody>
              <a:bodyPr/>
              <a:lstStyle/>
              <a:p>
                <a:r>
                  <a:rPr lang="es-CL">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239e0c2715_0_59"/>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53" name="Google Shape;253;g2239e0c2715_0_59"/>
              <p:cNvSpPr txBox="1"/>
              <p:nvPr/>
            </p:nvSpPr>
            <p:spPr>
              <a:xfrm>
                <a:off x="520429" y="1293073"/>
                <a:ext cx="8103900" cy="992549"/>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1800" dirty="0">
                    <a:solidFill>
                      <a:schemeClr val="dk1"/>
                    </a:solidFill>
                    <a:latin typeface="Calibri"/>
                    <a:ea typeface="Calibri"/>
                    <a:cs typeface="Calibri"/>
                    <a:sym typeface="Calibri"/>
                  </a:rPr>
                  <a:t>7.   </a:t>
                </a:r>
                <a:r>
                  <a:rPr lang="es" sz="2000" dirty="0">
                    <a:solidFill>
                      <a:schemeClr val="dk1"/>
                    </a:solidFill>
                    <a:latin typeface="Calibri"/>
                    <a:ea typeface="Calibri"/>
                    <a:cs typeface="Calibri"/>
                    <a:sym typeface="Calibri"/>
                  </a:rPr>
                  <a:t>Si se deja caer una bolita desde la azotea del Sky Costanera (</a:t>
                </a:r>
                <a14:m>
                  <m:oMath xmlns:m="http://schemas.openxmlformats.org/officeDocument/2006/math">
                    <m:r>
                      <a:rPr lang="es" sz="2000" i="1" dirty="0" smtClean="0">
                        <a:solidFill>
                          <a:schemeClr val="dk1"/>
                        </a:solidFill>
                        <a:latin typeface="Cambria Math" panose="02040503050406030204" pitchFamily="18" charset="0"/>
                        <a:ea typeface="Calibri"/>
                        <a:cs typeface="Calibri"/>
                        <a:sym typeface="Calibri"/>
                      </a:rPr>
                      <m:t>300</m:t>
                    </m:r>
                    <m:r>
                      <a:rPr lang="es" sz="2000" i="1" dirty="0" smtClean="0">
                        <a:solidFill>
                          <a:schemeClr val="dk1"/>
                        </a:solidFill>
                        <a:latin typeface="Cambria Math" panose="02040503050406030204" pitchFamily="18" charset="0"/>
                        <a:ea typeface="Calibri"/>
                        <a:cs typeface="Calibri"/>
                        <a:sym typeface="Calibri"/>
                      </a:rPr>
                      <m:t> </m:t>
                    </m:r>
                    <m:r>
                      <a:rPr lang="es" sz="2000" i="1" dirty="0" smtClean="0">
                        <a:solidFill>
                          <a:schemeClr val="dk1"/>
                        </a:solidFill>
                        <a:latin typeface="Cambria Math" panose="02040503050406030204" pitchFamily="18" charset="0"/>
                        <a:ea typeface="Calibri"/>
                        <a:cs typeface="Calibri"/>
                        <a:sym typeface="Calibri"/>
                      </a:rPr>
                      <m:t>𝑚</m:t>
                    </m:r>
                  </m:oMath>
                </a14:m>
                <a:r>
                  <a:rPr lang="es" sz="2000" dirty="0">
                    <a:solidFill>
                      <a:schemeClr val="dk1"/>
                    </a:solidFill>
                    <a:latin typeface="Calibri"/>
                    <a:ea typeface="Calibri"/>
                    <a:cs typeface="Calibri"/>
                    <a:sym typeface="Calibri"/>
                  </a:rPr>
                  <a:t>), ¿cuánto tiempo creen que tardará en llegar al suelo?. Responde entre qué valores enteros se encuentra ese tiempo de caída.</a:t>
                </a:r>
                <a:endParaRPr sz="2000" b="1" dirty="0">
                  <a:solidFill>
                    <a:schemeClr val="dk1"/>
                  </a:solidFill>
                  <a:latin typeface="Calibri"/>
                  <a:ea typeface="Calibri"/>
                  <a:cs typeface="Calibri"/>
                  <a:sym typeface="Calibri"/>
                </a:endParaRPr>
              </a:p>
            </p:txBody>
          </p:sp>
        </mc:Choice>
        <mc:Fallback xmlns="">
          <p:sp>
            <p:nvSpPr>
              <p:cNvPr id="253" name="Google Shape;253;g2239e0c2715_0_59"/>
              <p:cNvSpPr txBox="1">
                <a:spLocks noRot="1" noChangeAspect="1" noMove="1" noResize="1" noEditPoints="1" noAdjustHandles="1" noChangeArrowheads="1" noChangeShapeType="1" noTextEdit="1"/>
              </p:cNvSpPr>
              <p:nvPr/>
            </p:nvSpPr>
            <p:spPr>
              <a:xfrm>
                <a:off x="520429" y="1293073"/>
                <a:ext cx="8103900" cy="992549"/>
              </a:xfrm>
              <a:prstGeom prst="rect">
                <a:avLst/>
              </a:prstGeom>
              <a:blipFill>
                <a:blip r:embed="rId3"/>
                <a:stretch>
                  <a:fillRect l="-1053" t="-4294" b="-11043"/>
                </a:stretch>
              </a:blipFill>
              <a:ln>
                <a:noFill/>
              </a:ln>
            </p:spPr>
            <p:txBody>
              <a:bodyPr/>
              <a:lstStyle/>
              <a:p>
                <a:r>
                  <a:rPr lang="es-CL">
                    <a:noFill/>
                  </a:rPr>
                  <a:t> </a:t>
                </a:r>
              </a:p>
            </p:txBody>
          </p:sp>
        </mc:Fallback>
      </mc:AlternateContent>
      <p:pic>
        <p:nvPicPr>
          <p:cNvPr id="254" name="Google Shape;254;g2239e0c2715_0_59"/>
          <p:cNvPicPr preferRelativeResize="0"/>
          <p:nvPr/>
        </p:nvPicPr>
        <p:blipFill>
          <a:blip r:embed="rId4">
            <a:alphaModFix/>
          </a:blip>
          <a:stretch>
            <a:fillRect/>
          </a:stretch>
        </p:blipFill>
        <p:spPr>
          <a:xfrm>
            <a:off x="1066800" y="2345773"/>
            <a:ext cx="7493263" cy="26453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sp>
        <p:nvSpPr>
          <p:cNvPr id="260" name="Google Shape;260;p37"/>
          <p:cNvSpPr txBox="1"/>
          <p:nvPr/>
        </p:nvSpPr>
        <p:spPr>
          <a:xfrm>
            <a:off x="520054" y="1210148"/>
            <a:ext cx="8103900" cy="3948000"/>
          </a:xfrm>
          <a:prstGeom prst="rect">
            <a:avLst/>
          </a:prstGeom>
          <a:no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En el modelo de la situación, el tiempo es una potencia de exponente 2 (cuadrado de un número), por lo que encontrar el tiempo es buscar un número que multiplicado por sí mismo dé ese valor.</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A este proceso de encontrar el inverso al cuadrado de un número, se le denomina calcular la raíz cuadrada de un número.  </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Esto se debe a que la aceleración de gravedad causa que los objetos caigan más rápido cuanto más tiempo estén en caída, por lo que el objeto va recorriendo mayores distancias en la misma fracción de tiempo.</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El tiempo de caída es independiente del peso del objeto.</a:t>
            </a: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8"/>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266" name="Google Shape;266;p38"/>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chemeClr val="lt1"/>
                </a:solidFill>
                <a:latin typeface="Calibri"/>
                <a:ea typeface="Calibri"/>
                <a:cs typeface="Calibri"/>
                <a:sym typeface="Calibri"/>
              </a:rPr>
              <a:t>¿Cuánto demora en caer?</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278869" y="360728"/>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¿Cuánto demora en caer?</a:t>
            </a:r>
            <a:endParaRPr sz="3000" b="1" i="0" u="none" strike="noStrike" cap="none" dirty="0">
              <a:solidFill>
                <a:srgbClr val="423B71"/>
              </a:solidFill>
              <a:latin typeface="Calibri"/>
              <a:ea typeface="Calibri"/>
              <a:cs typeface="Calibri"/>
              <a:sym typeface="Calibri"/>
            </a:endParaRPr>
          </a:p>
        </p:txBody>
      </p:sp>
      <p:sp>
        <p:nvSpPr>
          <p:cNvPr id="95" name="Google Shape;95;p2"/>
          <p:cNvSpPr txBox="1"/>
          <p:nvPr/>
        </p:nvSpPr>
        <p:spPr>
          <a:xfrm>
            <a:off x="388597" y="1188261"/>
            <a:ext cx="2647211" cy="1015632"/>
          </a:xfrm>
          <a:prstGeom prst="rect">
            <a:avLst/>
          </a:prstGeom>
          <a:solidFill>
            <a:srgbClr val="F3F3F3"/>
          </a:solidFill>
          <a:ln>
            <a:noFill/>
          </a:ln>
        </p:spPr>
        <p:txBody>
          <a:bodyPr spcFirstLastPara="1" wrap="square" lIns="91425" tIns="91425" rIns="91425" bIns="91425" anchor="t" anchorCtr="0">
            <a:spAutoFit/>
          </a:bodyPr>
          <a:lstStyle/>
          <a:p>
            <a:pPr marL="114300" lvl="0" rtl="0">
              <a:spcBef>
                <a:spcPts val="0"/>
              </a:spcBef>
              <a:spcAft>
                <a:spcPts val="0"/>
              </a:spcAft>
              <a:buSzPts val="1800"/>
            </a:pPr>
            <a:r>
              <a:rPr lang="es-MX" sz="1800" i="1" dirty="0">
                <a:latin typeface="Calibri"/>
                <a:ea typeface="Calibri"/>
                <a:cs typeface="Calibri"/>
                <a:sym typeface="Calibri"/>
              </a:rPr>
              <a:t>Revisemos la Infografía: “¿Cómo caen los cuerpos?”.</a:t>
            </a:r>
            <a:endParaRPr sz="1800" i="1" dirty="0">
              <a:latin typeface="Calibri"/>
              <a:ea typeface="Calibri"/>
              <a:cs typeface="Calibri"/>
              <a:sym typeface="Calibri"/>
            </a:endParaRPr>
          </a:p>
        </p:txBody>
      </p:sp>
      <p:pic>
        <p:nvPicPr>
          <p:cNvPr id="2" name="Picture 1">
            <a:extLst>
              <a:ext uri="{FF2B5EF4-FFF2-40B4-BE49-F238E27FC236}">
                <a16:creationId xmlns:a16="http://schemas.microsoft.com/office/drawing/2014/main" id="{8BB985FF-1300-B36B-4B56-BC700360D474}"/>
              </a:ext>
            </a:extLst>
          </p:cNvPr>
          <p:cNvPicPr>
            <a:picLocks noChangeAspect="1"/>
          </p:cNvPicPr>
          <p:nvPr/>
        </p:nvPicPr>
        <p:blipFill>
          <a:blip r:embed="rId3"/>
          <a:stretch>
            <a:fillRect/>
          </a:stretch>
        </p:blipFill>
        <p:spPr>
          <a:xfrm>
            <a:off x="3620920" y="1270234"/>
            <a:ext cx="4825145" cy="35125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352792" y="543608"/>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¿Cuánto demora en caer?</a:t>
            </a:r>
            <a:endParaRPr sz="3000" b="1" i="0" u="none" strike="noStrike" cap="none" dirty="0">
              <a:solidFill>
                <a:srgbClr val="423B71"/>
              </a:solidFill>
              <a:latin typeface="Calibri"/>
              <a:ea typeface="Calibri"/>
              <a:cs typeface="Calibri"/>
              <a:sym typeface="Calibri"/>
            </a:endParaRPr>
          </a:p>
        </p:txBody>
      </p:sp>
      <p:sp>
        <p:nvSpPr>
          <p:cNvPr id="95" name="Google Shape;95;p2"/>
          <p:cNvSpPr txBox="1"/>
          <p:nvPr/>
        </p:nvSpPr>
        <p:spPr>
          <a:xfrm>
            <a:off x="352792" y="1648435"/>
            <a:ext cx="8438416" cy="1846629"/>
          </a:xfrm>
          <a:prstGeom prst="rect">
            <a:avLst/>
          </a:prstGeom>
          <a:solidFill>
            <a:srgbClr val="F3F3F3"/>
          </a:solid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s" sz="1800" i="1" dirty="0">
                <a:latin typeface="Calibri"/>
                <a:ea typeface="Calibri"/>
                <a:cs typeface="Calibri"/>
                <a:sym typeface="Calibri"/>
              </a:rPr>
              <a:t>¿Cuál era el objetivo del experimento de Galileo Galilei?</a:t>
            </a:r>
            <a:br>
              <a:rPr lang="es" sz="1800" i="1" dirty="0">
                <a:latin typeface="Calibri"/>
                <a:ea typeface="Calibri"/>
                <a:cs typeface="Calibri"/>
                <a:sym typeface="Calibri"/>
              </a:rPr>
            </a:br>
            <a:endParaRPr sz="1800" i="1"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sz="1800" i="1" dirty="0">
                <a:latin typeface="Calibri"/>
                <a:ea typeface="Calibri"/>
                <a:cs typeface="Calibri"/>
                <a:sym typeface="Calibri"/>
              </a:rPr>
              <a:t>¿Qué magnitudes físicas están involucradas en la caída de los objetos y cómo se relacionan entre sí?</a:t>
            </a:r>
            <a:br>
              <a:rPr lang="es" sz="1800" i="1" dirty="0">
                <a:latin typeface="Calibri"/>
                <a:ea typeface="Calibri"/>
                <a:cs typeface="Calibri"/>
                <a:sym typeface="Calibri"/>
              </a:rPr>
            </a:br>
            <a:endParaRPr sz="1800" i="1"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sz="1800" i="1" dirty="0">
                <a:latin typeface="Calibri"/>
                <a:ea typeface="Calibri"/>
                <a:cs typeface="Calibri"/>
                <a:sym typeface="Calibri"/>
              </a:rPr>
              <a:t>¿Por qué crees que se siguen realizando experimentos de caída de objetos?</a:t>
            </a:r>
            <a:endParaRPr sz="1800" i="1" dirty="0">
              <a:latin typeface="Calibri"/>
              <a:ea typeface="Calibri"/>
              <a:cs typeface="Calibri"/>
              <a:sym typeface="Calibri"/>
            </a:endParaRPr>
          </a:p>
        </p:txBody>
      </p:sp>
    </p:spTree>
    <p:extLst>
      <p:ext uri="{BB962C8B-B14F-4D97-AF65-F5344CB8AC3E}">
        <p14:creationId xmlns:p14="http://schemas.microsoft.com/office/powerpoint/2010/main" val="407913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218ce84584_0_0"/>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3000" b="1" dirty="0">
                <a:solidFill>
                  <a:srgbClr val="423B71"/>
                </a:solidFill>
                <a:latin typeface="Calibri"/>
                <a:ea typeface="Calibri"/>
                <a:cs typeface="Calibri"/>
                <a:sym typeface="Calibri"/>
              </a:rPr>
              <a:t>¿Cuánto demora en caer?</a:t>
            </a:r>
            <a:endParaRPr sz="3000" b="1" i="0" u="none" strike="noStrike" cap="none" dirty="0">
              <a:solidFill>
                <a:srgbClr val="423B71"/>
              </a:solidFill>
              <a:latin typeface="Calibri"/>
              <a:ea typeface="Calibri"/>
              <a:cs typeface="Calibri"/>
              <a:sym typeface="Calibri"/>
            </a:endParaRPr>
          </a:p>
        </p:txBody>
      </p:sp>
      <p:sp>
        <p:nvSpPr>
          <p:cNvPr id="102" name="Google Shape;102;g2218ce84584_0_0"/>
          <p:cNvSpPr txBox="1"/>
          <p:nvPr/>
        </p:nvSpPr>
        <p:spPr>
          <a:xfrm>
            <a:off x="285550" y="1085650"/>
            <a:ext cx="5034000" cy="337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600" dirty="0">
                <a:solidFill>
                  <a:schemeClr val="dk1"/>
                </a:solidFill>
                <a:latin typeface="Calibri"/>
                <a:ea typeface="Calibri"/>
                <a:cs typeface="Calibri"/>
                <a:sym typeface="Calibri"/>
              </a:rPr>
              <a:t>Ideas sobre los tiempos de caída y efecto del aire:</a:t>
            </a:r>
            <a:br>
              <a:rPr lang="es"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s" sz="1500" dirty="0">
                <a:solidFill>
                  <a:schemeClr val="dk1"/>
                </a:solidFill>
                <a:latin typeface="Calibri"/>
                <a:ea typeface="Calibri"/>
                <a:cs typeface="Calibri"/>
                <a:sym typeface="Calibri"/>
              </a:rPr>
              <a:t>El tiempo de caída es independiente del peso del cuerpo.</a:t>
            </a:r>
            <a:br>
              <a:rPr lang="es" sz="1500" dirty="0">
                <a:solidFill>
                  <a:schemeClr val="dk1"/>
                </a:solidFill>
                <a:latin typeface="Calibri"/>
                <a:ea typeface="Calibri"/>
                <a:cs typeface="Calibri"/>
                <a:sym typeface="Calibri"/>
              </a:rPr>
            </a:br>
            <a:endParaRPr sz="1500" dirty="0">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s" sz="1500" dirty="0">
                <a:solidFill>
                  <a:schemeClr val="dk1"/>
                </a:solidFill>
                <a:latin typeface="Calibri"/>
                <a:ea typeface="Calibri"/>
                <a:cs typeface="Calibri"/>
                <a:sym typeface="Calibri"/>
              </a:rPr>
              <a:t>El roce con el aire se opone a la caída, por lo que es de esperar que la pelota de tenis, que tienen una superficie mayor a la de la bolita, demore más en llegar al suelo.</a:t>
            </a:r>
            <a:br>
              <a:rPr lang="es" sz="1500" dirty="0">
                <a:solidFill>
                  <a:schemeClr val="dk1"/>
                </a:solidFill>
                <a:latin typeface="Calibri"/>
                <a:ea typeface="Calibri"/>
                <a:cs typeface="Calibri"/>
                <a:sym typeface="Calibri"/>
              </a:rPr>
            </a:br>
            <a:endParaRPr sz="1500" dirty="0">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s" sz="1500" dirty="0">
                <a:solidFill>
                  <a:schemeClr val="dk1"/>
                </a:solidFill>
                <a:latin typeface="Calibri"/>
                <a:ea typeface="Calibri"/>
                <a:cs typeface="Calibri"/>
                <a:sym typeface="Calibri"/>
              </a:rPr>
              <a:t>En objetos pequeños y aerodinámicos el efecto del roce del aire es menor. En este caso, al considerar una bolita, el roce con el aire se puede despreciar.</a:t>
            </a:r>
            <a:endParaRPr sz="15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dirty="0">
              <a:solidFill>
                <a:schemeClr val="dk1"/>
              </a:solidFill>
              <a:latin typeface="Calibri"/>
              <a:ea typeface="Calibri"/>
              <a:cs typeface="Calibri"/>
              <a:sym typeface="Calibri"/>
            </a:endParaRPr>
          </a:p>
        </p:txBody>
      </p:sp>
      <p:pic>
        <p:nvPicPr>
          <p:cNvPr id="103" name="Google Shape;103;g2218ce84584_0_0"/>
          <p:cNvPicPr preferRelativeResize="0"/>
          <p:nvPr/>
        </p:nvPicPr>
        <p:blipFill>
          <a:blip r:embed="rId3">
            <a:alphaModFix/>
          </a:blip>
          <a:stretch>
            <a:fillRect/>
          </a:stretch>
        </p:blipFill>
        <p:spPr>
          <a:xfrm>
            <a:off x="5319550" y="1583150"/>
            <a:ext cx="3672049" cy="25926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3000" b="1" dirty="0">
                <a:solidFill>
                  <a:srgbClr val="423B71"/>
                </a:solidFill>
                <a:latin typeface="Calibri"/>
                <a:ea typeface="Calibri"/>
                <a:cs typeface="Calibri"/>
                <a:sym typeface="Calibri"/>
              </a:rPr>
              <a:t>¿Cuánto demora en caer?</a:t>
            </a:r>
            <a:endParaRPr sz="3000" b="1" i="0" u="none" strike="noStrike" cap="none" dirty="0">
              <a:solidFill>
                <a:srgbClr val="423B71"/>
              </a:solidFill>
              <a:latin typeface="Calibri"/>
              <a:ea typeface="Calibri"/>
              <a:cs typeface="Calibri"/>
              <a:sym typeface="Calibri"/>
            </a:endParaRPr>
          </a:p>
        </p:txBody>
      </p:sp>
      <p:sp>
        <p:nvSpPr>
          <p:cNvPr id="109" name="Google Shape;109;p5"/>
          <p:cNvSpPr txBox="1"/>
          <p:nvPr/>
        </p:nvSpPr>
        <p:spPr>
          <a:xfrm>
            <a:off x="520425" y="1293075"/>
            <a:ext cx="7334100" cy="561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1600" dirty="0">
                <a:solidFill>
                  <a:schemeClr val="dk1"/>
                </a:solidFill>
                <a:latin typeface="Calibri"/>
                <a:ea typeface="Calibri"/>
                <a:cs typeface="Calibri"/>
                <a:sym typeface="Calibri"/>
              </a:rPr>
              <a:t>Utiliza este recurso </a:t>
            </a:r>
            <a:r>
              <a:rPr lang="es" sz="1600" u="sng" dirty="0">
                <a:solidFill>
                  <a:schemeClr val="hlink"/>
                </a:solidFill>
                <a:latin typeface="Calibri"/>
                <a:ea typeface="Calibri"/>
                <a:cs typeface="Calibri"/>
                <a:sym typeface="Calibri"/>
                <a:hlinkClick r:id="rId3"/>
              </a:rPr>
              <a:t>GeoGebra</a:t>
            </a:r>
            <a:r>
              <a:rPr lang="es" sz="1600" dirty="0">
                <a:solidFill>
                  <a:schemeClr val="dk1"/>
                </a:solidFill>
                <a:latin typeface="Calibri"/>
                <a:ea typeface="Calibri"/>
                <a:cs typeface="Calibri"/>
                <a:sym typeface="Calibri"/>
              </a:rPr>
              <a:t> que simula la caída libre de un objeto y responde las siguientes preguntas:</a:t>
            </a:r>
            <a:endParaRPr sz="1600" dirty="0">
              <a:solidFill>
                <a:schemeClr val="dk1"/>
              </a:solidFill>
              <a:latin typeface="Calibri"/>
              <a:ea typeface="Calibri"/>
              <a:cs typeface="Calibri"/>
              <a:sym typeface="Calibri"/>
            </a:endParaRPr>
          </a:p>
        </p:txBody>
      </p:sp>
      <p:sp>
        <p:nvSpPr>
          <p:cNvPr id="110" name="Google Shape;110;p5"/>
          <p:cNvSpPr txBox="1"/>
          <p:nvPr/>
        </p:nvSpPr>
        <p:spPr>
          <a:xfrm>
            <a:off x="520425" y="2235475"/>
            <a:ext cx="4380759" cy="1415742"/>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i="1" dirty="0">
                <a:solidFill>
                  <a:schemeClr val="dk1"/>
                </a:solidFill>
                <a:latin typeface="Calibri"/>
                <a:ea typeface="Calibri"/>
                <a:cs typeface="Calibri"/>
                <a:sym typeface="Calibri"/>
              </a:rPr>
              <a:t>¿Cuánto tarda en caer el objeto desde 300 metros de altura?</a:t>
            </a:r>
            <a:br>
              <a:rPr lang="es" sz="1600" i="1" dirty="0">
                <a:solidFill>
                  <a:schemeClr val="dk1"/>
                </a:solidFill>
                <a:latin typeface="Calibri"/>
                <a:ea typeface="Calibri"/>
                <a:cs typeface="Calibri"/>
                <a:sym typeface="Calibri"/>
              </a:rPr>
            </a:br>
            <a:endParaRPr sz="1600" i="1" dirty="0">
              <a:solidFill>
                <a:schemeClr val="dk1"/>
              </a:solidFill>
              <a:latin typeface="Calibri"/>
              <a:ea typeface="Calibri"/>
              <a:cs typeface="Calibri"/>
              <a:sym typeface="Calibri"/>
            </a:endParaRPr>
          </a:p>
          <a:p>
            <a:pPr marL="0" lvl="0" indent="0" algn="l" rtl="0">
              <a:spcBef>
                <a:spcPts val="0"/>
              </a:spcBef>
              <a:spcAft>
                <a:spcPts val="0"/>
              </a:spcAft>
              <a:buNone/>
            </a:pPr>
            <a:r>
              <a:rPr lang="es" sz="1600" i="1" dirty="0">
                <a:solidFill>
                  <a:schemeClr val="dk1"/>
                </a:solidFill>
                <a:latin typeface="Calibri"/>
                <a:ea typeface="Calibri"/>
                <a:cs typeface="Calibri"/>
                <a:sym typeface="Calibri"/>
              </a:rPr>
              <a:t>¿Cuánto tarda en caer el objeto desde 150 metros de altura?</a:t>
            </a:r>
            <a:endParaRPr i="1" dirty="0"/>
          </a:p>
        </p:txBody>
      </p:sp>
      <p:pic>
        <p:nvPicPr>
          <p:cNvPr id="111" name="Google Shape;111;p5"/>
          <p:cNvPicPr preferRelativeResize="0"/>
          <p:nvPr/>
        </p:nvPicPr>
        <p:blipFill>
          <a:blip r:embed="rId4">
            <a:alphaModFix/>
          </a:blip>
          <a:stretch>
            <a:fillRect/>
          </a:stretch>
        </p:blipFill>
        <p:spPr>
          <a:xfrm>
            <a:off x="5232859" y="1857291"/>
            <a:ext cx="3591572" cy="2600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218ce84584_0_16"/>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3000" b="1" dirty="0">
                <a:solidFill>
                  <a:srgbClr val="423B71"/>
                </a:solidFill>
                <a:latin typeface="Calibri"/>
                <a:ea typeface="Calibri"/>
                <a:cs typeface="Calibri"/>
                <a:sym typeface="Calibri"/>
              </a:rPr>
              <a:t>¿Cuánto demora en caer?</a:t>
            </a:r>
            <a:endParaRPr sz="3000" b="1" i="0" u="none" strike="noStrike" cap="none" dirty="0">
              <a:solidFill>
                <a:srgbClr val="423B71"/>
              </a:solidFill>
              <a:latin typeface="Calibri"/>
              <a:ea typeface="Calibri"/>
              <a:cs typeface="Calibri"/>
              <a:sym typeface="Calibri"/>
            </a:endParaRPr>
          </a:p>
        </p:txBody>
      </p:sp>
      <p:sp>
        <p:nvSpPr>
          <p:cNvPr id="117" name="Google Shape;117;g2218ce84584_0_16"/>
          <p:cNvSpPr txBox="1"/>
          <p:nvPr/>
        </p:nvSpPr>
        <p:spPr>
          <a:xfrm>
            <a:off x="349925" y="2202425"/>
            <a:ext cx="4746331" cy="900300"/>
          </a:xfrm>
          <a:prstGeom prst="rect">
            <a:avLst/>
          </a:prstGeom>
          <a:solidFill>
            <a:srgbClr val="F3F3F3"/>
          </a:solidFill>
          <a:ln>
            <a:noFill/>
          </a:ln>
        </p:spPr>
        <p:txBody>
          <a:bodyPr spcFirstLastPara="1" wrap="square" lIns="68575" tIns="34275" rIns="68575" bIns="34275" anchor="t" anchorCtr="0">
            <a:spAutoFit/>
          </a:bodyPr>
          <a:lstStyle/>
          <a:p>
            <a:pPr marL="0" lvl="0" indent="0" rtl="0">
              <a:spcBef>
                <a:spcPts val="0"/>
              </a:spcBef>
              <a:spcAft>
                <a:spcPts val="0"/>
              </a:spcAft>
              <a:buNone/>
            </a:pPr>
            <a:r>
              <a:rPr lang="es" sz="1800" i="1" dirty="0">
                <a:solidFill>
                  <a:schemeClr val="dk1"/>
                </a:solidFill>
                <a:latin typeface="Calibri"/>
                <a:ea typeface="Calibri"/>
                <a:cs typeface="Calibri"/>
                <a:sym typeface="Calibri"/>
              </a:rPr>
              <a:t>Si la bolita se deja caer desde 150 metros, ¿demora la mitad del tiempo que si se deja caer desde 300 metros?</a:t>
            </a:r>
            <a:endParaRPr sz="1600" i="1" dirty="0">
              <a:solidFill>
                <a:schemeClr val="dk1"/>
              </a:solidFill>
              <a:latin typeface="Calibri"/>
              <a:ea typeface="Calibri"/>
              <a:cs typeface="Calibri"/>
              <a:sym typeface="Calibri"/>
            </a:endParaRPr>
          </a:p>
        </p:txBody>
      </p:sp>
      <p:pic>
        <p:nvPicPr>
          <p:cNvPr id="118" name="Google Shape;118;g2218ce84584_0_16"/>
          <p:cNvPicPr preferRelativeResize="0"/>
          <p:nvPr/>
        </p:nvPicPr>
        <p:blipFill>
          <a:blip r:embed="rId3">
            <a:alphaModFix/>
          </a:blip>
          <a:stretch>
            <a:fillRect/>
          </a:stretch>
        </p:blipFill>
        <p:spPr>
          <a:xfrm>
            <a:off x="5330395" y="1562087"/>
            <a:ext cx="3591572" cy="260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218ce84584_0_9"/>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Problema</a:t>
            </a:r>
            <a:endParaRPr sz="3000" b="1" dirty="0">
              <a:solidFill>
                <a:srgbClr val="423B71"/>
              </a:solidFill>
              <a:latin typeface="Calibri"/>
              <a:ea typeface="Calibri"/>
              <a:cs typeface="Calibri"/>
              <a:sym typeface="Calibri"/>
            </a:endParaRPr>
          </a:p>
        </p:txBody>
      </p:sp>
      <p:sp>
        <p:nvSpPr>
          <p:cNvPr id="124" name="Google Shape;124;g2218ce84584_0_9"/>
          <p:cNvSpPr txBox="1"/>
          <p:nvPr/>
        </p:nvSpPr>
        <p:spPr>
          <a:xfrm>
            <a:off x="520429" y="1293073"/>
            <a:ext cx="81039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g2218ce84584_0_9"/>
          <p:cNvSpPr/>
          <p:nvPr/>
        </p:nvSpPr>
        <p:spPr>
          <a:xfrm>
            <a:off x="851100" y="1370425"/>
            <a:ext cx="7441800" cy="1263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i="1" dirty="0">
                <a:latin typeface="Calibri"/>
                <a:ea typeface="Calibri"/>
                <a:cs typeface="Calibri"/>
                <a:sym typeface="Calibri"/>
              </a:rPr>
              <a:t>Dada la altura en que se deja caer un objeto, ¿cómo podemos calcular el tiempo de caída? </a:t>
            </a:r>
            <a:endParaRPr sz="1100" i="1" dirty="0"/>
          </a:p>
        </p:txBody>
      </p:sp>
      <p:pic>
        <p:nvPicPr>
          <p:cNvPr id="126" name="Google Shape;126;g2218ce84584_0_9"/>
          <p:cNvPicPr preferRelativeResize="0"/>
          <p:nvPr/>
        </p:nvPicPr>
        <p:blipFill>
          <a:blip r:embed="rId3">
            <a:alphaModFix/>
          </a:blip>
          <a:stretch>
            <a:fillRect/>
          </a:stretch>
        </p:blipFill>
        <p:spPr>
          <a:xfrm>
            <a:off x="2892488" y="2854388"/>
            <a:ext cx="3359773" cy="20609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18ce84584_0_32"/>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3000" b="1" dirty="0">
                <a:solidFill>
                  <a:srgbClr val="423B71"/>
                </a:solidFill>
                <a:latin typeface="Calibri"/>
                <a:ea typeface="Calibri"/>
                <a:cs typeface="Calibri"/>
                <a:sym typeface="Calibri"/>
              </a:rPr>
              <a:t>¿Cuánto demora en caer?</a:t>
            </a:r>
            <a:endParaRPr sz="3000" b="1" dirty="0">
              <a:solidFill>
                <a:srgbClr val="423B71"/>
              </a:solidFill>
              <a:latin typeface="Calibri"/>
              <a:ea typeface="Calibri"/>
              <a:cs typeface="Calibri"/>
              <a:sym typeface="Calibri"/>
            </a:endParaRPr>
          </a:p>
        </p:txBody>
      </p:sp>
      <p:sp>
        <p:nvSpPr>
          <p:cNvPr id="132" name="Google Shape;132;g2218ce84584_0_32"/>
          <p:cNvSpPr txBox="1"/>
          <p:nvPr/>
        </p:nvSpPr>
        <p:spPr>
          <a:xfrm>
            <a:off x="520429" y="1293073"/>
            <a:ext cx="81039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4" name="Google Shape;134;g2218ce84584_0_32"/>
              <p:cNvSpPr txBox="1"/>
              <p:nvPr/>
            </p:nvSpPr>
            <p:spPr>
              <a:xfrm>
                <a:off x="3007450" y="1150050"/>
                <a:ext cx="6124500" cy="36772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s-MX" sz="16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s-MX" dirty="0">
                    <a:solidFill>
                      <a:schemeClr val="dk1"/>
                    </a:solidFill>
                    <a:latin typeface="Calibri"/>
                    <a:ea typeface="Calibri"/>
                    <a:cs typeface="Calibri"/>
                    <a:sym typeface="Calibri"/>
                  </a:rPr>
                  <a:t>Hay una rama de la física que estudia el movimiento de los objetos, en la cual se modelan estos movimientos mediantes expresiones matemáticas. </a:t>
                </a:r>
              </a:p>
              <a:p>
                <a:pPr marL="0" lvl="0" indent="0" algn="l" rtl="0">
                  <a:spcBef>
                    <a:spcPts val="0"/>
                  </a:spcBef>
                  <a:spcAft>
                    <a:spcPts val="0"/>
                  </a:spcAft>
                  <a:buNone/>
                </a:pPr>
                <a:endParaRPr lang="es-MX"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s-MX" dirty="0">
                    <a:solidFill>
                      <a:schemeClr val="dk1"/>
                    </a:solidFill>
                    <a:latin typeface="Calibri"/>
                    <a:ea typeface="Calibri"/>
                    <a:cs typeface="Calibri"/>
                    <a:sym typeface="Calibri"/>
                  </a:rPr>
                  <a:t>En el caso de la caída libre, el tiempo </a:t>
                </a:r>
                <a14:m>
                  <m:oMath xmlns:m="http://schemas.openxmlformats.org/officeDocument/2006/math">
                    <m:r>
                      <a:rPr lang="es-MX" i="1" dirty="0" smtClean="0">
                        <a:solidFill>
                          <a:schemeClr val="dk1"/>
                        </a:solidFill>
                        <a:latin typeface="Cambria Math" panose="02040503050406030204" pitchFamily="18" charset="0"/>
                        <a:ea typeface="Calibri"/>
                        <a:cs typeface="Calibri"/>
                        <a:sym typeface="Calibri"/>
                      </a:rPr>
                      <m:t>𝑡</m:t>
                    </m:r>
                  </m:oMath>
                </a14:m>
                <a:r>
                  <a:rPr lang="es-MX" dirty="0">
                    <a:solidFill>
                      <a:schemeClr val="dk1"/>
                    </a:solidFill>
                    <a:latin typeface="Calibri"/>
                    <a:ea typeface="Calibri"/>
                    <a:cs typeface="Calibri"/>
                    <a:sym typeface="Calibri"/>
                  </a:rPr>
                  <a:t> (en segundos) que tarda en caer el objeto desde una altura </a:t>
                </a:r>
                <a14:m>
                  <m:oMath xmlns:m="http://schemas.openxmlformats.org/officeDocument/2006/math">
                    <m:r>
                      <a:rPr lang="es-MX" i="1" dirty="0" smtClean="0">
                        <a:solidFill>
                          <a:schemeClr val="dk1"/>
                        </a:solidFill>
                        <a:latin typeface="Cambria Math" panose="02040503050406030204" pitchFamily="18" charset="0"/>
                        <a:ea typeface="Calibri"/>
                        <a:cs typeface="Calibri"/>
                        <a:sym typeface="Calibri"/>
                      </a:rPr>
                      <m:t>h</m:t>
                    </m:r>
                  </m:oMath>
                </a14:m>
                <a:r>
                  <a:rPr lang="es-MX" dirty="0">
                    <a:solidFill>
                      <a:schemeClr val="dk1"/>
                    </a:solidFill>
                    <a:latin typeface="Calibri"/>
                    <a:ea typeface="Calibri"/>
                    <a:cs typeface="Calibri"/>
                    <a:sym typeface="Calibri"/>
                  </a:rPr>
                  <a:t> (en metros), en ausencia de roce está dada por:</a:t>
                </a:r>
                <a:br>
                  <a:rPr lang="es-MX" dirty="0">
                    <a:solidFill>
                      <a:schemeClr val="dk1"/>
                    </a:solidFill>
                    <a:latin typeface="Calibri"/>
                    <a:ea typeface="Calibri"/>
                    <a:cs typeface="Calibri"/>
                    <a:sym typeface="Calibri"/>
                  </a:rPr>
                </a:br>
                <a:br>
                  <a:rPr lang="es-MX" dirty="0">
                    <a:solidFill>
                      <a:schemeClr val="dk1"/>
                    </a:solidFill>
                    <a:latin typeface="Calibri"/>
                    <a:ea typeface="Calibri"/>
                    <a:cs typeface="Calibri"/>
                    <a:sym typeface="Calibri"/>
                  </a:rPr>
                </a:br>
                <a:r>
                  <a:rPr lang="es-MX" dirty="0">
                    <a:solidFill>
                      <a:schemeClr val="dk1"/>
                    </a:solidFill>
                    <a:latin typeface="Calibri"/>
                    <a:ea typeface="Calibri"/>
                    <a:cs typeface="Calibri"/>
                    <a:sym typeface="Calibri"/>
                  </a:rPr>
                  <a:t>                                                   </a:t>
                </a:r>
                <a14:m>
                  <m:oMath xmlns:m="http://schemas.openxmlformats.org/officeDocument/2006/math">
                    <m:sSup>
                      <m:sSupPr>
                        <m:ctrlPr>
                          <a:rPr lang="es-MX" sz="2000" b="0" i="1" smtClean="0">
                            <a:solidFill>
                              <a:schemeClr val="dk1"/>
                            </a:solidFill>
                            <a:latin typeface="Cambria Math" panose="02040503050406030204" pitchFamily="18" charset="0"/>
                            <a:ea typeface="Calibri"/>
                            <a:cs typeface="Calibri"/>
                            <a:sym typeface="Calibri"/>
                          </a:rPr>
                        </m:ctrlPr>
                      </m:sSupPr>
                      <m:e>
                        <m:r>
                          <a:rPr lang="es-MX" sz="2000" b="0" i="1" smtClean="0">
                            <a:solidFill>
                              <a:schemeClr val="dk1"/>
                            </a:solidFill>
                            <a:latin typeface="Cambria Math" panose="02040503050406030204" pitchFamily="18" charset="0"/>
                            <a:ea typeface="Calibri"/>
                            <a:cs typeface="Calibri"/>
                            <a:sym typeface="Calibri"/>
                          </a:rPr>
                          <m:t>𝑡</m:t>
                        </m:r>
                      </m:e>
                      <m:sup>
                        <m:r>
                          <a:rPr lang="es-MX" sz="2000" b="0" i="1" smtClean="0">
                            <a:solidFill>
                              <a:schemeClr val="dk1"/>
                            </a:solidFill>
                            <a:latin typeface="Cambria Math" panose="02040503050406030204" pitchFamily="18" charset="0"/>
                            <a:ea typeface="Calibri"/>
                            <a:cs typeface="Calibri"/>
                            <a:sym typeface="Calibri"/>
                          </a:rPr>
                          <m:t>2</m:t>
                        </m:r>
                      </m:sup>
                    </m:sSup>
                    <m:r>
                      <a:rPr lang="es-MX" sz="2000" b="0" i="1" smtClean="0">
                        <a:solidFill>
                          <a:schemeClr val="dk1"/>
                        </a:solidFill>
                        <a:latin typeface="Cambria Math" panose="02040503050406030204" pitchFamily="18" charset="0"/>
                        <a:ea typeface="Calibri"/>
                        <a:cs typeface="Calibri"/>
                        <a:sym typeface="Calibri"/>
                      </a:rPr>
                      <m:t>=</m:t>
                    </m:r>
                    <m:f>
                      <m:fPr>
                        <m:ctrlPr>
                          <a:rPr lang="es-MX" sz="2000" b="0" i="1" smtClean="0">
                            <a:solidFill>
                              <a:schemeClr val="dk1"/>
                            </a:solidFill>
                            <a:latin typeface="Cambria Math" panose="02040503050406030204" pitchFamily="18" charset="0"/>
                            <a:ea typeface="Calibri"/>
                            <a:cs typeface="Calibri"/>
                            <a:sym typeface="Calibri"/>
                          </a:rPr>
                        </m:ctrlPr>
                      </m:fPr>
                      <m:num>
                        <m:r>
                          <a:rPr lang="es-MX" sz="2000" b="0" i="1" smtClean="0">
                            <a:solidFill>
                              <a:schemeClr val="dk1"/>
                            </a:solidFill>
                            <a:latin typeface="Cambria Math" panose="02040503050406030204" pitchFamily="18" charset="0"/>
                            <a:ea typeface="Calibri"/>
                            <a:cs typeface="Calibri"/>
                            <a:sym typeface="Calibri"/>
                          </a:rPr>
                          <m:t>2</m:t>
                        </m:r>
                        <m:r>
                          <a:rPr lang="es-MX" sz="2000" b="0" i="1" smtClean="0">
                            <a:solidFill>
                              <a:schemeClr val="dk1"/>
                            </a:solidFill>
                            <a:latin typeface="Cambria Math" panose="02040503050406030204" pitchFamily="18" charset="0"/>
                            <a:ea typeface="Calibri"/>
                            <a:cs typeface="Calibri"/>
                            <a:sym typeface="Calibri"/>
                          </a:rPr>
                          <m:t>h</m:t>
                        </m:r>
                      </m:num>
                      <m:den>
                        <m:r>
                          <a:rPr lang="es-MX" sz="2000" b="0" i="1" smtClean="0">
                            <a:solidFill>
                              <a:schemeClr val="dk1"/>
                            </a:solidFill>
                            <a:latin typeface="Cambria Math" panose="02040503050406030204" pitchFamily="18" charset="0"/>
                            <a:ea typeface="Calibri"/>
                            <a:cs typeface="Calibri"/>
                            <a:sym typeface="Calibri"/>
                          </a:rPr>
                          <m:t>𝑔</m:t>
                        </m:r>
                      </m:den>
                    </m:f>
                  </m:oMath>
                </a14:m>
                <a:br>
                  <a:rPr lang="es-MX" dirty="0">
                    <a:solidFill>
                      <a:schemeClr val="dk1"/>
                    </a:solidFill>
                    <a:latin typeface="Calibri"/>
                    <a:ea typeface="Calibri"/>
                    <a:cs typeface="Calibri"/>
                    <a:sym typeface="Calibri"/>
                  </a:rPr>
                </a:br>
                <a:endParaRPr lang="es-MX"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s-MX" dirty="0">
                    <a:solidFill>
                      <a:schemeClr val="dk1"/>
                    </a:solidFill>
                    <a:latin typeface="Calibri"/>
                    <a:ea typeface="Calibri"/>
                    <a:cs typeface="Calibri"/>
                    <a:sym typeface="Calibri"/>
                  </a:rPr>
                  <a:t>Donde </a:t>
                </a:r>
                <a14:m>
                  <m:oMath xmlns:m="http://schemas.openxmlformats.org/officeDocument/2006/math">
                    <m:r>
                      <a:rPr lang="es-MX" i="1" dirty="0" smtClean="0">
                        <a:solidFill>
                          <a:schemeClr val="dk1"/>
                        </a:solidFill>
                        <a:latin typeface="Cambria Math" panose="02040503050406030204" pitchFamily="18" charset="0"/>
                        <a:ea typeface="Calibri"/>
                        <a:cs typeface="Calibri"/>
                        <a:sym typeface="Calibri"/>
                      </a:rPr>
                      <m:t>𝑔</m:t>
                    </m:r>
                  </m:oMath>
                </a14:m>
                <a:r>
                  <a:rPr lang="es-MX" dirty="0">
                    <a:solidFill>
                      <a:schemeClr val="dk1"/>
                    </a:solidFill>
                    <a:latin typeface="Calibri"/>
                    <a:ea typeface="Calibri"/>
                    <a:cs typeface="Calibri"/>
                    <a:sym typeface="Calibri"/>
                  </a:rPr>
                  <a:t> es la aceleración de gravedad, que en el contexto escolar se aproxima a </a:t>
                </a:r>
                <a14:m>
                  <m:oMath xmlns:m="http://schemas.openxmlformats.org/officeDocument/2006/math">
                    <m:r>
                      <a:rPr lang="es-MX" i="1" dirty="0" smtClean="0">
                        <a:solidFill>
                          <a:schemeClr val="dk1"/>
                        </a:solidFill>
                        <a:latin typeface="Cambria Math" panose="02040503050406030204" pitchFamily="18" charset="0"/>
                        <a:ea typeface="Calibri"/>
                        <a:cs typeface="Calibri"/>
                        <a:sym typeface="Calibri"/>
                      </a:rPr>
                      <m:t>10 </m:t>
                    </m:r>
                    <m:r>
                      <a:rPr lang="es-MX" i="1" dirty="0" smtClean="0">
                        <a:solidFill>
                          <a:schemeClr val="dk1"/>
                        </a:solidFill>
                        <a:latin typeface="Cambria Math" panose="02040503050406030204" pitchFamily="18" charset="0"/>
                        <a:ea typeface="Calibri"/>
                        <a:cs typeface="Calibri"/>
                        <a:sym typeface="Calibri"/>
                      </a:rPr>
                      <m:t>𝑚</m:t>
                    </m:r>
                    <m:r>
                      <a:rPr lang="es-MX" i="1" dirty="0" smtClean="0">
                        <a:solidFill>
                          <a:schemeClr val="dk1"/>
                        </a:solidFill>
                        <a:latin typeface="Cambria Math" panose="02040503050406030204" pitchFamily="18" charset="0"/>
                        <a:ea typeface="Calibri"/>
                        <a:cs typeface="Calibri"/>
                        <a:sym typeface="Calibri"/>
                      </a:rPr>
                      <m:t>/</m:t>
                    </m:r>
                    <m:r>
                      <a:rPr lang="es-MX" i="1" dirty="0" smtClean="0">
                        <a:solidFill>
                          <a:schemeClr val="dk1"/>
                        </a:solidFill>
                        <a:latin typeface="Cambria Math" panose="02040503050406030204" pitchFamily="18" charset="0"/>
                        <a:ea typeface="Calibri"/>
                        <a:cs typeface="Calibri"/>
                        <a:sym typeface="Calibri"/>
                      </a:rPr>
                      <m:t>𝑠</m:t>
                    </m:r>
                    <m:r>
                      <a:rPr lang="es-MX" i="1" baseline="30000" dirty="0">
                        <a:solidFill>
                          <a:schemeClr val="dk1"/>
                        </a:solidFill>
                        <a:latin typeface="Cambria Math" panose="02040503050406030204" pitchFamily="18" charset="0"/>
                        <a:ea typeface="Calibri"/>
                        <a:cs typeface="Calibri"/>
                        <a:sym typeface="Calibri"/>
                      </a:rPr>
                      <m:t>2</m:t>
                    </m:r>
                    <m:r>
                      <a:rPr lang="es-MX" i="1" dirty="0">
                        <a:solidFill>
                          <a:schemeClr val="dk1"/>
                        </a:solidFill>
                        <a:latin typeface="Cambria Math" panose="02040503050406030204" pitchFamily="18" charset="0"/>
                        <a:ea typeface="Calibri"/>
                        <a:cs typeface="Calibri"/>
                        <a:sym typeface="Calibri"/>
                      </a:rPr>
                      <m:t> </m:t>
                    </m:r>
                  </m:oMath>
                </a14:m>
                <a:r>
                  <a:rPr lang="es-MX" dirty="0">
                    <a:solidFill>
                      <a:schemeClr val="dk1"/>
                    </a:solidFill>
                    <a:latin typeface="Calibri"/>
                    <a:ea typeface="Calibri"/>
                    <a:cs typeface="Calibri"/>
                    <a:sym typeface="Calibri"/>
                  </a:rPr>
                  <a:t>para simplificar los cálculos. Si reemplazamos este valor en la ecuación anterior y simplificamos, nos queda:</a:t>
                </a:r>
              </a:p>
              <a:p>
                <a:pPr marL="139700" lvl="0" algn="l" rtl="0">
                  <a:spcBef>
                    <a:spcPts val="0"/>
                  </a:spcBef>
                  <a:spcAft>
                    <a:spcPts val="0"/>
                  </a:spcAft>
                  <a:buClr>
                    <a:schemeClr val="dk1"/>
                  </a:buClr>
                  <a:buSzPts val="1400"/>
                </a:pPr>
                <a14:m>
                  <m:oMathPara xmlns:m="http://schemas.openxmlformats.org/officeDocument/2006/math">
                    <m:oMathParaPr>
                      <m:jc m:val="center"/>
                    </m:oMathParaPr>
                    <m:oMath xmlns:m="http://schemas.openxmlformats.org/officeDocument/2006/math">
                      <m:sSup>
                        <m:sSupPr>
                          <m:ctrlPr>
                            <a:rPr lang="es-MX" sz="2100" b="0" i="1" smtClean="0">
                              <a:solidFill>
                                <a:schemeClr val="dk1"/>
                              </a:solidFill>
                              <a:latin typeface="Cambria Math" panose="02040503050406030204" pitchFamily="18" charset="0"/>
                              <a:ea typeface="Calibri"/>
                              <a:cs typeface="Calibri"/>
                              <a:sym typeface="Calibri"/>
                            </a:rPr>
                          </m:ctrlPr>
                        </m:sSupPr>
                        <m:e>
                          <m:r>
                            <a:rPr lang="es-MX" sz="2100" b="0" i="1" smtClean="0">
                              <a:solidFill>
                                <a:schemeClr val="dk1"/>
                              </a:solidFill>
                              <a:latin typeface="Cambria Math" panose="02040503050406030204" pitchFamily="18" charset="0"/>
                              <a:ea typeface="Calibri"/>
                              <a:cs typeface="Calibri"/>
                              <a:sym typeface="Calibri"/>
                            </a:rPr>
                            <m:t>𝑡</m:t>
                          </m:r>
                        </m:e>
                        <m:sup>
                          <m:r>
                            <a:rPr lang="es-MX" sz="2100" b="0" i="1" smtClean="0">
                              <a:solidFill>
                                <a:schemeClr val="dk1"/>
                              </a:solidFill>
                              <a:latin typeface="Cambria Math" panose="02040503050406030204" pitchFamily="18" charset="0"/>
                              <a:ea typeface="Calibri"/>
                              <a:cs typeface="Calibri"/>
                              <a:sym typeface="Calibri"/>
                            </a:rPr>
                            <m:t>2</m:t>
                          </m:r>
                        </m:sup>
                      </m:sSup>
                      <m:r>
                        <a:rPr lang="es-MX" sz="2100" b="0" i="1" smtClean="0">
                          <a:solidFill>
                            <a:schemeClr val="dk1"/>
                          </a:solidFill>
                          <a:latin typeface="Cambria Math" panose="02040503050406030204" pitchFamily="18" charset="0"/>
                          <a:ea typeface="Calibri"/>
                          <a:cs typeface="Calibri"/>
                          <a:sym typeface="Calibri"/>
                        </a:rPr>
                        <m:t>=</m:t>
                      </m:r>
                      <m:f>
                        <m:fPr>
                          <m:ctrlPr>
                            <a:rPr lang="es-MX" sz="2100" b="0" i="1" smtClean="0">
                              <a:solidFill>
                                <a:schemeClr val="dk1"/>
                              </a:solidFill>
                              <a:latin typeface="Cambria Math" panose="02040503050406030204" pitchFamily="18" charset="0"/>
                              <a:ea typeface="Calibri"/>
                              <a:cs typeface="Calibri"/>
                              <a:sym typeface="Calibri"/>
                            </a:rPr>
                          </m:ctrlPr>
                        </m:fPr>
                        <m:num>
                          <m:r>
                            <a:rPr lang="es-MX" sz="2100" b="0" i="1" smtClean="0">
                              <a:solidFill>
                                <a:schemeClr val="dk1"/>
                              </a:solidFill>
                              <a:latin typeface="Cambria Math" panose="02040503050406030204" pitchFamily="18" charset="0"/>
                              <a:ea typeface="Calibri"/>
                              <a:cs typeface="Calibri"/>
                              <a:sym typeface="Calibri"/>
                            </a:rPr>
                            <m:t>h</m:t>
                          </m:r>
                        </m:num>
                        <m:den>
                          <m:r>
                            <a:rPr lang="es-MX" sz="2100" b="0" i="1" smtClean="0">
                              <a:solidFill>
                                <a:schemeClr val="dk1"/>
                              </a:solidFill>
                              <a:latin typeface="Cambria Math" panose="02040503050406030204" pitchFamily="18" charset="0"/>
                              <a:ea typeface="Calibri"/>
                              <a:cs typeface="Calibri"/>
                              <a:sym typeface="Calibri"/>
                            </a:rPr>
                            <m:t>5</m:t>
                          </m:r>
                        </m:den>
                      </m:f>
                    </m:oMath>
                  </m:oMathPara>
                </a14:m>
                <a:endParaRPr sz="2100" dirty="0">
                  <a:solidFill>
                    <a:schemeClr val="dk1"/>
                  </a:solidFill>
                  <a:latin typeface="Calibri"/>
                  <a:ea typeface="Calibri"/>
                  <a:cs typeface="Calibri"/>
                  <a:sym typeface="Calibri"/>
                </a:endParaRPr>
              </a:p>
            </p:txBody>
          </p:sp>
        </mc:Choice>
        <mc:Fallback xmlns="">
          <p:sp>
            <p:nvSpPr>
              <p:cNvPr id="134" name="Google Shape;134;g2218ce84584_0_32"/>
              <p:cNvSpPr txBox="1">
                <a:spLocks noRot="1" noChangeAspect="1" noMove="1" noResize="1" noEditPoints="1" noAdjustHandles="1" noChangeArrowheads="1" noChangeShapeType="1" noTextEdit="1"/>
              </p:cNvSpPr>
              <p:nvPr/>
            </p:nvSpPr>
            <p:spPr>
              <a:xfrm>
                <a:off x="3007450" y="1150050"/>
                <a:ext cx="6124500" cy="3677258"/>
              </a:xfrm>
              <a:prstGeom prst="rect">
                <a:avLst/>
              </a:prstGeom>
              <a:blipFill>
                <a:blip r:embed="rId3"/>
                <a:stretch>
                  <a:fillRect/>
                </a:stretch>
              </a:blipFill>
              <a:ln>
                <a:noFill/>
              </a:ln>
            </p:spPr>
            <p:txBody>
              <a:bodyPr/>
              <a:lstStyle/>
              <a:p>
                <a:r>
                  <a:rPr lang="es-CL">
                    <a:noFill/>
                  </a:rPr>
                  <a:t> </a:t>
                </a:r>
              </a:p>
            </p:txBody>
          </p:sp>
        </mc:Fallback>
      </mc:AlternateContent>
      <p:pic>
        <p:nvPicPr>
          <p:cNvPr id="137" name="Google Shape;137;g2218ce84584_0_32"/>
          <p:cNvPicPr preferRelativeResize="0"/>
          <p:nvPr/>
        </p:nvPicPr>
        <p:blipFill>
          <a:blip r:embed="rId4">
            <a:alphaModFix/>
          </a:blip>
          <a:stretch>
            <a:fillRect/>
          </a:stretch>
        </p:blipFill>
        <p:spPr>
          <a:xfrm>
            <a:off x="288975" y="1639275"/>
            <a:ext cx="2718475" cy="2458194"/>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2360</Words>
  <Application>Microsoft Office PowerPoint</Application>
  <PresentationFormat>On-screen Show (16:9)</PresentationFormat>
  <Paragraphs>189</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Cambria Math</vt:lpstr>
      <vt:lpstr>Cambria</vt:lpstr>
      <vt:lpstr>Nunito</vt:lpstr>
      <vt:lpstr>Arial</vt:lpstr>
      <vt:lpstr>Nunito Medium</vt:lpstr>
      <vt:lpstr>Calibri</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DIEGO IGNACIO ESPINOZA NUÑEZ</cp:lastModifiedBy>
  <cp:revision>5</cp:revision>
  <dcterms:modified xsi:type="dcterms:W3CDTF">2023-09-12T15:02:02Z</dcterms:modified>
</cp:coreProperties>
</file>