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9" roundtripDataSignature="AMtx7micaOTn9lhKLrQ+NwEU5AchXMo7V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AB0917D-1020-4341-92C5-AB4439C72345}">
  <a:tblStyle styleId="{4AB0917D-1020-4341-92C5-AB4439C72345}"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customschemas.google.com/relationships/presentationmetadata" Target="metadata"/><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s-419"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3" name="Google Shape;83;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1c598196763_0_11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s-419"/>
              <a:t>Página 1, </a:t>
            </a:r>
            <a:r>
              <a:rPr b="1" lang="es-419"/>
              <a:t>Hoja de Actividades</a:t>
            </a:r>
            <a:endParaRPr b="1"/>
          </a:p>
        </p:txBody>
      </p:sp>
      <p:sp>
        <p:nvSpPr>
          <p:cNvPr id="145" name="Google Shape;145;g1c598196763_0_1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6171c1aad1_0_4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s-419"/>
              <a:t>Página 1, </a:t>
            </a:r>
            <a:r>
              <a:rPr b="1" lang="es-419"/>
              <a:t>Hoja de Actividades</a:t>
            </a:r>
            <a:endParaRPr b="1"/>
          </a:p>
        </p:txBody>
      </p:sp>
      <p:sp>
        <p:nvSpPr>
          <p:cNvPr id="152" name="Google Shape;152;g26171c1aad1_0_4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26171c1aad1_0_5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9" name="Google Shape;159;g26171c1aad1_0_5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26171c1aad1_0_5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6" name="Google Shape;166;g26171c1aad1_0_5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26171c1aad1_0_6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s-419"/>
              <a:t>Página 1, </a:t>
            </a:r>
            <a:r>
              <a:rPr b="1" lang="es-419"/>
              <a:t>Hoja de Actividades</a:t>
            </a:r>
            <a:endParaRPr b="1"/>
          </a:p>
        </p:txBody>
      </p:sp>
      <p:sp>
        <p:nvSpPr>
          <p:cNvPr id="173" name="Google Shape;173;g26171c1aad1_0_6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26171c1aad1_0_7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s-419"/>
              <a:t>Página 1, </a:t>
            </a:r>
            <a:r>
              <a:rPr b="1" lang="es-419"/>
              <a:t>Hoja de Actividades</a:t>
            </a:r>
            <a:endParaRPr b="1"/>
          </a:p>
        </p:txBody>
      </p:sp>
      <p:sp>
        <p:nvSpPr>
          <p:cNvPr id="180" name="Google Shape;180;g26171c1aad1_0_7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26171c1aad1_0_7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7" name="Google Shape;187;g26171c1aad1_0_7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2a0fd88e7eb_0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2a0fd88e7eb_0_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5" name="Google Shape;195;g2a0fd88e7eb_0_6: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s-419"/>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1c598196763_0_13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2" name="Google Shape;202;g1c598196763_0_13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26171c1aad1_0_9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8" name="Google Shape;208;g26171c1aad1_0_9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9" name="Google Shape;89;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26171c1aad1_0_10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4" name="Google Shape;214;g26171c1aad1_0_10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26171c1aad1_0_10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0" name="Google Shape;220;g26171c1aad1_0_10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26171c1aad1_0_11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6" name="Google Shape;226;g26171c1aad1_0_1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29b50a9192f_0_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33" name="Google Shape;233;g29b50a9192f_0_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29b50a9192f_0_1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1" name="Google Shape;241;g29b50a9192f_0_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g26171c1aad1_0_2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9" name="Google Shape;249;g26171c1aad1_0_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29b50a9192f_0_2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6" name="Google Shape;256;g29b50a9192f_0_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29b50a9192f_0_3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64" name="Google Shape;264;g29b50a9192f_0_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29b50a9192f_0_4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0" name="Google Shape;270;g29b50a9192f_0_4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g29b50a9192f_0_4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6" name="Google Shape;276;g29b50a9192f_0_4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b77bf1914b_0_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s-419"/>
              <a:t>tipo de fuente Calibri —&gt; imagen del preview con hipervínculo al video</a:t>
            </a:r>
            <a:endParaRPr/>
          </a:p>
        </p:txBody>
      </p:sp>
      <p:sp>
        <p:nvSpPr>
          <p:cNvPr id="95" name="Google Shape;95;g1b77bf1914b_0_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g29b50a9192f_0_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2" name="Google Shape;282;g29b50a9192f_0_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g1c598196763_0_33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90" name="Google Shape;290;g1c598196763_0_33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g29b50a9192f_0_5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96" name="Google Shape;296;g29b50a9192f_0_5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p2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02" name="Google Shape;302;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26171c1aad1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2" name="Google Shape;102;g26171c1aad1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1c598196763_0_1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9" name="Google Shape;109;g1c598196763_0_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2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s-419"/>
              <a:t>Colores para tabla en presentación / hoja de actividades / Guía práctica y otros docs / tamaño de letra en tablas</a:t>
            </a:r>
            <a:endParaRPr/>
          </a:p>
        </p:txBody>
      </p:sp>
      <p:sp>
        <p:nvSpPr>
          <p:cNvPr id="116" name="Google Shape;116;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1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3" name="Google Shape;123;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2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0" name="Google Shape;130;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6171c1aad1_0_3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7" name="Google Shape;137;g26171c1aad1_0_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14" name="Shape 14"/>
        <p:cNvGrpSpPr/>
        <p:nvPr/>
      </p:nvGrpSpPr>
      <p:grpSpPr>
        <a:xfrm>
          <a:off x="0" y="0"/>
          <a:ext cx="0" cy="0"/>
          <a:chOff x="0" y="0"/>
          <a:chExt cx="0" cy="0"/>
        </a:xfrm>
      </p:grpSpPr>
      <p:sp>
        <p:nvSpPr>
          <p:cNvPr id="15" name="Google Shape;15;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2" name="Shape 62"/>
        <p:cNvGrpSpPr/>
        <p:nvPr/>
      </p:nvGrpSpPr>
      <p:grpSpPr>
        <a:xfrm>
          <a:off x="0" y="0"/>
          <a:ext cx="0" cy="0"/>
          <a:chOff x="0" y="0"/>
          <a:chExt cx="0" cy="0"/>
        </a:xfrm>
      </p:grpSpPr>
      <p:sp>
        <p:nvSpPr>
          <p:cNvPr id="63" name="Google Shape;63;p1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chemeClr val="dk1"/>
              </a:buClr>
              <a:buSzPts val="3200"/>
              <a:buFont typeface="Calibri"/>
              <a:buNone/>
              <a:defRPr b="0" i="0" sz="3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64" name="Google Shape;64;p16"/>
          <p:cNvSpPr/>
          <p:nvPr>
            <p:ph idx="2" type="pic"/>
          </p:nvPr>
        </p:nvSpPr>
        <p:spPr>
          <a:xfrm>
            <a:off x="5183188" y="987425"/>
            <a:ext cx="6172200" cy="4873625"/>
          </a:xfrm>
          <a:prstGeom prst="rect">
            <a:avLst/>
          </a:prstGeom>
          <a:noFill/>
          <a:ln>
            <a:noFill/>
          </a:ln>
        </p:spPr>
      </p:sp>
      <p:sp>
        <p:nvSpPr>
          <p:cNvPr id="65" name="Google Shape;65;p16"/>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6" name="Google Shape;66;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9" name="Shape 69"/>
        <p:cNvGrpSpPr/>
        <p:nvPr/>
      </p:nvGrpSpPr>
      <p:grpSpPr>
        <a:xfrm>
          <a:off x="0" y="0"/>
          <a:ext cx="0" cy="0"/>
          <a:chOff x="0" y="0"/>
          <a:chExt cx="0" cy="0"/>
        </a:xfrm>
      </p:grpSpPr>
      <p:sp>
        <p:nvSpPr>
          <p:cNvPr id="70" name="Google Shape;70;p17"/>
          <p:cNvSpPr txBox="1"/>
          <p:nvPr>
            <p:ph type="title"/>
          </p:nvPr>
        </p:nvSpPr>
        <p:spPr>
          <a:xfrm>
            <a:off x="838200" y="338492"/>
            <a:ext cx="10515600" cy="1325563"/>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1" name="Google Shape;71;p17"/>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2" name="Google Shape;72;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5" name="Shape 75"/>
        <p:cNvGrpSpPr/>
        <p:nvPr/>
      </p:nvGrpSpPr>
      <p:grpSpPr>
        <a:xfrm>
          <a:off x="0" y="0"/>
          <a:ext cx="0" cy="0"/>
          <a:chOff x="0" y="0"/>
          <a:chExt cx="0" cy="0"/>
        </a:xfrm>
      </p:grpSpPr>
      <p:sp>
        <p:nvSpPr>
          <p:cNvPr id="76" name="Google Shape;76;p18"/>
          <p:cNvSpPr txBox="1"/>
          <p:nvPr>
            <p:ph type="title"/>
          </p:nvPr>
        </p:nvSpPr>
        <p:spPr>
          <a:xfrm rot="5400000">
            <a:off x="7133431" y="1956594"/>
            <a:ext cx="5811838" cy="262890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7" name="Google Shape;77;p18"/>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8" name="Google Shape;78;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Diapositiva de título">
  <p:cSld name="1_Diapositiva de título">
    <p:spTree>
      <p:nvGrpSpPr>
        <p:cNvPr id="18" name="Shape 18"/>
        <p:cNvGrpSpPr/>
        <p:nvPr/>
      </p:nvGrpSpPr>
      <p:grpSpPr>
        <a:xfrm>
          <a:off x="0" y="0"/>
          <a:ext cx="0" cy="0"/>
          <a:chOff x="0" y="0"/>
          <a:chExt cx="0" cy="0"/>
        </a:xfrm>
      </p:grpSpPr>
      <p:pic>
        <p:nvPicPr>
          <p:cNvPr descr="Forma" id="19" name="Google Shape;19;p7"/>
          <p:cNvPicPr preferRelativeResize="0"/>
          <p:nvPr/>
        </p:nvPicPr>
        <p:blipFill rotWithShape="1">
          <a:blip r:embed="rId2">
            <a:alphaModFix/>
          </a:blip>
          <a:srcRect b="0" l="0" r="0" t="0"/>
          <a:stretch/>
        </p:blipFill>
        <p:spPr>
          <a:xfrm>
            <a:off x="381" y="0"/>
            <a:ext cx="12191238" cy="68580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Diapositiva de título">
  <p:cSld name="2_Diapositiva de título">
    <p:spTree>
      <p:nvGrpSpPr>
        <p:cNvPr id="20" name="Shape 20"/>
        <p:cNvGrpSpPr/>
        <p:nvPr/>
      </p:nvGrpSpPr>
      <p:grpSpPr>
        <a:xfrm>
          <a:off x="0" y="0"/>
          <a:ext cx="0" cy="0"/>
          <a:chOff x="0" y="0"/>
          <a:chExt cx="0" cy="0"/>
        </a:xfrm>
      </p:grpSpPr>
      <p:pic>
        <p:nvPicPr>
          <p:cNvPr descr="Imagen que contiene Forma&#10;&#10;Descripción generada automáticamente" id="21" name="Google Shape;21;p8"/>
          <p:cNvPicPr preferRelativeResize="0"/>
          <p:nvPr/>
        </p:nvPicPr>
        <p:blipFill rotWithShape="1">
          <a:blip r:embed="rId2">
            <a:alphaModFix/>
          </a:blip>
          <a:srcRect b="0" l="0" r="0" t="0"/>
          <a:stretch/>
        </p:blipFill>
        <p:spPr>
          <a:xfrm>
            <a:off x="381" y="0"/>
            <a:ext cx="12191238" cy="68580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22" name="Shape 22"/>
        <p:cNvGrpSpPr/>
        <p:nvPr/>
      </p:nvGrpSpPr>
      <p:grpSpPr>
        <a:xfrm>
          <a:off x="0" y="0"/>
          <a:ext cx="0" cy="0"/>
          <a:chOff x="0" y="0"/>
          <a:chExt cx="0" cy="0"/>
        </a:xfrm>
      </p:grpSpPr>
      <p:sp>
        <p:nvSpPr>
          <p:cNvPr id="23" name="Google Shape;23;p9"/>
          <p:cNvSpPr txBox="1"/>
          <p:nvPr>
            <p:ph type="title"/>
          </p:nvPr>
        </p:nvSpPr>
        <p:spPr>
          <a:xfrm>
            <a:off x="838200" y="338492"/>
            <a:ext cx="10515600" cy="1325563"/>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24" name="Google Shape;24;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5" name="Google Shape;25;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8" name="Shape 28"/>
        <p:cNvGrpSpPr/>
        <p:nvPr/>
      </p:nvGrpSpPr>
      <p:grpSpPr>
        <a:xfrm>
          <a:off x="0" y="0"/>
          <a:ext cx="0" cy="0"/>
          <a:chOff x="0" y="0"/>
          <a:chExt cx="0" cy="0"/>
        </a:xfrm>
      </p:grpSpPr>
      <p:sp>
        <p:nvSpPr>
          <p:cNvPr id="29" name="Google Shape;29;p10"/>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chemeClr val="dk1"/>
              </a:buClr>
              <a:buSzPts val="6000"/>
              <a:buFont typeface="Calibri"/>
              <a:buNone/>
              <a:defRPr b="0" i="0" sz="60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30" name="Google Shape;30;p10"/>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1" name="Google Shape;31;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34" name="Shape 34"/>
        <p:cNvGrpSpPr/>
        <p:nvPr/>
      </p:nvGrpSpPr>
      <p:grpSpPr>
        <a:xfrm>
          <a:off x="0" y="0"/>
          <a:ext cx="0" cy="0"/>
          <a:chOff x="0" y="0"/>
          <a:chExt cx="0" cy="0"/>
        </a:xfrm>
      </p:grpSpPr>
      <p:sp>
        <p:nvSpPr>
          <p:cNvPr id="35" name="Google Shape;35;p11"/>
          <p:cNvSpPr txBox="1"/>
          <p:nvPr>
            <p:ph type="title"/>
          </p:nvPr>
        </p:nvSpPr>
        <p:spPr>
          <a:xfrm>
            <a:off x="838200" y="338492"/>
            <a:ext cx="10515600" cy="1325563"/>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36" name="Google Shape;36;p11"/>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1"/>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8" name="Google Shape;38;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41" name="Shape 41"/>
        <p:cNvGrpSpPr/>
        <p:nvPr/>
      </p:nvGrpSpPr>
      <p:grpSpPr>
        <a:xfrm>
          <a:off x="0" y="0"/>
          <a:ext cx="0" cy="0"/>
          <a:chOff x="0" y="0"/>
          <a:chExt cx="0" cy="0"/>
        </a:xfrm>
      </p:grpSpPr>
      <p:sp>
        <p:nvSpPr>
          <p:cNvPr id="42" name="Google Shape;42;p12"/>
          <p:cNvSpPr txBox="1"/>
          <p:nvPr>
            <p:ph type="title"/>
          </p:nvPr>
        </p:nvSpPr>
        <p:spPr>
          <a:xfrm>
            <a:off x="839788" y="365125"/>
            <a:ext cx="10515600" cy="1325563"/>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3" name="Google Shape;43;p12"/>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4" name="Google Shape;44;p12"/>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12"/>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6" name="Google Shape;46;p12"/>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50" name="Shape 50"/>
        <p:cNvGrpSpPr/>
        <p:nvPr/>
      </p:nvGrpSpPr>
      <p:grpSpPr>
        <a:xfrm>
          <a:off x="0" y="0"/>
          <a:ext cx="0" cy="0"/>
          <a:chOff x="0" y="0"/>
          <a:chExt cx="0" cy="0"/>
        </a:xfrm>
      </p:grpSpPr>
      <p:sp>
        <p:nvSpPr>
          <p:cNvPr id="51" name="Google Shape;51;p13"/>
          <p:cNvSpPr txBox="1"/>
          <p:nvPr>
            <p:ph type="title"/>
          </p:nvPr>
        </p:nvSpPr>
        <p:spPr>
          <a:xfrm>
            <a:off x="838200" y="338492"/>
            <a:ext cx="10515600" cy="1325563"/>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2" name="Google Shape;52;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5" name="Shape 55"/>
        <p:cNvGrpSpPr/>
        <p:nvPr/>
      </p:nvGrpSpPr>
      <p:grpSpPr>
        <a:xfrm>
          <a:off x="0" y="0"/>
          <a:ext cx="0" cy="0"/>
          <a:chOff x="0" y="0"/>
          <a:chExt cx="0" cy="0"/>
        </a:xfrm>
      </p:grpSpPr>
      <p:sp>
        <p:nvSpPr>
          <p:cNvPr id="56" name="Google Shape;56;p1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chemeClr val="dk1"/>
              </a:buClr>
              <a:buSzPts val="3200"/>
              <a:buFont typeface="Calibri"/>
              <a:buNone/>
              <a:defRPr b="0" i="0" sz="3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7" name="Google Shape;57;p15"/>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8" name="Google Shape;58;p15"/>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9" name="Google Shape;59;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1" name="Google Shape;11;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2" name="Google Shape;12;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419"/>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6.pn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1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12.png"/><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9.png"/><Relationship Id="rId4" Type="http://schemas.openxmlformats.org/officeDocument/2006/relationships/image" Target="../media/image8.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9.png"/><Relationship Id="rId4" Type="http://schemas.openxmlformats.org/officeDocument/2006/relationships/image" Target="../media/image8.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pic>
        <p:nvPicPr>
          <p:cNvPr id="85" name="Google Shape;85;p3"/>
          <p:cNvPicPr preferRelativeResize="0"/>
          <p:nvPr/>
        </p:nvPicPr>
        <p:blipFill rotWithShape="1">
          <a:blip r:embed="rId3">
            <a:alphaModFix/>
          </a:blip>
          <a:srcRect b="0" l="0" r="0" t="0"/>
          <a:stretch/>
        </p:blipFill>
        <p:spPr>
          <a:xfrm>
            <a:off x="0" y="0"/>
            <a:ext cx="12192000" cy="6858000"/>
          </a:xfrm>
          <a:prstGeom prst="rect">
            <a:avLst/>
          </a:prstGeom>
          <a:noFill/>
          <a:ln>
            <a:noFill/>
          </a:ln>
        </p:spPr>
      </p:pic>
      <p:sp>
        <p:nvSpPr>
          <p:cNvPr id="86" name="Google Shape;86;p3"/>
          <p:cNvSpPr txBox="1"/>
          <p:nvPr/>
        </p:nvSpPr>
        <p:spPr>
          <a:xfrm>
            <a:off x="645246" y="3063339"/>
            <a:ext cx="10901400" cy="8619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4400"/>
              <a:buFont typeface="Arial"/>
              <a:buNone/>
            </a:pPr>
            <a:r>
              <a:rPr b="1" i="0" lang="es-419" sz="4400" u="none" cap="none" strike="noStrike">
                <a:solidFill>
                  <a:schemeClr val="lt1"/>
                </a:solidFill>
                <a:latin typeface="Calibri"/>
                <a:ea typeface="Calibri"/>
                <a:cs typeface="Calibri"/>
                <a:sym typeface="Calibri"/>
              </a:rPr>
              <a:t>¿Cuántas horas al dia necesitas dormir?</a:t>
            </a:r>
            <a:endParaRPr b="1" i="0" sz="4400" u="none" cap="none" strike="noStrike">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g1c598196763_0_118"/>
          <p:cNvSpPr txBox="1"/>
          <p:nvPr/>
        </p:nvSpPr>
        <p:spPr>
          <a:xfrm>
            <a:off x="811205" y="1874409"/>
            <a:ext cx="10805400" cy="3971100"/>
          </a:xfrm>
          <a:prstGeom prst="rect">
            <a:avLst/>
          </a:prstGeom>
          <a:noFill/>
          <a:ln>
            <a:noFill/>
          </a:ln>
        </p:spPr>
        <p:txBody>
          <a:bodyPr anchorCtr="0" anchor="t" bIns="45700" lIns="91425" spcFirstLastPara="1" rIns="91425" wrap="square" tIns="45700">
            <a:spAutoFit/>
          </a:bodyPr>
          <a:lstStyle/>
          <a:p>
            <a:pPr indent="-514350" lvl="0" marL="565150" marR="0" rtl="0" algn="l">
              <a:lnSpc>
                <a:spcPct val="100000"/>
              </a:lnSpc>
              <a:spcBef>
                <a:spcPts val="0"/>
              </a:spcBef>
              <a:spcAft>
                <a:spcPts val="0"/>
              </a:spcAft>
              <a:buClr>
                <a:schemeClr val="dk1"/>
              </a:buClr>
              <a:buSzPts val="2800"/>
              <a:buFont typeface="Arial"/>
              <a:buAutoNum type="arabicPeriod"/>
            </a:pPr>
            <a:r>
              <a:rPr b="1" i="0" lang="es-419" sz="2800" u="none" cap="none" strike="noStrike">
                <a:solidFill>
                  <a:schemeClr val="dk1"/>
                </a:solidFill>
                <a:latin typeface="Calibri"/>
                <a:ea typeface="Calibri"/>
                <a:cs typeface="Calibri"/>
                <a:sym typeface="Calibri"/>
              </a:rPr>
              <a:t>Imagina que una persona que lee la columna del-la periodista, solo podrá ver la tabla de frecuencias o solo el histograma que se proyectan en tu clase. Comparando ambas, ¿cuál te parece más directa para responder las siguientes preguntas? Justifica.</a:t>
            </a:r>
            <a:endParaRPr b="1" i="0" sz="2800" u="none" cap="none" strike="noStrike">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None/>
            </a:pPr>
            <a:r>
              <a:t/>
            </a:r>
            <a:endParaRPr b="1" sz="2800">
              <a:solidFill>
                <a:schemeClr val="dk1"/>
              </a:solidFill>
              <a:latin typeface="Calibri"/>
              <a:ea typeface="Calibri"/>
              <a:cs typeface="Calibri"/>
              <a:sym typeface="Calibri"/>
            </a:endParaRPr>
          </a:p>
          <a:p>
            <a:pPr indent="-406400" lvl="0" marL="914400" marR="0" rtl="0" algn="l">
              <a:lnSpc>
                <a:spcPct val="100000"/>
              </a:lnSpc>
              <a:spcBef>
                <a:spcPts val="0"/>
              </a:spcBef>
              <a:spcAft>
                <a:spcPts val="0"/>
              </a:spcAft>
              <a:buClr>
                <a:schemeClr val="dk1"/>
              </a:buClr>
              <a:buSzPts val="2800"/>
              <a:buFont typeface="Calibri"/>
              <a:buAutoNum type="alphaLcPeriod"/>
            </a:pPr>
            <a:r>
              <a:rPr i="0" lang="es-419" sz="2800" u="none" cap="none" strike="noStrike">
                <a:solidFill>
                  <a:schemeClr val="dk1"/>
                </a:solidFill>
                <a:latin typeface="Calibri"/>
                <a:ea typeface="Calibri"/>
                <a:cs typeface="Calibri"/>
                <a:sym typeface="Calibri"/>
              </a:rPr>
              <a:t>¿Cuáles son los tres rangos de horas en los que duerme más gente?</a:t>
            </a:r>
            <a:endParaRPr i="0" sz="2800" u="none" cap="none" strike="noStrike">
              <a:solidFill>
                <a:schemeClr val="dk1"/>
              </a:solidFill>
              <a:latin typeface="Calibri"/>
              <a:ea typeface="Calibri"/>
              <a:cs typeface="Calibri"/>
              <a:sym typeface="Calibri"/>
            </a:endParaRPr>
          </a:p>
          <a:p>
            <a:pPr indent="-406400" lvl="0" marL="914400" marR="0" rtl="0" algn="l">
              <a:lnSpc>
                <a:spcPct val="100000"/>
              </a:lnSpc>
              <a:spcBef>
                <a:spcPts val="0"/>
              </a:spcBef>
              <a:spcAft>
                <a:spcPts val="0"/>
              </a:spcAft>
              <a:buClr>
                <a:schemeClr val="dk1"/>
              </a:buClr>
              <a:buSzPts val="2800"/>
              <a:buFont typeface="Calibri"/>
              <a:buAutoNum type="alphaLcPeriod"/>
            </a:pPr>
            <a:r>
              <a:rPr i="0" lang="es-419" sz="2800" u="none" cap="none" strike="noStrike">
                <a:solidFill>
                  <a:schemeClr val="dk1"/>
                </a:solidFill>
                <a:latin typeface="Calibri"/>
                <a:ea typeface="Calibri"/>
                <a:cs typeface="Calibri"/>
                <a:sym typeface="Calibri"/>
              </a:rPr>
              <a:t>¿Estos rangos horarios juntos concentran más de la mitad de los y     las encuestadas?</a:t>
            </a:r>
            <a:endParaRPr i="0" sz="2800" u="none" cap="none" strike="noStrike">
              <a:solidFill>
                <a:schemeClr val="dk1"/>
              </a:solidFill>
              <a:latin typeface="Calibri"/>
              <a:ea typeface="Calibri"/>
              <a:cs typeface="Calibri"/>
              <a:sym typeface="Calibri"/>
            </a:endParaRPr>
          </a:p>
        </p:txBody>
      </p:sp>
      <p:sp>
        <p:nvSpPr>
          <p:cNvPr id="148" name="Google Shape;148;g1c598196763_0_118"/>
          <p:cNvSpPr txBox="1"/>
          <p:nvPr/>
        </p:nvSpPr>
        <p:spPr>
          <a:xfrm>
            <a:off x="693905" y="887000"/>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Actividad 1 </a:t>
            </a:r>
            <a:endParaRPr b="1" i="0" sz="3600" u="none" cap="none" strike="noStrike">
              <a:solidFill>
                <a:srgbClr val="423B71"/>
              </a:solidFill>
              <a:latin typeface="Calibri"/>
              <a:ea typeface="Calibri"/>
              <a:cs typeface="Calibri"/>
              <a:sym typeface="Calibri"/>
            </a:endParaRPr>
          </a:p>
        </p:txBody>
      </p:sp>
      <p:sp>
        <p:nvSpPr>
          <p:cNvPr id="149" name="Google Shape;149;g1c598196763_0_118"/>
          <p:cNvSpPr txBox="1"/>
          <p:nvPr/>
        </p:nvSpPr>
        <p:spPr>
          <a:xfrm>
            <a:off x="693905" y="1724097"/>
            <a:ext cx="10167600" cy="307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g26171c1aad1_0_46"/>
          <p:cNvSpPr txBox="1"/>
          <p:nvPr/>
        </p:nvSpPr>
        <p:spPr>
          <a:xfrm>
            <a:off x="335100" y="1364450"/>
            <a:ext cx="11856900" cy="5264100"/>
          </a:xfrm>
          <a:prstGeom prst="rect">
            <a:avLst/>
          </a:prstGeom>
          <a:noFill/>
          <a:ln>
            <a:noFill/>
          </a:ln>
        </p:spPr>
        <p:txBody>
          <a:bodyPr anchorCtr="0" anchor="t" bIns="45700" lIns="91425" spcFirstLastPara="1" rIns="91425" wrap="square" tIns="45700">
            <a:spAutoFit/>
          </a:bodyPr>
          <a:lstStyle/>
          <a:p>
            <a:pPr indent="-514350" lvl="0" marL="565150" marR="0" rtl="0" algn="l">
              <a:lnSpc>
                <a:spcPct val="100000"/>
              </a:lnSpc>
              <a:spcBef>
                <a:spcPts val="0"/>
              </a:spcBef>
              <a:spcAft>
                <a:spcPts val="0"/>
              </a:spcAft>
              <a:buClr>
                <a:schemeClr val="dk1"/>
              </a:buClr>
              <a:buSzPts val="2800"/>
              <a:buFont typeface="Arial"/>
              <a:buAutoNum type="arabicPeriod"/>
            </a:pPr>
            <a:r>
              <a:rPr b="1" i="0" lang="es-419" sz="2800" u="none" cap="none" strike="noStrike">
                <a:solidFill>
                  <a:schemeClr val="dk1"/>
                </a:solidFill>
                <a:latin typeface="Calibri"/>
                <a:ea typeface="Calibri"/>
                <a:cs typeface="Calibri"/>
                <a:sym typeface="Calibri"/>
              </a:rPr>
              <a:t>Al comparar:</a:t>
            </a:r>
            <a:endParaRPr b="1" i="0" sz="2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1" sz="2800">
              <a:solidFill>
                <a:schemeClr val="dk1"/>
              </a:solidFill>
              <a:latin typeface="Calibri"/>
              <a:ea typeface="Calibri"/>
              <a:cs typeface="Calibri"/>
              <a:sym typeface="Calibri"/>
            </a:endParaRPr>
          </a:p>
          <a:p>
            <a:pPr indent="-406400" lvl="0" marL="457200" marR="0" rtl="0" algn="l">
              <a:lnSpc>
                <a:spcPct val="100000"/>
              </a:lnSpc>
              <a:spcBef>
                <a:spcPts val="0"/>
              </a:spcBef>
              <a:spcAft>
                <a:spcPts val="0"/>
              </a:spcAft>
              <a:buClr>
                <a:schemeClr val="dk1"/>
              </a:buClr>
              <a:buSzPts val="2800"/>
              <a:buFont typeface="Calibri"/>
              <a:buAutoNum type="alphaLcPeriod"/>
            </a:pPr>
            <a:r>
              <a:rPr i="0" lang="es-419" sz="2800" u="none" cap="none" strike="noStrike">
                <a:solidFill>
                  <a:schemeClr val="dk1"/>
                </a:solidFill>
                <a:latin typeface="Calibri"/>
                <a:ea typeface="Calibri"/>
                <a:cs typeface="Calibri"/>
                <a:sym typeface="Calibri"/>
              </a:rPr>
              <a:t>Tanto en la tabla como en el histograma se visualiza directamente que los dos rangos de hora en los que duerme más gente son 7-8 y 8-9 horas. En ambos requiere detenerse a ver los datos en el caso de la tabla, o comparar las alturas de las barras, para concluir que el tercer rango es el de 6-7 horas y no el de 9-10. </a:t>
            </a:r>
            <a:endParaRPr i="0" sz="2800" u="none" cap="none" strike="noStrike">
              <a:solidFill>
                <a:schemeClr val="dk1"/>
              </a:solidFill>
              <a:latin typeface="Calibri"/>
              <a:ea typeface="Calibri"/>
              <a:cs typeface="Calibri"/>
              <a:sym typeface="Calibri"/>
            </a:endParaRPr>
          </a:p>
          <a:p>
            <a:pPr indent="-406400" lvl="0" marL="457200" marR="0" rtl="0" algn="l">
              <a:lnSpc>
                <a:spcPct val="100000"/>
              </a:lnSpc>
              <a:spcBef>
                <a:spcPts val="0"/>
              </a:spcBef>
              <a:spcAft>
                <a:spcPts val="0"/>
              </a:spcAft>
              <a:buClr>
                <a:schemeClr val="dk1"/>
              </a:buClr>
              <a:buSzPts val="2800"/>
              <a:buFont typeface="Calibri"/>
              <a:buAutoNum type="alphaLcPeriod"/>
            </a:pPr>
            <a:r>
              <a:rPr i="0" lang="es-419" sz="2800" u="none" cap="none" strike="noStrike">
                <a:solidFill>
                  <a:schemeClr val="dk1"/>
                </a:solidFill>
                <a:latin typeface="Calibri"/>
                <a:ea typeface="Calibri"/>
                <a:cs typeface="Calibri"/>
                <a:sym typeface="Calibri"/>
              </a:rPr>
              <a:t>Estos tres rangos efectivamente concentran más de la mitad de las y los encuestados. El histograma otorga esta respuesta relativamente rápida de manera visual, mientras que en la tabla es necesario sumar 49+103+110 y darse cuenta que efectivamente 262 de 340, es decir, más de la mitad de las personas encuestadas se encuentran en estos intervalos. </a:t>
            </a:r>
            <a:endParaRPr i="0" sz="2800" u="none" cap="none" strike="noStrike">
              <a:solidFill>
                <a:schemeClr val="dk1"/>
              </a:solidFill>
              <a:latin typeface="Calibri"/>
              <a:ea typeface="Calibri"/>
              <a:cs typeface="Calibri"/>
              <a:sym typeface="Calibri"/>
            </a:endParaRPr>
          </a:p>
        </p:txBody>
      </p:sp>
      <p:sp>
        <p:nvSpPr>
          <p:cNvPr id="155" name="Google Shape;155;g26171c1aad1_0_46"/>
          <p:cNvSpPr txBox="1"/>
          <p:nvPr/>
        </p:nvSpPr>
        <p:spPr>
          <a:xfrm>
            <a:off x="693905" y="602075"/>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Respuestas Actividad 1 </a:t>
            </a:r>
            <a:endParaRPr b="1" i="0" sz="3600" u="none" cap="none" strike="noStrike">
              <a:solidFill>
                <a:srgbClr val="423B71"/>
              </a:solidFill>
              <a:latin typeface="Calibri"/>
              <a:ea typeface="Calibri"/>
              <a:cs typeface="Calibri"/>
              <a:sym typeface="Calibri"/>
            </a:endParaRPr>
          </a:p>
        </p:txBody>
      </p:sp>
      <p:sp>
        <p:nvSpPr>
          <p:cNvPr id="156" name="Google Shape;156;g26171c1aad1_0_46"/>
          <p:cNvSpPr txBox="1"/>
          <p:nvPr/>
        </p:nvSpPr>
        <p:spPr>
          <a:xfrm>
            <a:off x="693905" y="1724097"/>
            <a:ext cx="10167600" cy="307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g26171c1aad1_0_52"/>
          <p:cNvSpPr txBox="1"/>
          <p:nvPr/>
        </p:nvSpPr>
        <p:spPr>
          <a:xfrm>
            <a:off x="693905" y="887000"/>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Volvamos a la tabla</a:t>
            </a:r>
            <a:endParaRPr b="1" i="0" sz="3600" u="none" cap="none" strike="noStrike">
              <a:solidFill>
                <a:srgbClr val="423B71"/>
              </a:solidFill>
              <a:latin typeface="Calibri"/>
              <a:ea typeface="Calibri"/>
              <a:cs typeface="Calibri"/>
              <a:sym typeface="Calibri"/>
            </a:endParaRPr>
          </a:p>
        </p:txBody>
      </p:sp>
      <p:sp>
        <p:nvSpPr>
          <p:cNvPr id="162" name="Google Shape;162;g26171c1aad1_0_52"/>
          <p:cNvSpPr/>
          <p:nvPr/>
        </p:nvSpPr>
        <p:spPr>
          <a:xfrm>
            <a:off x="877275" y="2984500"/>
            <a:ext cx="5880900" cy="1321200"/>
          </a:xfrm>
          <a:prstGeom prst="rect">
            <a:avLst/>
          </a:prstGeom>
          <a:solidFill>
            <a:srgbClr val="F3F3F3"/>
          </a:solidFill>
          <a:ln>
            <a:noFill/>
          </a:ln>
        </p:spPr>
        <p:txBody>
          <a:bodyPr anchorCtr="0" anchor="ctr" bIns="91425" lIns="91425" spcFirstLastPara="1" rIns="91425" wrap="square" tIns="91425">
            <a:noAutofit/>
          </a:bodyPr>
          <a:lstStyle/>
          <a:p>
            <a:pPr indent="-381000" lvl="0" marL="457200" marR="0" rtl="0" algn="l">
              <a:lnSpc>
                <a:spcPct val="100000"/>
              </a:lnSpc>
              <a:spcBef>
                <a:spcPts val="0"/>
              </a:spcBef>
              <a:spcAft>
                <a:spcPts val="0"/>
              </a:spcAft>
              <a:buClr>
                <a:schemeClr val="dk1"/>
              </a:buClr>
              <a:buSzPts val="2400"/>
              <a:buFont typeface="Calibri"/>
              <a:buChar char="●"/>
            </a:pPr>
            <a:r>
              <a:rPr b="0" i="0" lang="es-419" sz="2400" u="none" cap="none" strike="noStrike">
                <a:solidFill>
                  <a:schemeClr val="dk1"/>
                </a:solidFill>
                <a:latin typeface="Calibri"/>
                <a:ea typeface="Calibri"/>
                <a:cs typeface="Calibri"/>
                <a:sym typeface="Calibri"/>
              </a:rPr>
              <a:t>¿Qué se necesita para poder construir un gráfico circular?</a:t>
            </a:r>
            <a:endParaRPr b="0" i="0" sz="2400" u="none" cap="none" strike="noStrike">
              <a:solidFill>
                <a:schemeClr val="dk1"/>
              </a:solidFill>
              <a:latin typeface="Calibri"/>
              <a:ea typeface="Calibri"/>
              <a:cs typeface="Calibri"/>
              <a:sym typeface="Calibri"/>
            </a:endParaRPr>
          </a:p>
        </p:txBody>
      </p:sp>
      <p:graphicFrame>
        <p:nvGraphicFramePr>
          <p:cNvPr id="163" name="Google Shape;163;g26171c1aad1_0_52"/>
          <p:cNvGraphicFramePr/>
          <p:nvPr/>
        </p:nvGraphicFramePr>
        <p:xfrm>
          <a:off x="7866305" y="1744127"/>
          <a:ext cx="3000000" cy="3000000"/>
        </p:xfrm>
        <a:graphic>
          <a:graphicData uri="http://schemas.openxmlformats.org/drawingml/2006/table">
            <a:tbl>
              <a:tblPr bandRow="1" firstRow="1">
                <a:noFill/>
                <a:tableStyleId>{4AB0917D-1020-4341-92C5-AB4439C72345}</a:tableStyleId>
              </a:tblPr>
              <a:tblGrid>
                <a:gridCol w="2019325"/>
                <a:gridCol w="1927200"/>
              </a:tblGrid>
              <a:tr h="353025">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a:solidFill>
                            <a:schemeClr val="lt1"/>
                          </a:solidFill>
                          <a:latin typeface="Calibri"/>
                          <a:ea typeface="Calibri"/>
                          <a:cs typeface="Calibri"/>
                          <a:sym typeface="Calibri"/>
                        </a:rPr>
                        <a:t>Horas de sueño</a:t>
                      </a:r>
                      <a:endParaRPr sz="1400" u="none" cap="none" strike="noStrike"/>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u="none" cap="none" strike="noStrike">
                          <a:solidFill>
                            <a:schemeClr val="lt1"/>
                          </a:solidFill>
                          <a:latin typeface="Calibri"/>
                          <a:ea typeface="Calibri"/>
                          <a:cs typeface="Calibri"/>
                          <a:sym typeface="Calibri"/>
                        </a:rPr>
                        <a:t>Frecuencia</a:t>
                      </a:r>
                      <a:endParaRPr sz="1400" u="none" cap="none" strike="noStrike"/>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[5,6[</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8</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[6,7[</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49</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[7,8[</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103</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[8,9[</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110</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[9,10[</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45</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[10,11[</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22</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[11,12[</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3</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Total</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340</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g26171c1aad1_0_58"/>
          <p:cNvSpPr txBox="1"/>
          <p:nvPr/>
        </p:nvSpPr>
        <p:spPr>
          <a:xfrm>
            <a:off x="693905" y="887000"/>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Calculemos porcentajes</a:t>
            </a:r>
            <a:endParaRPr b="1" i="0" sz="3600" u="none" cap="none" strike="noStrike">
              <a:solidFill>
                <a:srgbClr val="423B71"/>
              </a:solidFill>
              <a:latin typeface="Calibri"/>
              <a:ea typeface="Calibri"/>
              <a:cs typeface="Calibri"/>
              <a:sym typeface="Calibri"/>
            </a:endParaRPr>
          </a:p>
        </p:txBody>
      </p:sp>
      <p:sp>
        <p:nvSpPr>
          <p:cNvPr id="169" name="Google Shape;169;g26171c1aad1_0_58"/>
          <p:cNvSpPr/>
          <p:nvPr/>
        </p:nvSpPr>
        <p:spPr>
          <a:xfrm>
            <a:off x="1016400" y="2173900"/>
            <a:ext cx="5988900" cy="2247600"/>
          </a:xfrm>
          <a:prstGeom prst="rect">
            <a:avLst/>
          </a:prstGeom>
          <a:solidFill>
            <a:srgbClr val="F3F3F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Arial"/>
              <a:buNone/>
            </a:pPr>
            <a:r>
              <a:rPr b="0" i="0" lang="es-419" sz="2400" u="none" cap="none" strike="noStrike">
                <a:solidFill>
                  <a:schemeClr val="dk1"/>
                </a:solidFill>
                <a:latin typeface="Calibri"/>
                <a:ea typeface="Calibri"/>
                <a:cs typeface="Calibri"/>
                <a:sym typeface="Calibri"/>
              </a:rPr>
              <a:t>De las 340 personas encuestadas, 8 duermen entre 5 y 6 horas.</a:t>
            </a:r>
            <a:endParaRPr b="0" i="0" sz="2400" u="none" cap="none" strike="noStrike">
              <a:solidFill>
                <a:schemeClr val="dk1"/>
              </a:solidFill>
              <a:latin typeface="Calibri"/>
              <a:ea typeface="Calibri"/>
              <a:cs typeface="Calibri"/>
              <a:sym typeface="Calibri"/>
            </a:endParaRPr>
          </a:p>
          <a:p>
            <a:pPr indent="-381000" lvl="0" marL="457200" marR="0" rtl="0" algn="l">
              <a:lnSpc>
                <a:spcPct val="100000"/>
              </a:lnSpc>
              <a:spcBef>
                <a:spcPts val="0"/>
              </a:spcBef>
              <a:spcAft>
                <a:spcPts val="0"/>
              </a:spcAft>
              <a:buClr>
                <a:schemeClr val="dk1"/>
              </a:buClr>
              <a:buSzPts val="2400"/>
              <a:buFont typeface="Calibri"/>
              <a:buChar char="●"/>
            </a:pPr>
            <a:r>
              <a:rPr b="0" i="0" lang="es-419" sz="2400" u="none" cap="none" strike="noStrike">
                <a:solidFill>
                  <a:schemeClr val="dk1"/>
                </a:solidFill>
                <a:latin typeface="Calibri"/>
                <a:ea typeface="Calibri"/>
                <a:cs typeface="Calibri"/>
                <a:sym typeface="Calibri"/>
              </a:rPr>
              <a:t>Usando calculadora, determina qué porcentaje del total duerme entre 5 y 6 horas.</a:t>
            </a:r>
            <a:endParaRPr b="0" i="0" sz="2400" u="none" cap="none" strike="noStrike">
              <a:solidFill>
                <a:schemeClr val="dk1"/>
              </a:solidFill>
              <a:latin typeface="Calibri"/>
              <a:ea typeface="Calibri"/>
              <a:cs typeface="Calibri"/>
              <a:sym typeface="Calibri"/>
            </a:endParaRPr>
          </a:p>
        </p:txBody>
      </p:sp>
      <p:graphicFrame>
        <p:nvGraphicFramePr>
          <p:cNvPr id="170" name="Google Shape;170;g26171c1aad1_0_58"/>
          <p:cNvGraphicFramePr/>
          <p:nvPr/>
        </p:nvGraphicFramePr>
        <p:xfrm>
          <a:off x="7866305" y="1744127"/>
          <a:ext cx="3000000" cy="3000000"/>
        </p:xfrm>
        <a:graphic>
          <a:graphicData uri="http://schemas.openxmlformats.org/drawingml/2006/table">
            <a:tbl>
              <a:tblPr bandRow="1" firstRow="1">
                <a:noFill/>
                <a:tableStyleId>{4AB0917D-1020-4341-92C5-AB4439C72345}</a:tableStyleId>
              </a:tblPr>
              <a:tblGrid>
                <a:gridCol w="2019325"/>
                <a:gridCol w="1927200"/>
              </a:tblGrid>
              <a:tr h="353025">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a:solidFill>
                            <a:schemeClr val="lt1"/>
                          </a:solidFill>
                          <a:latin typeface="Calibri"/>
                          <a:ea typeface="Calibri"/>
                          <a:cs typeface="Calibri"/>
                          <a:sym typeface="Calibri"/>
                        </a:rPr>
                        <a:t>Horas de sueño</a:t>
                      </a:r>
                      <a:endParaRPr b="1" sz="1800">
                        <a:solidFill>
                          <a:schemeClr val="lt1"/>
                        </a:solidFill>
                        <a:latin typeface="Calibri"/>
                        <a:ea typeface="Calibri"/>
                        <a:cs typeface="Calibri"/>
                        <a:sym typeface="Calibri"/>
                      </a:endParaRPr>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u="none" cap="none" strike="noStrike">
                          <a:solidFill>
                            <a:schemeClr val="lt1"/>
                          </a:solidFill>
                          <a:latin typeface="Calibri"/>
                          <a:ea typeface="Calibri"/>
                          <a:cs typeface="Calibri"/>
                          <a:sym typeface="Calibri"/>
                        </a:rPr>
                        <a:t>Frecuencia</a:t>
                      </a:r>
                      <a:endParaRPr sz="1400" u="none" cap="none" strike="noStrike"/>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[5,6[</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8</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[6,7[</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49</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[7,8[</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103</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[8,9[</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110</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[9,10[</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45</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[10,11[</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22</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[11,12[</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3</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Total</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340</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g26171c1aad1_0_64"/>
          <p:cNvSpPr txBox="1"/>
          <p:nvPr/>
        </p:nvSpPr>
        <p:spPr>
          <a:xfrm>
            <a:off x="821025" y="1585753"/>
            <a:ext cx="10805400" cy="1816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es-419" sz="2800" u="none" cap="none" strike="noStrike">
                <a:solidFill>
                  <a:schemeClr val="dk1"/>
                </a:solidFill>
                <a:latin typeface="Calibri"/>
                <a:ea typeface="Calibri"/>
                <a:cs typeface="Calibri"/>
                <a:sym typeface="Calibri"/>
              </a:rPr>
              <a:t>2. Usando calculadora, completa la siguiente tabla con los porcentajes de cada intervalo, con solo 1 decimal. </a:t>
            </a:r>
            <a:endParaRPr b="1" i="0" sz="2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800"/>
              <a:buFont typeface="Arial"/>
              <a:buNone/>
            </a:pPr>
            <a:r>
              <a:t/>
            </a:r>
            <a:endParaRPr b="1" i="0" sz="2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800"/>
              <a:buFont typeface="Arial"/>
              <a:buNone/>
            </a:pPr>
            <a:r>
              <a:t/>
            </a:r>
            <a:endParaRPr b="1" i="0" sz="2800" u="none" cap="none" strike="noStrike">
              <a:solidFill>
                <a:schemeClr val="dk1"/>
              </a:solidFill>
              <a:latin typeface="Calibri"/>
              <a:ea typeface="Calibri"/>
              <a:cs typeface="Calibri"/>
              <a:sym typeface="Calibri"/>
            </a:endParaRPr>
          </a:p>
        </p:txBody>
      </p:sp>
      <p:sp>
        <p:nvSpPr>
          <p:cNvPr id="176" name="Google Shape;176;g26171c1aad1_0_64"/>
          <p:cNvSpPr txBox="1"/>
          <p:nvPr/>
        </p:nvSpPr>
        <p:spPr>
          <a:xfrm>
            <a:off x="693905" y="887000"/>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Actividad 1 </a:t>
            </a:r>
            <a:endParaRPr b="1" i="0" sz="3600" u="none" cap="none" strike="noStrike">
              <a:solidFill>
                <a:srgbClr val="423B71"/>
              </a:solidFill>
              <a:latin typeface="Calibri"/>
              <a:ea typeface="Calibri"/>
              <a:cs typeface="Calibri"/>
              <a:sym typeface="Calibri"/>
            </a:endParaRPr>
          </a:p>
        </p:txBody>
      </p:sp>
      <p:graphicFrame>
        <p:nvGraphicFramePr>
          <p:cNvPr id="177" name="Google Shape;177;g26171c1aad1_0_64"/>
          <p:cNvGraphicFramePr/>
          <p:nvPr/>
        </p:nvGraphicFramePr>
        <p:xfrm>
          <a:off x="2616680" y="2657877"/>
          <a:ext cx="3000000" cy="3000000"/>
        </p:xfrm>
        <a:graphic>
          <a:graphicData uri="http://schemas.openxmlformats.org/drawingml/2006/table">
            <a:tbl>
              <a:tblPr bandRow="1" firstRow="1">
                <a:noFill/>
                <a:tableStyleId>{4AB0917D-1020-4341-92C5-AB4439C72345}</a:tableStyleId>
              </a:tblPr>
              <a:tblGrid>
                <a:gridCol w="1687125"/>
                <a:gridCol w="1610150"/>
                <a:gridCol w="1610150"/>
              </a:tblGrid>
              <a:tr h="617700">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a:solidFill>
                            <a:schemeClr val="lt1"/>
                          </a:solidFill>
                          <a:latin typeface="Calibri"/>
                          <a:ea typeface="Calibri"/>
                          <a:cs typeface="Calibri"/>
                          <a:sym typeface="Calibri"/>
                        </a:rPr>
                        <a:t>Horas de sueño</a:t>
                      </a:r>
                      <a:endParaRPr sz="1400" u="none" cap="none" strike="noStrike"/>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u="none" cap="none" strike="noStrike">
                          <a:solidFill>
                            <a:schemeClr val="lt1"/>
                          </a:solidFill>
                          <a:latin typeface="Calibri"/>
                          <a:ea typeface="Calibri"/>
                          <a:cs typeface="Calibri"/>
                          <a:sym typeface="Calibri"/>
                        </a:rPr>
                        <a:t>Frecuencia</a:t>
                      </a:r>
                      <a:endParaRPr sz="1400" u="none" cap="none" strike="noStrike"/>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u="none" cap="none" strike="noStrike">
                          <a:solidFill>
                            <a:schemeClr val="lt1"/>
                          </a:solidFill>
                          <a:latin typeface="Calibri"/>
                          <a:ea typeface="Calibri"/>
                          <a:cs typeface="Calibri"/>
                          <a:sym typeface="Calibri"/>
                        </a:rPr>
                        <a:t>Porcentaje</a:t>
                      </a:r>
                      <a:endParaRPr b="1" sz="1800" u="none" cap="none" strike="noStrike">
                        <a:solidFill>
                          <a:schemeClr val="lt1"/>
                        </a:solidFill>
                        <a:latin typeface="Calibri"/>
                        <a:ea typeface="Calibri"/>
                        <a:cs typeface="Calibri"/>
                        <a:sym typeface="Calibri"/>
                      </a:endParaRPr>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[5,6[</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8</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[6,7[</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49</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[7,8[</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103</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[8,9[</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110</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[9,10[</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45</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[10,11[</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22</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[11,12[</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3</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Total</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340</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100%</a:t>
                      </a:r>
                      <a:endParaRPr b="1"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g26171c1aad1_0_73"/>
          <p:cNvSpPr txBox="1"/>
          <p:nvPr/>
        </p:nvSpPr>
        <p:spPr>
          <a:xfrm>
            <a:off x="841725" y="1533503"/>
            <a:ext cx="10805400" cy="1816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es-419" sz="2800" u="none" cap="none" strike="noStrike">
                <a:solidFill>
                  <a:schemeClr val="dk1"/>
                </a:solidFill>
                <a:latin typeface="Calibri"/>
                <a:ea typeface="Calibri"/>
                <a:cs typeface="Calibri"/>
                <a:sym typeface="Calibri"/>
              </a:rPr>
              <a:t>2. Usando calculadora, completa la siguiente tabla con los porcentajes de cada intervalo, con solo 1 decimal. </a:t>
            </a:r>
            <a:endParaRPr b="1" i="0" sz="2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800"/>
              <a:buFont typeface="Arial"/>
              <a:buNone/>
            </a:pPr>
            <a:r>
              <a:t/>
            </a:r>
            <a:endParaRPr b="1" i="0" sz="2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800"/>
              <a:buFont typeface="Arial"/>
              <a:buNone/>
            </a:pPr>
            <a:r>
              <a:t/>
            </a:r>
            <a:endParaRPr b="1" i="0" sz="2800" u="none" cap="none" strike="noStrike">
              <a:solidFill>
                <a:schemeClr val="dk1"/>
              </a:solidFill>
              <a:latin typeface="Calibri"/>
              <a:ea typeface="Calibri"/>
              <a:cs typeface="Calibri"/>
              <a:sym typeface="Calibri"/>
            </a:endParaRPr>
          </a:p>
        </p:txBody>
      </p:sp>
      <p:sp>
        <p:nvSpPr>
          <p:cNvPr id="183" name="Google Shape;183;g26171c1aad1_0_73"/>
          <p:cNvSpPr txBox="1"/>
          <p:nvPr/>
        </p:nvSpPr>
        <p:spPr>
          <a:xfrm>
            <a:off x="693905" y="814550"/>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Respuesta Actividad 1 </a:t>
            </a:r>
            <a:endParaRPr b="1" i="0" sz="3600" u="none" cap="none" strike="noStrike">
              <a:solidFill>
                <a:srgbClr val="423B71"/>
              </a:solidFill>
              <a:latin typeface="Calibri"/>
              <a:ea typeface="Calibri"/>
              <a:cs typeface="Calibri"/>
              <a:sym typeface="Calibri"/>
            </a:endParaRPr>
          </a:p>
        </p:txBody>
      </p:sp>
      <p:graphicFrame>
        <p:nvGraphicFramePr>
          <p:cNvPr id="184" name="Google Shape;184;g26171c1aad1_0_73"/>
          <p:cNvGraphicFramePr/>
          <p:nvPr/>
        </p:nvGraphicFramePr>
        <p:xfrm>
          <a:off x="3720055" y="2657877"/>
          <a:ext cx="3000000" cy="3000000"/>
        </p:xfrm>
        <a:graphic>
          <a:graphicData uri="http://schemas.openxmlformats.org/drawingml/2006/table">
            <a:tbl>
              <a:tblPr bandRow="1" firstRow="1">
                <a:noFill/>
                <a:tableStyleId>{4AB0917D-1020-4341-92C5-AB4439C72345}</a:tableStyleId>
              </a:tblPr>
              <a:tblGrid>
                <a:gridCol w="1307800"/>
                <a:gridCol w="1248125"/>
                <a:gridCol w="1248125"/>
              </a:tblGrid>
              <a:tr h="617700">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a:solidFill>
                            <a:schemeClr val="lt1"/>
                          </a:solidFill>
                          <a:latin typeface="Calibri"/>
                          <a:ea typeface="Calibri"/>
                          <a:cs typeface="Calibri"/>
                          <a:sym typeface="Calibri"/>
                        </a:rPr>
                        <a:t>Horas de sueño</a:t>
                      </a:r>
                      <a:endParaRPr sz="1400" u="none" cap="none" strike="noStrike"/>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u="none" cap="none" strike="noStrike">
                          <a:solidFill>
                            <a:schemeClr val="lt1"/>
                          </a:solidFill>
                          <a:latin typeface="Calibri"/>
                          <a:ea typeface="Calibri"/>
                          <a:cs typeface="Calibri"/>
                          <a:sym typeface="Calibri"/>
                        </a:rPr>
                        <a:t>Frecuencia</a:t>
                      </a:r>
                      <a:endParaRPr sz="1400" u="none" cap="none" strike="noStrike"/>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u="none" cap="none" strike="noStrike">
                          <a:solidFill>
                            <a:schemeClr val="lt1"/>
                          </a:solidFill>
                          <a:latin typeface="Calibri"/>
                          <a:ea typeface="Calibri"/>
                          <a:cs typeface="Calibri"/>
                          <a:sym typeface="Calibri"/>
                        </a:rPr>
                        <a:t>Porcentaje</a:t>
                      </a:r>
                      <a:endParaRPr b="1" sz="1800" u="none" cap="none" strike="noStrike">
                        <a:solidFill>
                          <a:schemeClr val="lt1"/>
                        </a:solidFill>
                        <a:latin typeface="Calibri"/>
                        <a:ea typeface="Calibri"/>
                        <a:cs typeface="Calibri"/>
                        <a:sym typeface="Calibri"/>
                      </a:endParaRPr>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[5,6[</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8</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2,4%</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[6,7[</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49</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14,4%</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[7,8[</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103</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30,3%</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[8,9[</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110</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32,4%</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[9,10[</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45</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13,2%</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[10,11[</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22</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6,5%</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[11,12[</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3</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0,8%</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Total</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340</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100%</a:t>
                      </a:r>
                      <a:endParaRPr b="1"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g26171c1aad1_0_79"/>
          <p:cNvSpPr txBox="1"/>
          <p:nvPr/>
        </p:nvSpPr>
        <p:spPr>
          <a:xfrm>
            <a:off x="693905" y="887000"/>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Representación Gráfico Circular</a:t>
            </a:r>
            <a:endParaRPr b="1" i="0" sz="3600" u="none" cap="none" strike="noStrike">
              <a:solidFill>
                <a:srgbClr val="423B71"/>
              </a:solidFill>
              <a:latin typeface="Calibri"/>
              <a:ea typeface="Calibri"/>
              <a:cs typeface="Calibri"/>
              <a:sym typeface="Calibri"/>
            </a:endParaRPr>
          </a:p>
        </p:txBody>
      </p:sp>
      <p:graphicFrame>
        <p:nvGraphicFramePr>
          <p:cNvPr id="190" name="Google Shape;190;g26171c1aad1_0_79"/>
          <p:cNvGraphicFramePr/>
          <p:nvPr/>
        </p:nvGraphicFramePr>
        <p:xfrm>
          <a:off x="1116380" y="2019252"/>
          <a:ext cx="3000000" cy="3000000"/>
        </p:xfrm>
        <a:graphic>
          <a:graphicData uri="http://schemas.openxmlformats.org/drawingml/2006/table">
            <a:tbl>
              <a:tblPr bandRow="1" firstRow="1">
                <a:noFill/>
                <a:tableStyleId>{4AB0917D-1020-4341-92C5-AB4439C72345}</a:tableStyleId>
              </a:tblPr>
              <a:tblGrid>
                <a:gridCol w="1307800"/>
                <a:gridCol w="1248125"/>
                <a:gridCol w="1248125"/>
              </a:tblGrid>
              <a:tr h="617700">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a:solidFill>
                            <a:schemeClr val="lt1"/>
                          </a:solidFill>
                          <a:latin typeface="Calibri"/>
                          <a:ea typeface="Calibri"/>
                          <a:cs typeface="Calibri"/>
                          <a:sym typeface="Calibri"/>
                        </a:rPr>
                        <a:t>Horas de sueño</a:t>
                      </a:r>
                      <a:endParaRPr sz="1400" u="none" cap="none" strike="noStrike"/>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u="none" cap="none" strike="noStrike">
                          <a:solidFill>
                            <a:schemeClr val="lt1"/>
                          </a:solidFill>
                          <a:latin typeface="Calibri"/>
                          <a:ea typeface="Calibri"/>
                          <a:cs typeface="Calibri"/>
                          <a:sym typeface="Calibri"/>
                        </a:rPr>
                        <a:t>Frecuencia</a:t>
                      </a:r>
                      <a:endParaRPr sz="1400" u="none" cap="none" strike="noStrike"/>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u="none" cap="none" strike="noStrike">
                          <a:solidFill>
                            <a:schemeClr val="lt1"/>
                          </a:solidFill>
                          <a:latin typeface="Calibri"/>
                          <a:ea typeface="Calibri"/>
                          <a:cs typeface="Calibri"/>
                          <a:sym typeface="Calibri"/>
                        </a:rPr>
                        <a:t>Porcentaje</a:t>
                      </a:r>
                      <a:endParaRPr b="1" sz="1800" u="none" cap="none" strike="noStrike">
                        <a:solidFill>
                          <a:schemeClr val="lt1"/>
                        </a:solidFill>
                        <a:latin typeface="Calibri"/>
                        <a:ea typeface="Calibri"/>
                        <a:cs typeface="Calibri"/>
                        <a:sym typeface="Calibri"/>
                      </a:endParaRPr>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[5,6[</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8</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2,4%</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[6,7[</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49</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14,4%</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[7,8[</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103</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30,3%</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[8,9[</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110</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32,4%</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[9,10[</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45</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13,2%</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[10,11[</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22</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6,5%</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[11,12[</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3</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0,8%</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Total</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340</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100%</a:t>
                      </a:r>
                      <a:endParaRPr b="1"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bl>
          </a:graphicData>
        </a:graphic>
      </p:graphicFrame>
      <p:pic>
        <p:nvPicPr>
          <p:cNvPr id="191" name="Google Shape;191;g26171c1aad1_0_79"/>
          <p:cNvPicPr preferRelativeResize="0"/>
          <p:nvPr/>
        </p:nvPicPr>
        <p:blipFill>
          <a:blip r:embed="rId3">
            <a:alphaModFix/>
          </a:blip>
          <a:stretch>
            <a:fillRect/>
          </a:stretch>
        </p:blipFill>
        <p:spPr>
          <a:xfrm>
            <a:off x="5502575" y="2143438"/>
            <a:ext cx="5915087" cy="34812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g2a0fd88e7eb_0_6"/>
          <p:cNvSpPr txBox="1"/>
          <p:nvPr/>
        </p:nvSpPr>
        <p:spPr>
          <a:xfrm>
            <a:off x="622180" y="877175"/>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Representación Gráfic</a:t>
            </a:r>
            <a:r>
              <a:rPr b="1" lang="es-419" sz="3600">
                <a:solidFill>
                  <a:srgbClr val="423B71"/>
                </a:solidFill>
                <a:latin typeface="Calibri"/>
                <a:ea typeface="Calibri"/>
                <a:cs typeface="Calibri"/>
                <a:sym typeface="Calibri"/>
              </a:rPr>
              <a:t>a</a:t>
            </a:r>
            <a:endParaRPr b="1" i="0" sz="3600" u="none" cap="none" strike="noStrike">
              <a:solidFill>
                <a:srgbClr val="423B71"/>
              </a:solidFill>
              <a:latin typeface="Calibri"/>
              <a:ea typeface="Calibri"/>
              <a:cs typeface="Calibri"/>
              <a:sym typeface="Calibri"/>
            </a:endParaRPr>
          </a:p>
        </p:txBody>
      </p:sp>
      <p:pic>
        <p:nvPicPr>
          <p:cNvPr id="198" name="Google Shape;198;g2a0fd88e7eb_0_6"/>
          <p:cNvPicPr preferRelativeResize="0"/>
          <p:nvPr/>
        </p:nvPicPr>
        <p:blipFill>
          <a:blip r:embed="rId3">
            <a:alphaModFix/>
          </a:blip>
          <a:stretch>
            <a:fillRect/>
          </a:stretch>
        </p:blipFill>
        <p:spPr>
          <a:xfrm>
            <a:off x="957084" y="1956900"/>
            <a:ext cx="4327241" cy="3481200"/>
          </a:xfrm>
          <a:prstGeom prst="rect">
            <a:avLst/>
          </a:prstGeom>
          <a:noFill/>
          <a:ln>
            <a:noFill/>
          </a:ln>
        </p:spPr>
      </p:pic>
      <p:pic>
        <p:nvPicPr>
          <p:cNvPr id="199" name="Google Shape;199;g2a0fd88e7eb_0_6"/>
          <p:cNvPicPr preferRelativeResize="0"/>
          <p:nvPr/>
        </p:nvPicPr>
        <p:blipFill>
          <a:blip r:embed="rId4">
            <a:alphaModFix/>
          </a:blip>
          <a:stretch>
            <a:fillRect/>
          </a:stretch>
        </p:blipFill>
        <p:spPr>
          <a:xfrm>
            <a:off x="5615925" y="1997688"/>
            <a:ext cx="5915087" cy="34812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g1c598196763_0_133"/>
          <p:cNvSpPr txBox="1"/>
          <p:nvPr/>
        </p:nvSpPr>
        <p:spPr>
          <a:xfrm>
            <a:off x="693905" y="474325"/>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Actividad 1</a:t>
            </a:r>
            <a:endParaRPr b="1" i="0" sz="3600" u="none" cap="none" strike="noStrike">
              <a:solidFill>
                <a:srgbClr val="423B71"/>
              </a:solidFill>
              <a:latin typeface="Calibri"/>
              <a:ea typeface="Calibri"/>
              <a:cs typeface="Calibri"/>
              <a:sym typeface="Calibri"/>
            </a:endParaRPr>
          </a:p>
        </p:txBody>
      </p:sp>
      <p:sp>
        <p:nvSpPr>
          <p:cNvPr id="205" name="Google Shape;205;g1c598196763_0_133"/>
          <p:cNvSpPr txBox="1"/>
          <p:nvPr/>
        </p:nvSpPr>
        <p:spPr>
          <a:xfrm>
            <a:off x="216000" y="1407475"/>
            <a:ext cx="11976000" cy="63417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800"/>
              <a:buFont typeface="Arial"/>
              <a:buNone/>
            </a:pPr>
            <a:r>
              <a:rPr b="1" i="0" lang="es-419" sz="2800" u="none" cap="none" strike="noStrike">
                <a:solidFill>
                  <a:schemeClr val="dk1"/>
                </a:solidFill>
                <a:latin typeface="Calibri"/>
                <a:ea typeface="Calibri"/>
                <a:cs typeface="Calibri"/>
                <a:sym typeface="Calibri"/>
              </a:rPr>
              <a:t>3. Imagina que una persona que lee la columna del-la periodista, solo podrá ver el histograma o solo el gráfico circular que se proyectan en tu clase. Comparando ambos, ¿cuál te parece más directo para responder las siguientes preguntas? Justifica.</a:t>
            </a:r>
            <a:endParaRPr b="1" i="0" sz="2800" u="none" cap="none" strike="noStrike">
              <a:solidFill>
                <a:schemeClr val="dk1"/>
              </a:solidFill>
              <a:latin typeface="Calibri"/>
              <a:ea typeface="Calibri"/>
              <a:cs typeface="Calibri"/>
              <a:sym typeface="Calibri"/>
            </a:endParaRPr>
          </a:p>
          <a:p>
            <a:pPr indent="-406400" lvl="0" marL="457200" marR="0" rtl="0" algn="just">
              <a:lnSpc>
                <a:spcPct val="100000"/>
              </a:lnSpc>
              <a:spcBef>
                <a:spcPts val="0"/>
              </a:spcBef>
              <a:spcAft>
                <a:spcPts val="0"/>
              </a:spcAft>
              <a:buClr>
                <a:schemeClr val="dk1"/>
              </a:buClr>
              <a:buSzPts val="2800"/>
              <a:buFont typeface="Calibri"/>
              <a:buAutoNum type="alphaLcPeriod"/>
            </a:pPr>
            <a:r>
              <a:rPr b="0" i="0" lang="es-419" sz="2800" u="none" cap="none" strike="noStrike">
                <a:solidFill>
                  <a:schemeClr val="dk1"/>
                </a:solidFill>
                <a:latin typeface="Calibri"/>
                <a:ea typeface="Calibri"/>
                <a:cs typeface="Calibri"/>
                <a:sym typeface="Calibri"/>
              </a:rPr>
              <a:t>Sabiendo de la pregunta anterior un rango de horas que concentra más de la mitad de las personas, ¿</a:t>
            </a:r>
            <a:r>
              <a:rPr lang="es-419" sz="2800">
                <a:solidFill>
                  <a:schemeClr val="dk1"/>
                </a:solidFill>
                <a:latin typeface="Calibri"/>
                <a:ea typeface="Calibri"/>
                <a:cs typeface="Calibri"/>
                <a:sym typeface="Calibri"/>
              </a:rPr>
              <a:t>t</a:t>
            </a:r>
            <a:r>
              <a:rPr b="0" i="0" lang="es-419" sz="2800" u="none" cap="none" strike="noStrike">
                <a:solidFill>
                  <a:schemeClr val="dk1"/>
                </a:solidFill>
                <a:latin typeface="Calibri"/>
                <a:ea typeface="Calibri"/>
                <a:cs typeface="Calibri"/>
                <a:sym typeface="Calibri"/>
              </a:rPr>
              <a:t>ienes mayor certeza de esto efectivamente es así con el histograma o con el gráfico circular? Justifica.</a:t>
            </a:r>
            <a:endParaRPr b="0" i="0" sz="2800" u="none" cap="none" strike="noStrike">
              <a:solidFill>
                <a:schemeClr val="dk1"/>
              </a:solidFill>
              <a:latin typeface="Calibri"/>
              <a:ea typeface="Calibri"/>
              <a:cs typeface="Calibri"/>
              <a:sym typeface="Calibri"/>
            </a:endParaRPr>
          </a:p>
          <a:p>
            <a:pPr indent="-406400" lvl="0" marL="457200" marR="0" rtl="0" algn="just">
              <a:lnSpc>
                <a:spcPct val="100000"/>
              </a:lnSpc>
              <a:spcBef>
                <a:spcPts val="0"/>
              </a:spcBef>
              <a:spcAft>
                <a:spcPts val="0"/>
              </a:spcAft>
              <a:buClr>
                <a:schemeClr val="dk1"/>
              </a:buClr>
              <a:buSzPts val="2800"/>
              <a:buFont typeface="Calibri"/>
              <a:buAutoNum type="alphaLcPeriod"/>
            </a:pPr>
            <a:r>
              <a:rPr b="0" i="0" lang="es-419" sz="2800" u="none" cap="none" strike="noStrike">
                <a:solidFill>
                  <a:schemeClr val="dk1"/>
                </a:solidFill>
                <a:latin typeface="Calibri"/>
                <a:ea typeface="Calibri"/>
                <a:cs typeface="Calibri"/>
                <a:sym typeface="Calibri"/>
              </a:rPr>
              <a:t>¿Qué porcentaje aproximadamente duerme entre 6 y 9 horas? ¿Qué gráfico te permite responder a esta pregunta más directamente? Justifica.</a:t>
            </a:r>
            <a:endParaRPr b="0" i="0" sz="2800" u="none" cap="none" strike="noStrike">
              <a:solidFill>
                <a:schemeClr val="dk1"/>
              </a:solidFill>
              <a:latin typeface="Calibri"/>
              <a:ea typeface="Calibri"/>
              <a:cs typeface="Calibri"/>
              <a:sym typeface="Calibri"/>
            </a:endParaRPr>
          </a:p>
          <a:p>
            <a:pPr indent="-406400" lvl="0" marL="457200" marR="0" rtl="0" algn="just">
              <a:lnSpc>
                <a:spcPct val="100000"/>
              </a:lnSpc>
              <a:spcBef>
                <a:spcPts val="0"/>
              </a:spcBef>
              <a:spcAft>
                <a:spcPts val="0"/>
              </a:spcAft>
              <a:buClr>
                <a:schemeClr val="dk1"/>
              </a:buClr>
              <a:buSzPts val="2800"/>
              <a:buFont typeface="Calibri"/>
              <a:buAutoNum type="alphaLcPeriod"/>
            </a:pPr>
            <a:r>
              <a:rPr b="0" i="0" lang="es-419" sz="2800" u="none" cap="none" strike="noStrike">
                <a:solidFill>
                  <a:schemeClr val="dk1"/>
                </a:solidFill>
                <a:latin typeface="Calibri"/>
                <a:ea typeface="Calibri"/>
                <a:cs typeface="Calibri"/>
                <a:sym typeface="Calibri"/>
              </a:rPr>
              <a:t>¿En qué rango hay más personas, en el de 6 y 7 horas, o el de 9 y 10? ¿Qué gráfico te permite responder a esta pregunta más directamente de manera visual? Justifica.</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279400" lvl="0" marL="50800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336550" lvl="0" marL="56515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g26171c1aad1_0_95"/>
          <p:cNvSpPr txBox="1"/>
          <p:nvPr/>
        </p:nvSpPr>
        <p:spPr>
          <a:xfrm>
            <a:off x="693905" y="474325"/>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Respuesta Actividad 1</a:t>
            </a:r>
            <a:endParaRPr b="1" i="0" sz="3600" u="none" cap="none" strike="noStrike">
              <a:solidFill>
                <a:srgbClr val="423B71"/>
              </a:solidFill>
              <a:latin typeface="Calibri"/>
              <a:ea typeface="Calibri"/>
              <a:cs typeface="Calibri"/>
              <a:sym typeface="Calibri"/>
            </a:endParaRPr>
          </a:p>
        </p:txBody>
      </p:sp>
      <p:sp>
        <p:nvSpPr>
          <p:cNvPr id="211" name="Google Shape;211;g26171c1aad1_0_95"/>
          <p:cNvSpPr txBox="1"/>
          <p:nvPr/>
        </p:nvSpPr>
        <p:spPr>
          <a:xfrm>
            <a:off x="621175" y="1551150"/>
            <a:ext cx="11073300" cy="3755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es-419" sz="2800" u="none" cap="none" strike="noStrike">
                <a:solidFill>
                  <a:schemeClr val="dk1"/>
                </a:solidFill>
                <a:latin typeface="Calibri"/>
                <a:ea typeface="Calibri"/>
                <a:cs typeface="Calibri"/>
                <a:sym typeface="Calibri"/>
              </a:rPr>
              <a:t>3. Al comparar:</a:t>
            </a:r>
            <a:endParaRPr b="1" i="0" sz="2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800"/>
              <a:buFont typeface="Arial"/>
              <a:buNone/>
            </a:pPr>
            <a:r>
              <a:t/>
            </a:r>
            <a:endParaRPr b="1" i="0" sz="2800" u="none" cap="none" strike="noStrike">
              <a:solidFill>
                <a:schemeClr val="dk1"/>
              </a:solidFill>
              <a:latin typeface="Calibri"/>
              <a:ea typeface="Calibri"/>
              <a:cs typeface="Calibri"/>
              <a:sym typeface="Calibri"/>
            </a:endParaRPr>
          </a:p>
          <a:p>
            <a:pPr indent="-406400" lvl="0" marL="457200" marR="0" rtl="0" algn="l">
              <a:lnSpc>
                <a:spcPct val="100000"/>
              </a:lnSpc>
              <a:spcBef>
                <a:spcPts val="0"/>
              </a:spcBef>
              <a:spcAft>
                <a:spcPts val="0"/>
              </a:spcAft>
              <a:buClr>
                <a:schemeClr val="dk1"/>
              </a:buClr>
              <a:buSzPts val="2800"/>
              <a:buFont typeface="Calibri"/>
              <a:buAutoNum type="alphaLcPeriod"/>
            </a:pPr>
            <a:r>
              <a:rPr b="0" i="0" lang="es-419" sz="2800" u="none" cap="none" strike="noStrike">
                <a:solidFill>
                  <a:schemeClr val="dk1"/>
                </a:solidFill>
                <a:latin typeface="Calibri"/>
                <a:ea typeface="Calibri"/>
                <a:cs typeface="Calibri"/>
                <a:sym typeface="Calibri"/>
              </a:rPr>
              <a:t>En ambos gráficos se observa que efectivamente entre 6 y 9 horas se concentran la mayor cantidad de personas, sin embargo el gráfico circular permite visualizar más directamente que esto ocurre en bastante más de la mitad de los casos.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279400" lvl="0" marL="50800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336550" lvl="0" marL="56515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2"/>
          <p:cNvSpPr txBox="1"/>
          <p:nvPr/>
        </p:nvSpPr>
        <p:spPr>
          <a:xfrm>
            <a:off x="693905" y="887000"/>
            <a:ext cx="55257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Reflexión</a:t>
            </a:r>
            <a:endParaRPr b="1" i="0" sz="3600" u="none" cap="none" strike="noStrike">
              <a:solidFill>
                <a:srgbClr val="423B71"/>
              </a:solidFill>
              <a:latin typeface="Calibri"/>
              <a:ea typeface="Calibri"/>
              <a:cs typeface="Calibri"/>
              <a:sym typeface="Calibri"/>
            </a:endParaRPr>
          </a:p>
        </p:txBody>
      </p:sp>
      <p:sp>
        <p:nvSpPr>
          <p:cNvPr id="92" name="Google Shape;92;p2"/>
          <p:cNvSpPr txBox="1"/>
          <p:nvPr/>
        </p:nvSpPr>
        <p:spPr>
          <a:xfrm>
            <a:off x="735150" y="1850775"/>
            <a:ext cx="10318200" cy="2308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0" i="0" lang="es-419" sz="2400" u="none" cap="none" strike="noStrike">
                <a:solidFill>
                  <a:schemeClr val="dk1"/>
                </a:solidFill>
                <a:latin typeface="Calibri"/>
                <a:ea typeface="Calibri"/>
                <a:cs typeface="Calibri"/>
                <a:sym typeface="Calibri"/>
              </a:rPr>
              <a:t>Respondamos en conjunto las siguientes preguntas:</a:t>
            </a:r>
            <a:endParaRPr b="0" i="0" sz="2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Calibri"/>
              <a:ea typeface="Calibri"/>
              <a:cs typeface="Calibri"/>
              <a:sym typeface="Calibri"/>
            </a:endParaRPr>
          </a:p>
          <a:p>
            <a:pPr indent="-381000" lvl="0" marL="457200" marR="0" rtl="0" algn="l">
              <a:lnSpc>
                <a:spcPct val="100000"/>
              </a:lnSpc>
              <a:spcBef>
                <a:spcPts val="0"/>
              </a:spcBef>
              <a:spcAft>
                <a:spcPts val="0"/>
              </a:spcAft>
              <a:buClr>
                <a:schemeClr val="dk1"/>
              </a:buClr>
              <a:buSzPts val="2400"/>
              <a:buFont typeface="Calibri"/>
              <a:buChar char="●"/>
            </a:pPr>
            <a:r>
              <a:rPr b="0" i="0" lang="es-419" sz="2400" u="none" cap="none" strike="noStrike">
                <a:solidFill>
                  <a:schemeClr val="dk1"/>
                </a:solidFill>
                <a:latin typeface="Calibri"/>
                <a:ea typeface="Calibri"/>
                <a:cs typeface="Calibri"/>
                <a:sym typeface="Calibri"/>
              </a:rPr>
              <a:t>¿Cuántas horas duermen al día?</a:t>
            </a:r>
            <a:endParaRPr b="0" i="0" sz="2400" u="none" cap="none" strike="noStrike">
              <a:solidFill>
                <a:schemeClr val="dk1"/>
              </a:solidFill>
              <a:latin typeface="Calibri"/>
              <a:ea typeface="Calibri"/>
              <a:cs typeface="Calibri"/>
              <a:sym typeface="Calibri"/>
            </a:endParaRPr>
          </a:p>
          <a:p>
            <a:pPr indent="-381000" lvl="0" marL="457200" marR="0" rtl="0" algn="l">
              <a:lnSpc>
                <a:spcPct val="100000"/>
              </a:lnSpc>
              <a:spcBef>
                <a:spcPts val="0"/>
              </a:spcBef>
              <a:spcAft>
                <a:spcPts val="0"/>
              </a:spcAft>
              <a:buClr>
                <a:schemeClr val="dk1"/>
              </a:buClr>
              <a:buSzPts val="2400"/>
              <a:buFont typeface="Calibri"/>
              <a:buChar char="●"/>
            </a:pPr>
            <a:r>
              <a:rPr b="0" i="0" lang="es-419" sz="2400" u="none" cap="none" strike="noStrike">
                <a:solidFill>
                  <a:schemeClr val="dk1"/>
                </a:solidFill>
                <a:latin typeface="Calibri"/>
                <a:ea typeface="Calibri"/>
                <a:cs typeface="Calibri"/>
                <a:sym typeface="Calibri"/>
              </a:rPr>
              <a:t>Según lo que han escuchado en sus casas, ¿cuántas horas deberían dormir?</a:t>
            </a:r>
            <a:endParaRPr b="0" i="0" sz="2400" u="none" cap="none" strike="noStrike">
              <a:solidFill>
                <a:schemeClr val="dk1"/>
              </a:solidFill>
              <a:latin typeface="Calibri"/>
              <a:ea typeface="Calibri"/>
              <a:cs typeface="Calibri"/>
              <a:sym typeface="Calibri"/>
            </a:endParaRPr>
          </a:p>
          <a:p>
            <a:pPr indent="-381000" lvl="0" marL="457200" marR="0" rtl="0" algn="l">
              <a:lnSpc>
                <a:spcPct val="100000"/>
              </a:lnSpc>
              <a:spcBef>
                <a:spcPts val="0"/>
              </a:spcBef>
              <a:spcAft>
                <a:spcPts val="0"/>
              </a:spcAft>
              <a:buClr>
                <a:schemeClr val="dk1"/>
              </a:buClr>
              <a:buSzPts val="2400"/>
              <a:buFont typeface="Calibri"/>
              <a:buChar char="●"/>
            </a:pPr>
            <a:r>
              <a:rPr b="0" i="0" lang="es-419" sz="2400" u="none" cap="none" strike="noStrike">
                <a:solidFill>
                  <a:schemeClr val="dk1"/>
                </a:solidFill>
                <a:latin typeface="Calibri"/>
                <a:ea typeface="Calibri"/>
                <a:cs typeface="Calibri"/>
                <a:sym typeface="Calibri"/>
              </a:rPr>
              <a:t>¿De qué manera creen que pueda afectar tu salud dormir poco o mucho?</a:t>
            </a:r>
            <a:endParaRPr b="0" i="0" sz="2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g26171c1aad1_0_100"/>
          <p:cNvSpPr txBox="1"/>
          <p:nvPr/>
        </p:nvSpPr>
        <p:spPr>
          <a:xfrm>
            <a:off x="693905" y="680650"/>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Respuesta Actividad 1</a:t>
            </a:r>
            <a:endParaRPr b="1" i="0" sz="3600" u="none" cap="none" strike="noStrike">
              <a:solidFill>
                <a:srgbClr val="423B71"/>
              </a:solidFill>
              <a:latin typeface="Calibri"/>
              <a:ea typeface="Calibri"/>
              <a:cs typeface="Calibri"/>
              <a:sym typeface="Calibri"/>
            </a:endParaRPr>
          </a:p>
        </p:txBody>
      </p:sp>
      <p:sp>
        <p:nvSpPr>
          <p:cNvPr id="217" name="Google Shape;217;g26171c1aad1_0_100"/>
          <p:cNvSpPr txBox="1"/>
          <p:nvPr/>
        </p:nvSpPr>
        <p:spPr>
          <a:xfrm>
            <a:off x="216000" y="1445050"/>
            <a:ext cx="11646600" cy="48333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800"/>
              <a:buFont typeface="Arial"/>
              <a:buNone/>
            </a:pPr>
            <a:r>
              <a:rPr b="1" i="0" lang="es-419" sz="2800" u="none" cap="none" strike="noStrike">
                <a:solidFill>
                  <a:schemeClr val="dk1"/>
                </a:solidFill>
                <a:latin typeface="Calibri"/>
                <a:ea typeface="Calibri"/>
                <a:cs typeface="Calibri"/>
                <a:sym typeface="Calibri"/>
              </a:rPr>
              <a:t>3. Al comparar:</a:t>
            </a:r>
            <a:endParaRPr b="1" i="0" sz="2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2800"/>
              <a:buFont typeface="Arial"/>
              <a:buNone/>
            </a:pPr>
            <a:r>
              <a:t/>
            </a:r>
            <a:endParaRPr b="1" sz="2800">
              <a:solidFill>
                <a:schemeClr val="dk1"/>
              </a:solidFill>
              <a:latin typeface="Calibri"/>
              <a:ea typeface="Calibri"/>
              <a:cs typeface="Calibri"/>
              <a:sym typeface="Calibri"/>
            </a:endParaRPr>
          </a:p>
          <a:p>
            <a:pPr indent="0" lvl="0" marL="457200" marR="0" rtl="0" algn="just">
              <a:lnSpc>
                <a:spcPct val="100000"/>
              </a:lnSpc>
              <a:spcBef>
                <a:spcPts val="0"/>
              </a:spcBef>
              <a:spcAft>
                <a:spcPts val="0"/>
              </a:spcAft>
              <a:buClr>
                <a:srgbClr val="000000"/>
              </a:buClr>
              <a:buSzPts val="2800"/>
              <a:buFont typeface="Arial"/>
              <a:buNone/>
            </a:pPr>
            <a:r>
              <a:rPr b="0" i="0" lang="es-419" sz="2800" u="none" cap="none" strike="noStrike">
                <a:solidFill>
                  <a:schemeClr val="dk1"/>
                </a:solidFill>
                <a:latin typeface="Calibri"/>
                <a:ea typeface="Calibri"/>
                <a:cs typeface="Calibri"/>
                <a:sym typeface="Calibri"/>
              </a:rPr>
              <a:t>b. En relación con la pregunta anterior, justamente el gráfico circular permite afirmar de manera visual que aproximadamente 3/4 de las personas se encuentran en dicho intervalo, es decir 75% aproximadamente. Por su parte, el histograma permitiría concluir esto al notar ayudándose de las líneas verticales que van de 25 en 25, que las alturas de las barras son aproximadamente 50, 100 y 110, y que por lo tanto aproximadamente 260 de 340, es decir, 75% aproximadamente se encuentre en el rango entre 6 y 9 horas. Esto necesitaría bastantes cálculos para poder concluir. En este sentido, en este caso el gráfico circular es más directo.</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g26171c1aad1_0_105"/>
          <p:cNvSpPr txBox="1"/>
          <p:nvPr/>
        </p:nvSpPr>
        <p:spPr>
          <a:xfrm>
            <a:off x="693905" y="680650"/>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Respuesta Actividad 1</a:t>
            </a:r>
            <a:endParaRPr b="1" i="0" sz="3600" u="none" cap="none" strike="noStrike">
              <a:solidFill>
                <a:srgbClr val="423B71"/>
              </a:solidFill>
              <a:latin typeface="Calibri"/>
              <a:ea typeface="Calibri"/>
              <a:cs typeface="Calibri"/>
              <a:sym typeface="Calibri"/>
            </a:endParaRPr>
          </a:p>
        </p:txBody>
      </p:sp>
      <p:sp>
        <p:nvSpPr>
          <p:cNvPr id="223" name="Google Shape;223;g26171c1aad1_0_105"/>
          <p:cNvSpPr txBox="1"/>
          <p:nvPr/>
        </p:nvSpPr>
        <p:spPr>
          <a:xfrm>
            <a:off x="441450" y="1631725"/>
            <a:ext cx="11309100" cy="50487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800"/>
              <a:buFont typeface="Arial"/>
              <a:buNone/>
            </a:pPr>
            <a:r>
              <a:rPr b="1" i="0" lang="es-419" sz="2800" u="none" cap="none" strike="noStrike">
                <a:solidFill>
                  <a:schemeClr val="dk1"/>
                </a:solidFill>
                <a:latin typeface="Calibri"/>
                <a:ea typeface="Calibri"/>
                <a:cs typeface="Calibri"/>
                <a:sym typeface="Calibri"/>
              </a:rPr>
              <a:t>3. Al comparar:</a:t>
            </a:r>
            <a:endParaRPr b="1" i="0" sz="2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2800"/>
              <a:buFont typeface="Arial"/>
              <a:buNone/>
            </a:pPr>
            <a:r>
              <a:t/>
            </a:r>
            <a:endParaRPr b="1" sz="2800">
              <a:solidFill>
                <a:schemeClr val="dk1"/>
              </a:solidFill>
              <a:latin typeface="Calibri"/>
              <a:ea typeface="Calibri"/>
              <a:cs typeface="Calibri"/>
              <a:sym typeface="Calibri"/>
            </a:endParaRPr>
          </a:p>
          <a:p>
            <a:pPr indent="0" lvl="0" marL="457200" marR="0" rtl="0" algn="just">
              <a:lnSpc>
                <a:spcPct val="100000"/>
              </a:lnSpc>
              <a:spcBef>
                <a:spcPts val="0"/>
              </a:spcBef>
              <a:spcAft>
                <a:spcPts val="0"/>
              </a:spcAft>
              <a:buClr>
                <a:srgbClr val="000000"/>
              </a:buClr>
              <a:buSzPts val="2800"/>
              <a:buFont typeface="Arial"/>
              <a:buNone/>
            </a:pPr>
            <a:r>
              <a:rPr b="0" i="0" lang="es-419" sz="2800" u="none" cap="none" strike="noStrike">
                <a:solidFill>
                  <a:schemeClr val="dk1"/>
                </a:solidFill>
                <a:latin typeface="Calibri"/>
                <a:ea typeface="Calibri"/>
                <a:cs typeface="Calibri"/>
                <a:sym typeface="Calibri"/>
              </a:rPr>
              <a:t>c. El número de personas en esos intervalos son similares, en el gráfico circular esforzándose un poco es posible apreciar que el intervalo entre 6 y 7 horas es mayor, sin embargo en el histograma esta observación es casi inmediata, ya que justamente dicho gráfico permite en ciertos casos comparar de mejor manera unos intervalos con otros, y que se hace muy fácil en este caso gracias a la línea horizontal que indica la frecuencia de 50.</a:t>
            </a:r>
            <a:endParaRPr b="0" i="0" sz="2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279400" lvl="0" marL="50800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336550" lvl="0" marL="56515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g26171c1aad1_0_110"/>
          <p:cNvSpPr txBox="1"/>
          <p:nvPr/>
        </p:nvSpPr>
        <p:spPr>
          <a:xfrm>
            <a:off x="693905" y="887000"/>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Volvamos a la infografía</a:t>
            </a:r>
            <a:endParaRPr b="1" i="0" sz="3600" u="none" cap="none" strike="noStrike">
              <a:solidFill>
                <a:srgbClr val="423B71"/>
              </a:solidFill>
              <a:latin typeface="Calibri"/>
              <a:ea typeface="Calibri"/>
              <a:cs typeface="Calibri"/>
              <a:sym typeface="Calibri"/>
            </a:endParaRPr>
          </a:p>
        </p:txBody>
      </p:sp>
      <p:sp>
        <p:nvSpPr>
          <p:cNvPr id="229" name="Google Shape;229;g26171c1aad1_0_110"/>
          <p:cNvSpPr/>
          <p:nvPr/>
        </p:nvSpPr>
        <p:spPr>
          <a:xfrm>
            <a:off x="693900" y="1533500"/>
            <a:ext cx="11290500" cy="2181300"/>
          </a:xfrm>
          <a:prstGeom prst="rect">
            <a:avLst/>
          </a:prstGeom>
          <a:solidFill>
            <a:srgbClr val="F3F3F3"/>
          </a:solidFill>
          <a:ln>
            <a:noFill/>
          </a:ln>
        </p:spPr>
        <p:txBody>
          <a:bodyPr anchorCtr="0" anchor="ctr" bIns="91425" lIns="91425" spcFirstLastPara="1" rIns="91425" wrap="square" tIns="91425">
            <a:noAutofit/>
          </a:bodyPr>
          <a:lstStyle/>
          <a:p>
            <a:pPr indent="0" lvl="0" marL="0" marR="0" rtl="0" algn="just">
              <a:lnSpc>
                <a:spcPct val="100000"/>
              </a:lnSpc>
              <a:spcBef>
                <a:spcPts val="0"/>
              </a:spcBef>
              <a:spcAft>
                <a:spcPts val="0"/>
              </a:spcAft>
              <a:buClr>
                <a:srgbClr val="000000"/>
              </a:buClr>
              <a:buSzPts val="2400"/>
              <a:buFont typeface="Arial"/>
              <a:buNone/>
            </a:pPr>
            <a:r>
              <a:rPr b="0" i="0" lang="es-419" sz="2400" u="none" cap="none" strike="noStrike">
                <a:solidFill>
                  <a:schemeClr val="dk1"/>
                </a:solidFill>
                <a:latin typeface="Calibri"/>
                <a:ea typeface="Calibri"/>
                <a:cs typeface="Calibri"/>
                <a:sym typeface="Calibri"/>
              </a:rPr>
              <a:t>Al periodista le parece que los gráficos, pese a ser más claros que la tabla, poseen demasiadas categorías o “divisiones”, por ejemplo hay 7 categorías que corresponden a horas de sueño entre 5 y 6 horas, entre 6 y 7, y así hasta entre 11 y 12.  En realidad el propósito del periodista es más bien de informar si las personas duermen las horas adecuadas.</a:t>
            </a:r>
            <a:endParaRPr b="0" i="0" sz="2400" u="none" cap="none" strike="noStrike">
              <a:solidFill>
                <a:schemeClr val="dk1"/>
              </a:solidFill>
              <a:latin typeface="Calibri"/>
              <a:ea typeface="Calibri"/>
              <a:cs typeface="Calibri"/>
              <a:sym typeface="Calibri"/>
            </a:endParaRPr>
          </a:p>
        </p:txBody>
      </p:sp>
      <p:pic>
        <p:nvPicPr>
          <p:cNvPr id="230" name="Google Shape;230;g26171c1aad1_0_110"/>
          <p:cNvPicPr preferRelativeResize="0"/>
          <p:nvPr/>
        </p:nvPicPr>
        <p:blipFill>
          <a:blip r:embed="rId3">
            <a:alphaModFix/>
          </a:blip>
          <a:stretch>
            <a:fillRect/>
          </a:stretch>
        </p:blipFill>
        <p:spPr>
          <a:xfrm>
            <a:off x="2748000" y="3782038"/>
            <a:ext cx="6210300" cy="279082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g29b50a9192f_0_2"/>
          <p:cNvSpPr txBox="1"/>
          <p:nvPr/>
        </p:nvSpPr>
        <p:spPr>
          <a:xfrm>
            <a:off x="693905" y="887000"/>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lang="es-419" sz="3600">
                <a:solidFill>
                  <a:srgbClr val="423B71"/>
                </a:solidFill>
                <a:latin typeface="Calibri"/>
                <a:ea typeface="Calibri"/>
                <a:cs typeface="Calibri"/>
                <a:sym typeface="Calibri"/>
              </a:rPr>
              <a:t>Reflexión</a:t>
            </a:r>
            <a:r>
              <a:rPr b="1" lang="es-419" sz="3600">
                <a:solidFill>
                  <a:srgbClr val="423B71"/>
                </a:solidFill>
                <a:latin typeface="Calibri"/>
                <a:ea typeface="Calibri"/>
                <a:cs typeface="Calibri"/>
                <a:sym typeface="Calibri"/>
              </a:rPr>
              <a:t> en grupo</a:t>
            </a:r>
            <a:endParaRPr b="1" i="0" sz="3600" u="none" cap="none" strike="noStrike">
              <a:solidFill>
                <a:srgbClr val="423B71"/>
              </a:solidFill>
              <a:latin typeface="Calibri"/>
              <a:ea typeface="Calibri"/>
              <a:cs typeface="Calibri"/>
              <a:sym typeface="Calibri"/>
            </a:endParaRPr>
          </a:p>
        </p:txBody>
      </p:sp>
      <p:sp>
        <p:nvSpPr>
          <p:cNvPr id="236" name="Google Shape;236;g29b50a9192f_0_2"/>
          <p:cNvSpPr txBox="1"/>
          <p:nvPr/>
        </p:nvSpPr>
        <p:spPr>
          <a:xfrm>
            <a:off x="2080950" y="1949475"/>
            <a:ext cx="8030100" cy="1816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lang="es-419" sz="2800">
                <a:solidFill>
                  <a:srgbClr val="423B71"/>
                </a:solidFill>
                <a:latin typeface="Calibri"/>
                <a:ea typeface="Calibri"/>
                <a:cs typeface="Calibri"/>
                <a:sym typeface="Calibri"/>
              </a:rPr>
              <a:t>¿Qué categorías se les ocurre utilizar para el propósito del-la periodista de informar si las personas duermen las horas adecuadas?</a:t>
            </a:r>
            <a:endParaRPr sz="2800">
              <a:solidFill>
                <a:srgbClr val="423B7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3600"/>
              <a:buFont typeface="Arial"/>
              <a:buNone/>
            </a:pPr>
            <a:r>
              <a:t/>
            </a:r>
            <a:endParaRPr sz="2800">
              <a:solidFill>
                <a:srgbClr val="423B71"/>
              </a:solidFill>
              <a:latin typeface="Calibri"/>
              <a:ea typeface="Calibri"/>
              <a:cs typeface="Calibri"/>
              <a:sym typeface="Calibri"/>
            </a:endParaRPr>
          </a:p>
        </p:txBody>
      </p:sp>
      <p:pic>
        <p:nvPicPr>
          <p:cNvPr id="237" name="Google Shape;237;g29b50a9192f_0_2"/>
          <p:cNvPicPr preferRelativeResize="0"/>
          <p:nvPr/>
        </p:nvPicPr>
        <p:blipFill>
          <a:blip r:embed="rId3">
            <a:alphaModFix/>
          </a:blip>
          <a:stretch>
            <a:fillRect/>
          </a:stretch>
        </p:blipFill>
        <p:spPr>
          <a:xfrm>
            <a:off x="422400" y="3493463"/>
            <a:ext cx="6210300" cy="2790825"/>
          </a:xfrm>
          <a:prstGeom prst="rect">
            <a:avLst/>
          </a:prstGeom>
          <a:noFill/>
          <a:ln>
            <a:noFill/>
          </a:ln>
        </p:spPr>
      </p:pic>
      <p:pic>
        <p:nvPicPr>
          <p:cNvPr id="238" name="Google Shape;238;g29b50a9192f_0_2"/>
          <p:cNvPicPr preferRelativeResize="0"/>
          <p:nvPr/>
        </p:nvPicPr>
        <p:blipFill>
          <a:blip r:embed="rId4">
            <a:alphaModFix/>
          </a:blip>
          <a:stretch>
            <a:fillRect/>
          </a:stretch>
        </p:blipFill>
        <p:spPr>
          <a:xfrm>
            <a:off x="7175525" y="3644625"/>
            <a:ext cx="4881050" cy="2488523"/>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g29b50a9192f_0_19"/>
          <p:cNvSpPr txBox="1"/>
          <p:nvPr/>
        </p:nvSpPr>
        <p:spPr>
          <a:xfrm>
            <a:off x="703730" y="788750"/>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lang="es-419" sz="3600">
                <a:solidFill>
                  <a:srgbClr val="423B71"/>
                </a:solidFill>
                <a:latin typeface="Calibri"/>
                <a:ea typeface="Calibri"/>
                <a:cs typeface="Calibri"/>
                <a:sym typeface="Calibri"/>
              </a:rPr>
              <a:t>Respuesta </a:t>
            </a:r>
            <a:r>
              <a:rPr b="1" lang="es-419" sz="3600">
                <a:solidFill>
                  <a:srgbClr val="423B71"/>
                </a:solidFill>
                <a:latin typeface="Calibri"/>
                <a:ea typeface="Calibri"/>
                <a:cs typeface="Calibri"/>
                <a:sym typeface="Calibri"/>
              </a:rPr>
              <a:t>Actividad 1</a:t>
            </a:r>
            <a:endParaRPr b="1" i="0" sz="3600" u="none" cap="none" strike="noStrike">
              <a:solidFill>
                <a:srgbClr val="423B71"/>
              </a:solidFill>
              <a:latin typeface="Calibri"/>
              <a:ea typeface="Calibri"/>
              <a:cs typeface="Calibri"/>
              <a:sym typeface="Calibri"/>
            </a:endParaRPr>
          </a:p>
        </p:txBody>
      </p:sp>
      <p:graphicFrame>
        <p:nvGraphicFramePr>
          <p:cNvPr id="244" name="Google Shape;244;g29b50a9192f_0_19"/>
          <p:cNvGraphicFramePr/>
          <p:nvPr/>
        </p:nvGraphicFramePr>
        <p:xfrm>
          <a:off x="8180705" y="1796477"/>
          <a:ext cx="3000000" cy="3000000"/>
        </p:xfrm>
        <a:graphic>
          <a:graphicData uri="http://schemas.openxmlformats.org/drawingml/2006/table">
            <a:tbl>
              <a:tblPr bandRow="1" firstRow="1">
                <a:noFill/>
                <a:tableStyleId>{4AB0917D-1020-4341-92C5-AB4439C72345}</a:tableStyleId>
              </a:tblPr>
              <a:tblGrid>
                <a:gridCol w="1307800"/>
                <a:gridCol w="1248125"/>
                <a:gridCol w="1248125"/>
              </a:tblGrid>
              <a:tr h="617700">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a:solidFill>
                            <a:schemeClr val="lt1"/>
                          </a:solidFill>
                          <a:latin typeface="Calibri"/>
                          <a:ea typeface="Calibri"/>
                          <a:cs typeface="Calibri"/>
                          <a:sym typeface="Calibri"/>
                        </a:rPr>
                        <a:t>Horas de sueño</a:t>
                      </a:r>
                      <a:endParaRPr sz="1400" u="none" cap="none" strike="noStrike"/>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u="none" cap="none" strike="noStrike">
                          <a:solidFill>
                            <a:schemeClr val="lt1"/>
                          </a:solidFill>
                          <a:latin typeface="Calibri"/>
                          <a:ea typeface="Calibri"/>
                          <a:cs typeface="Calibri"/>
                          <a:sym typeface="Calibri"/>
                        </a:rPr>
                        <a:t>Frecuencia</a:t>
                      </a:r>
                      <a:endParaRPr sz="1400" u="none" cap="none" strike="noStrike"/>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u="none" cap="none" strike="noStrike">
                          <a:solidFill>
                            <a:schemeClr val="lt1"/>
                          </a:solidFill>
                          <a:latin typeface="Calibri"/>
                          <a:ea typeface="Calibri"/>
                          <a:cs typeface="Calibri"/>
                          <a:sym typeface="Calibri"/>
                        </a:rPr>
                        <a:t>Porcentaje</a:t>
                      </a:r>
                      <a:endParaRPr b="1" sz="1800" u="none" cap="none" strike="noStrike">
                        <a:solidFill>
                          <a:schemeClr val="lt1"/>
                        </a:solidFill>
                        <a:latin typeface="Calibri"/>
                        <a:ea typeface="Calibri"/>
                        <a:cs typeface="Calibri"/>
                        <a:sym typeface="Calibri"/>
                      </a:endParaRPr>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[5,6[</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8</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2,4%</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[6,7[</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49</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14,4%</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[7,8[</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103</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30,3%</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[8,9[</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110</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32,4%</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[9,10[</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45</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13,2%</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[10,11[</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22</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6,5%</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[11,12[</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3</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0,8%</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Total</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340</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100%</a:t>
                      </a:r>
                      <a:endParaRPr b="1"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bl>
          </a:graphicData>
        </a:graphic>
      </p:graphicFrame>
      <p:sp>
        <p:nvSpPr>
          <p:cNvPr id="245" name="Google Shape;245;g29b50a9192f_0_19"/>
          <p:cNvSpPr txBox="1"/>
          <p:nvPr/>
        </p:nvSpPr>
        <p:spPr>
          <a:xfrm>
            <a:off x="304425" y="1675250"/>
            <a:ext cx="7241400" cy="22473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800"/>
              <a:buFont typeface="Arial"/>
              <a:buNone/>
            </a:pPr>
            <a:r>
              <a:rPr b="1" lang="es-419" sz="2800">
                <a:solidFill>
                  <a:schemeClr val="dk1"/>
                </a:solidFill>
                <a:latin typeface="Calibri"/>
                <a:ea typeface="Calibri"/>
                <a:cs typeface="Calibri"/>
                <a:sym typeface="Calibri"/>
              </a:rPr>
              <a:t>4</a:t>
            </a:r>
            <a:r>
              <a:rPr b="1" i="0" lang="es-419" sz="2800" u="none" cap="none" strike="noStrike">
                <a:solidFill>
                  <a:schemeClr val="dk1"/>
                </a:solidFill>
                <a:latin typeface="Calibri"/>
                <a:ea typeface="Calibri"/>
                <a:cs typeface="Calibri"/>
                <a:sym typeface="Calibri"/>
              </a:rPr>
              <a:t>. </a:t>
            </a:r>
            <a:r>
              <a:rPr b="1" lang="es-419" sz="2800">
                <a:solidFill>
                  <a:schemeClr val="dk1"/>
                </a:solidFill>
                <a:latin typeface="Calibri"/>
                <a:ea typeface="Calibri"/>
                <a:cs typeface="Calibri"/>
                <a:sym typeface="Calibri"/>
              </a:rPr>
              <a:t>A partir de la tabla de porcentajes, completa la siguiente con los nombres de las 3 nuevas categorías, sus frecuencias y porcentajes. Recuerda que en este caso, el rango recomendado es entre 7 y 9 horas.</a:t>
            </a:r>
            <a:endParaRPr b="0" i="0" sz="2800" u="none" cap="none" strike="noStrike">
              <a:solidFill>
                <a:schemeClr val="dk1"/>
              </a:solidFill>
              <a:latin typeface="Calibri"/>
              <a:ea typeface="Calibri"/>
              <a:cs typeface="Calibri"/>
              <a:sym typeface="Calibri"/>
            </a:endParaRPr>
          </a:p>
        </p:txBody>
      </p:sp>
      <p:graphicFrame>
        <p:nvGraphicFramePr>
          <p:cNvPr id="246" name="Google Shape;246;g29b50a9192f_0_19"/>
          <p:cNvGraphicFramePr/>
          <p:nvPr/>
        </p:nvGraphicFramePr>
        <p:xfrm>
          <a:off x="2023105" y="4037952"/>
          <a:ext cx="3000000" cy="3000000"/>
        </p:xfrm>
        <a:graphic>
          <a:graphicData uri="http://schemas.openxmlformats.org/drawingml/2006/table">
            <a:tbl>
              <a:tblPr bandRow="1" firstRow="1">
                <a:noFill/>
                <a:tableStyleId>{4AB0917D-1020-4341-92C5-AB4439C72345}</a:tableStyleId>
              </a:tblPr>
              <a:tblGrid>
                <a:gridCol w="1307800"/>
                <a:gridCol w="1248125"/>
                <a:gridCol w="1248125"/>
              </a:tblGrid>
              <a:tr h="617700">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a:solidFill>
                            <a:schemeClr val="lt1"/>
                          </a:solidFill>
                          <a:latin typeface="Calibri"/>
                          <a:ea typeface="Calibri"/>
                          <a:cs typeface="Calibri"/>
                          <a:sym typeface="Calibri"/>
                        </a:rPr>
                        <a:t>Horas de sueño</a:t>
                      </a:r>
                      <a:endParaRPr sz="1400" u="none" cap="none" strike="noStrike"/>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u="none" cap="none" strike="noStrike">
                          <a:solidFill>
                            <a:schemeClr val="lt1"/>
                          </a:solidFill>
                          <a:latin typeface="Calibri"/>
                          <a:ea typeface="Calibri"/>
                          <a:cs typeface="Calibri"/>
                          <a:sym typeface="Calibri"/>
                        </a:rPr>
                        <a:t>Frecuencia</a:t>
                      </a:r>
                      <a:endParaRPr sz="1400" u="none" cap="none" strike="noStrike"/>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u="none" cap="none" strike="noStrike">
                          <a:solidFill>
                            <a:schemeClr val="lt1"/>
                          </a:solidFill>
                          <a:latin typeface="Calibri"/>
                          <a:ea typeface="Calibri"/>
                          <a:cs typeface="Calibri"/>
                          <a:sym typeface="Calibri"/>
                        </a:rPr>
                        <a:t>Porcentaje</a:t>
                      </a:r>
                      <a:endParaRPr b="1" sz="1800" u="none" cap="none" strike="noStrike">
                        <a:solidFill>
                          <a:schemeClr val="lt1"/>
                        </a:solidFill>
                        <a:latin typeface="Calibri"/>
                        <a:ea typeface="Calibri"/>
                        <a:cs typeface="Calibri"/>
                        <a:sym typeface="Calibri"/>
                      </a:endParaRPr>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Total</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340</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100%</a:t>
                      </a:r>
                      <a:endParaRPr b="1"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g26171c1aad1_0_23"/>
          <p:cNvSpPr txBox="1"/>
          <p:nvPr/>
        </p:nvSpPr>
        <p:spPr>
          <a:xfrm>
            <a:off x="703730" y="788750"/>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lang="es-419" sz="3600">
                <a:solidFill>
                  <a:srgbClr val="423B71"/>
                </a:solidFill>
                <a:latin typeface="Calibri"/>
                <a:ea typeface="Calibri"/>
                <a:cs typeface="Calibri"/>
                <a:sym typeface="Calibri"/>
              </a:rPr>
              <a:t>Actividad 1</a:t>
            </a:r>
            <a:endParaRPr b="1" i="0" sz="3600" u="none" cap="none" strike="noStrike">
              <a:solidFill>
                <a:srgbClr val="423B71"/>
              </a:solidFill>
              <a:latin typeface="Calibri"/>
              <a:ea typeface="Calibri"/>
              <a:cs typeface="Calibri"/>
              <a:sym typeface="Calibri"/>
            </a:endParaRPr>
          </a:p>
        </p:txBody>
      </p:sp>
      <p:sp>
        <p:nvSpPr>
          <p:cNvPr id="252" name="Google Shape;252;g26171c1aad1_0_23"/>
          <p:cNvSpPr txBox="1"/>
          <p:nvPr/>
        </p:nvSpPr>
        <p:spPr>
          <a:xfrm>
            <a:off x="304425" y="1675250"/>
            <a:ext cx="7241400" cy="5232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800"/>
              <a:buFont typeface="Arial"/>
              <a:buNone/>
            </a:pPr>
            <a:r>
              <a:rPr b="1" i="0" lang="es-419" sz="2800" u="none" cap="none" strike="noStrike">
                <a:solidFill>
                  <a:schemeClr val="dk1"/>
                </a:solidFill>
                <a:latin typeface="Calibri"/>
                <a:ea typeface="Calibri"/>
                <a:cs typeface="Calibri"/>
                <a:sym typeface="Calibri"/>
              </a:rPr>
              <a:t>3. </a:t>
            </a:r>
            <a:r>
              <a:rPr b="1" lang="es-419" sz="2800">
                <a:solidFill>
                  <a:schemeClr val="dk1"/>
                </a:solidFill>
                <a:latin typeface="Calibri"/>
                <a:ea typeface="Calibri"/>
                <a:cs typeface="Calibri"/>
                <a:sym typeface="Calibri"/>
              </a:rPr>
              <a:t>Al completar</a:t>
            </a:r>
            <a:endParaRPr b="0" i="0" sz="2800" u="none" cap="none" strike="noStrike">
              <a:solidFill>
                <a:schemeClr val="dk1"/>
              </a:solidFill>
              <a:latin typeface="Calibri"/>
              <a:ea typeface="Calibri"/>
              <a:cs typeface="Calibri"/>
              <a:sym typeface="Calibri"/>
            </a:endParaRPr>
          </a:p>
        </p:txBody>
      </p:sp>
      <p:graphicFrame>
        <p:nvGraphicFramePr>
          <p:cNvPr id="253" name="Google Shape;253;g26171c1aad1_0_23"/>
          <p:cNvGraphicFramePr/>
          <p:nvPr/>
        </p:nvGraphicFramePr>
        <p:xfrm>
          <a:off x="3369155" y="2635352"/>
          <a:ext cx="3000000" cy="3000000"/>
        </p:xfrm>
        <a:graphic>
          <a:graphicData uri="http://schemas.openxmlformats.org/drawingml/2006/table">
            <a:tbl>
              <a:tblPr bandRow="1" firstRow="1">
                <a:noFill/>
                <a:tableStyleId>{4AB0917D-1020-4341-92C5-AB4439C72345}</a:tableStyleId>
              </a:tblPr>
              <a:tblGrid>
                <a:gridCol w="1557750"/>
                <a:gridCol w="1486675"/>
                <a:gridCol w="1486675"/>
              </a:tblGrid>
              <a:tr h="617700">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a:solidFill>
                            <a:schemeClr val="lt1"/>
                          </a:solidFill>
                          <a:latin typeface="Calibri"/>
                          <a:ea typeface="Calibri"/>
                          <a:cs typeface="Calibri"/>
                          <a:sym typeface="Calibri"/>
                        </a:rPr>
                        <a:t>Horas de sueño</a:t>
                      </a:r>
                      <a:endParaRPr sz="1400" u="none" cap="none" strike="noStrike"/>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u="none" cap="none" strike="noStrike">
                          <a:solidFill>
                            <a:schemeClr val="lt1"/>
                          </a:solidFill>
                          <a:latin typeface="Calibri"/>
                          <a:ea typeface="Calibri"/>
                          <a:cs typeface="Calibri"/>
                          <a:sym typeface="Calibri"/>
                        </a:rPr>
                        <a:t>Frecuencia</a:t>
                      </a:r>
                      <a:endParaRPr sz="1400" u="none" cap="none" strike="noStrike"/>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u="none" cap="none" strike="noStrike">
                          <a:solidFill>
                            <a:schemeClr val="lt1"/>
                          </a:solidFill>
                          <a:latin typeface="Calibri"/>
                          <a:ea typeface="Calibri"/>
                          <a:cs typeface="Calibri"/>
                          <a:sym typeface="Calibri"/>
                        </a:rPr>
                        <a:t>Porcentaje</a:t>
                      </a:r>
                      <a:endParaRPr b="1" sz="1800" u="none" cap="none" strike="noStrike">
                        <a:solidFill>
                          <a:schemeClr val="lt1"/>
                        </a:solidFill>
                        <a:latin typeface="Calibri"/>
                        <a:ea typeface="Calibri"/>
                        <a:cs typeface="Calibri"/>
                        <a:sym typeface="Calibri"/>
                      </a:endParaRPr>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a:solidFill>
                            <a:schemeClr val="dk1"/>
                          </a:solidFill>
                          <a:latin typeface="Calibri"/>
                          <a:ea typeface="Calibri"/>
                          <a:cs typeface="Calibri"/>
                          <a:sym typeface="Calibri"/>
                        </a:rPr>
                        <a:t>Menos Horas</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600"/>
                        <a:buFont typeface="Arial"/>
                        <a:buNone/>
                      </a:pPr>
                      <a:r>
                        <a:rPr lang="es-419" sz="1600">
                          <a:solidFill>
                            <a:schemeClr val="dk1"/>
                          </a:solidFill>
                          <a:latin typeface="Calibri"/>
                          <a:ea typeface="Calibri"/>
                          <a:cs typeface="Calibri"/>
                          <a:sym typeface="Calibri"/>
                        </a:rPr>
                        <a:t>57</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600"/>
                        <a:buFont typeface="Arial"/>
                        <a:buNone/>
                      </a:pPr>
                      <a:r>
                        <a:rPr lang="es-419" sz="1600">
                          <a:latin typeface="Calibri"/>
                          <a:ea typeface="Calibri"/>
                          <a:cs typeface="Calibri"/>
                          <a:sym typeface="Calibri"/>
                        </a:rPr>
                        <a:t>16,8%</a:t>
                      </a:r>
                      <a:endParaRPr sz="1600">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a:solidFill>
                            <a:schemeClr val="dk1"/>
                          </a:solidFill>
                          <a:latin typeface="Calibri"/>
                          <a:ea typeface="Calibri"/>
                          <a:cs typeface="Calibri"/>
                          <a:sym typeface="Calibri"/>
                        </a:rPr>
                        <a:t>Lo Recomendado</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600"/>
                        <a:buFont typeface="Arial"/>
                        <a:buNone/>
                      </a:pPr>
                      <a:r>
                        <a:rPr lang="es-419" sz="1600">
                          <a:solidFill>
                            <a:schemeClr val="dk1"/>
                          </a:solidFill>
                          <a:latin typeface="Calibri"/>
                          <a:ea typeface="Calibri"/>
                          <a:cs typeface="Calibri"/>
                          <a:sym typeface="Calibri"/>
                        </a:rPr>
                        <a:t>213</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600"/>
                        <a:buFont typeface="Arial"/>
                        <a:buNone/>
                      </a:pPr>
                      <a:r>
                        <a:rPr lang="es-419" sz="1600">
                          <a:latin typeface="Calibri"/>
                          <a:ea typeface="Calibri"/>
                          <a:cs typeface="Calibri"/>
                          <a:sym typeface="Calibri"/>
                        </a:rPr>
                        <a:t>62,6%</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lang="es-419" sz="1600">
                          <a:solidFill>
                            <a:schemeClr val="dk1"/>
                          </a:solidFill>
                          <a:latin typeface="Calibri"/>
                          <a:ea typeface="Calibri"/>
                          <a:cs typeface="Calibri"/>
                          <a:sym typeface="Calibri"/>
                        </a:rPr>
                        <a:t>Más</a:t>
                      </a:r>
                      <a:r>
                        <a:rPr lang="es-419" sz="1600">
                          <a:solidFill>
                            <a:schemeClr val="dk1"/>
                          </a:solidFill>
                          <a:latin typeface="Calibri"/>
                          <a:ea typeface="Calibri"/>
                          <a:cs typeface="Calibri"/>
                          <a:sym typeface="Calibri"/>
                        </a:rPr>
                        <a:t> Horas</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600"/>
                        <a:buFont typeface="Arial"/>
                        <a:buNone/>
                      </a:pPr>
                      <a:r>
                        <a:rPr lang="es-419" sz="1600">
                          <a:solidFill>
                            <a:schemeClr val="dk1"/>
                          </a:solidFill>
                          <a:latin typeface="Calibri"/>
                          <a:ea typeface="Calibri"/>
                          <a:cs typeface="Calibri"/>
                          <a:sym typeface="Calibri"/>
                        </a:rPr>
                        <a:t>70</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600"/>
                        <a:buFont typeface="Arial"/>
                        <a:buNone/>
                      </a:pPr>
                      <a:r>
                        <a:rPr lang="es-419" sz="1600">
                          <a:latin typeface="Calibri"/>
                          <a:ea typeface="Calibri"/>
                          <a:cs typeface="Calibri"/>
                          <a:sym typeface="Calibri"/>
                        </a:rPr>
                        <a:t>20,6%</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14525">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Total</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340</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100%</a:t>
                      </a:r>
                      <a:endParaRPr b="1"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g29b50a9192f_0_26"/>
          <p:cNvSpPr txBox="1"/>
          <p:nvPr/>
        </p:nvSpPr>
        <p:spPr>
          <a:xfrm>
            <a:off x="622180" y="877175"/>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Representación Gráfic</a:t>
            </a:r>
            <a:r>
              <a:rPr b="1" lang="es-419" sz="3600">
                <a:solidFill>
                  <a:srgbClr val="423B71"/>
                </a:solidFill>
                <a:latin typeface="Calibri"/>
                <a:ea typeface="Calibri"/>
                <a:cs typeface="Calibri"/>
                <a:sym typeface="Calibri"/>
              </a:rPr>
              <a:t>a</a:t>
            </a:r>
            <a:endParaRPr b="1" i="0" sz="3600" u="none" cap="none" strike="noStrike">
              <a:solidFill>
                <a:srgbClr val="423B71"/>
              </a:solidFill>
              <a:latin typeface="Calibri"/>
              <a:ea typeface="Calibri"/>
              <a:cs typeface="Calibri"/>
              <a:sym typeface="Calibri"/>
            </a:endParaRPr>
          </a:p>
        </p:txBody>
      </p:sp>
      <p:sp>
        <p:nvSpPr>
          <p:cNvPr id="259" name="Google Shape;259;g29b50a9192f_0_26"/>
          <p:cNvSpPr/>
          <p:nvPr/>
        </p:nvSpPr>
        <p:spPr>
          <a:xfrm>
            <a:off x="2195125" y="5307400"/>
            <a:ext cx="6913500" cy="1107600"/>
          </a:xfrm>
          <a:prstGeom prst="rect">
            <a:avLst/>
          </a:prstGeom>
          <a:solidFill>
            <a:srgbClr val="F3F3F3"/>
          </a:solidFill>
          <a:ln>
            <a:noFill/>
          </a:ln>
        </p:spPr>
        <p:txBody>
          <a:bodyPr anchorCtr="0" anchor="ctr" bIns="91425" lIns="91425" spcFirstLastPara="1" rIns="91425" wrap="square" tIns="91425">
            <a:noAutofit/>
          </a:bodyPr>
          <a:lstStyle/>
          <a:p>
            <a:pPr indent="0" lvl="0" marL="457200" marR="0" rtl="0" algn="l">
              <a:lnSpc>
                <a:spcPct val="100000"/>
              </a:lnSpc>
              <a:spcBef>
                <a:spcPts val="0"/>
              </a:spcBef>
              <a:spcAft>
                <a:spcPts val="0"/>
              </a:spcAft>
              <a:buNone/>
            </a:pPr>
            <a:r>
              <a:rPr lang="es-419" sz="2400">
                <a:solidFill>
                  <a:schemeClr val="dk1"/>
                </a:solidFill>
                <a:latin typeface="Calibri"/>
                <a:ea typeface="Calibri"/>
                <a:cs typeface="Calibri"/>
                <a:sym typeface="Calibri"/>
              </a:rPr>
              <a:t>¿</a:t>
            </a:r>
            <a:r>
              <a:rPr lang="es-419" sz="2400">
                <a:solidFill>
                  <a:schemeClr val="dk1"/>
                </a:solidFill>
                <a:latin typeface="Calibri"/>
                <a:ea typeface="Calibri"/>
                <a:cs typeface="Calibri"/>
                <a:sym typeface="Calibri"/>
              </a:rPr>
              <a:t>Cuál</a:t>
            </a:r>
            <a:r>
              <a:rPr lang="es-419" sz="2400">
                <a:solidFill>
                  <a:schemeClr val="dk1"/>
                </a:solidFill>
                <a:latin typeface="Calibri"/>
                <a:ea typeface="Calibri"/>
                <a:cs typeface="Calibri"/>
                <a:sym typeface="Calibri"/>
              </a:rPr>
              <a:t> </a:t>
            </a:r>
            <a:r>
              <a:rPr lang="es-419" sz="2400">
                <a:solidFill>
                  <a:schemeClr val="dk1"/>
                </a:solidFill>
                <a:latin typeface="Calibri"/>
                <a:ea typeface="Calibri"/>
                <a:cs typeface="Calibri"/>
                <a:sym typeface="Calibri"/>
              </a:rPr>
              <a:t>gráfico</a:t>
            </a:r>
            <a:r>
              <a:rPr lang="es-419" sz="2400">
                <a:solidFill>
                  <a:schemeClr val="dk1"/>
                </a:solidFill>
                <a:latin typeface="Calibri"/>
                <a:ea typeface="Calibri"/>
                <a:cs typeface="Calibri"/>
                <a:sym typeface="Calibri"/>
              </a:rPr>
              <a:t> representa mejor la </a:t>
            </a:r>
            <a:r>
              <a:rPr lang="es-419" sz="2400">
                <a:solidFill>
                  <a:schemeClr val="dk1"/>
                </a:solidFill>
                <a:latin typeface="Calibri"/>
                <a:ea typeface="Calibri"/>
                <a:cs typeface="Calibri"/>
                <a:sym typeface="Calibri"/>
              </a:rPr>
              <a:t>información</a:t>
            </a:r>
            <a:r>
              <a:rPr lang="es-419" sz="2400">
                <a:solidFill>
                  <a:schemeClr val="dk1"/>
                </a:solidFill>
                <a:latin typeface="Calibri"/>
                <a:ea typeface="Calibri"/>
                <a:cs typeface="Calibri"/>
                <a:sym typeface="Calibri"/>
              </a:rPr>
              <a:t>?</a:t>
            </a:r>
            <a:endParaRPr b="0" i="0" sz="1400" u="none" cap="none" strike="noStrike">
              <a:solidFill>
                <a:srgbClr val="000000"/>
              </a:solidFill>
              <a:latin typeface="Arial"/>
              <a:ea typeface="Arial"/>
              <a:cs typeface="Arial"/>
              <a:sym typeface="Arial"/>
            </a:endParaRPr>
          </a:p>
        </p:txBody>
      </p:sp>
      <p:pic>
        <p:nvPicPr>
          <p:cNvPr id="260" name="Google Shape;260;g29b50a9192f_0_26"/>
          <p:cNvPicPr preferRelativeResize="0"/>
          <p:nvPr/>
        </p:nvPicPr>
        <p:blipFill>
          <a:blip r:embed="rId3">
            <a:alphaModFix/>
          </a:blip>
          <a:stretch>
            <a:fillRect/>
          </a:stretch>
        </p:blipFill>
        <p:spPr>
          <a:xfrm>
            <a:off x="484375" y="1777475"/>
            <a:ext cx="5346884" cy="3479725"/>
          </a:xfrm>
          <a:prstGeom prst="rect">
            <a:avLst/>
          </a:prstGeom>
          <a:noFill/>
          <a:ln>
            <a:noFill/>
          </a:ln>
        </p:spPr>
      </p:pic>
      <p:pic>
        <p:nvPicPr>
          <p:cNvPr id="261" name="Google Shape;261;g29b50a9192f_0_26"/>
          <p:cNvPicPr preferRelativeResize="0"/>
          <p:nvPr/>
        </p:nvPicPr>
        <p:blipFill>
          <a:blip r:embed="rId4">
            <a:alphaModFix/>
          </a:blip>
          <a:stretch>
            <a:fillRect/>
          </a:stretch>
        </p:blipFill>
        <p:spPr>
          <a:xfrm>
            <a:off x="5953044" y="1675675"/>
            <a:ext cx="5478716" cy="3479725"/>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g29b50a9192f_0_36"/>
          <p:cNvSpPr txBox="1"/>
          <p:nvPr/>
        </p:nvSpPr>
        <p:spPr>
          <a:xfrm>
            <a:off x="703730" y="788750"/>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lang="es-419" sz="3600">
                <a:solidFill>
                  <a:srgbClr val="423B71"/>
                </a:solidFill>
                <a:latin typeface="Calibri"/>
                <a:ea typeface="Calibri"/>
                <a:cs typeface="Calibri"/>
                <a:sym typeface="Calibri"/>
              </a:rPr>
              <a:t>Actividad 1</a:t>
            </a:r>
            <a:endParaRPr b="1" i="0" sz="3600" u="none" cap="none" strike="noStrike">
              <a:solidFill>
                <a:srgbClr val="423B71"/>
              </a:solidFill>
              <a:latin typeface="Calibri"/>
              <a:ea typeface="Calibri"/>
              <a:cs typeface="Calibri"/>
              <a:sym typeface="Calibri"/>
            </a:endParaRPr>
          </a:p>
        </p:txBody>
      </p:sp>
      <p:sp>
        <p:nvSpPr>
          <p:cNvPr id="267" name="Google Shape;267;g29b50a9192f_0_36"/>
          <p:cNvSpPr txBox="1"/>
          <p:nvPr/>
        </p:nvSpPr>
        <p:spPr>
          <a:xfrm>
            <a:off x="491100" y="1842275"/>
            <a:ext cx="10375500" cy="39711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800"/>
              <a:buFont typeface="Arial"/>
              <a:buNone/>
            </a:pPr>
            <a:r>
              <a:rPr b="1" lang="es-419" sz="2800">
                <a:solidFill>
                  <a:schemeClr val="dk1"/>
                </a:solidFill>
                <a:latin typeface="Calibri"/>
                <a:ea typeface="Calibri"/>
                <a:cs typeface="Calibri"/>
                <a:sym typeface="Calibri"/>
              </a:rPr>
              <a:t>5</a:t>
            </a:r>
            <a:r>
              <a:rPr b="1" i="0" lang="es-419" sz="2800" u="none" cap="none" strike="noStrike">
                <a:solidFill>
                  <a:schemeClr val="dk1"/>
                </a:solidFill>
                <a:latin typeface="Calibri"/>
                <a:ea typeface="Calibri"/>
                <a:cs typeface="Calibri"/>
                <a:sym typeface="Calibri"/>
              </a:rPr>
              <a:t>.</a:t>
            </a:r>
            <a:r>
              <a:rPr b="1" lang="es-419" sz="2800">
                <a:solidFill>
                  <a:schemeClr val="dk1"/>
                </a:solidFill>
                <a:latin typeface="Calibri"/>
                <a:ea typeface="Calibri"/>
                <a:cs typeface="Calibri"/>
                <a:sym typeface="Calibri"/>
              </a:rPr>
              <a:t> Imagina que una persona que lee la columna del-la periodista, solo podrá ver el gráfico de barras o solo el gráfico circular que se proyectan en tu clase. Comparando ambas, ¿cuál te parece más directo para responder las siguientes preguntas? Justifica.</a:t>
            </a:r>
            <a:endParaRPr b="1" sz="2800">
              <a:solidFill>
                <a:schemeClr val="dk1"/>
              </a:solidFill>
              <a:latin typeface="Calibri"/>
              <a:ea typeface="Calibri"/>
              <a:cs typeface="Calibri"/>
              <a:sym typeface="Calibri"/>
            </a:endParaRPr>
          </a:p>
          <a:p>
            <a:pPr indent="-406400" lvl="0" marL="457200" marR="0" rtl="0" algn="just">
              <a:lnSpc>
                <a:spcPct val="100000"/>
              </a:lnSpc>
              <a:spcBef>
                <a:spcPts val="0"/>
              </a:spcBef>
              <a:spcAft>
                <a:spcPts val="0"/>
              </a:spcAft>
              <a:buClr>
                <a:schemeClr val="dk1"/>
              </a:buClr>
              <a:buSzPts val="2800"/>
              <a:buFont typeface="Calibri"/>
              <a:buAutoNum type="alphaLcPeriod"/>
            </a:pPr>
            <a:r>
              <a:rPr lang="es-419" sz="2800">
                <a:solidFill>
                  <a:schemeClr val="dk1"/>
                </a:solidFill>
                <a:latin typeface="Calibri"/>
                <a:ea typeface="Calibri"/>
                <a:cs typeface="Calibri"/>
                <a:sym typeface="Calibri"/>
              </a:rPr>
              <a:t>¿Qué es mayor, la cantidad de personas que duermen lo recomendado o las que no? Justifica.</a:t>
            </a:r>
            <a:endParaRPr sz="2800">
              <a:solidFill>
                <a:schemeClr val="dk1"/>
              </a:solidFill>
              <a:latin typeface="Calibri"/>
              <a:ea typeface="Calibri"/>
              <a:cs typeface="Calibri"/>
              <a:sym typeface="Calibri"/>
            </a:endParaRPr>
          </a:p>
          <a:p>
            <a:pPr indent="-406400" lvl="0" marL="457200" marR="0" rtl="0" algn="just">
              <a:lnSpc>
                <a:spcPct val="100000"/>
              </a:lnSpc>
              <a:spcBef>
                <a:spcPts val="0"/>
              </a:spcBef>
              <a:spcAft>
                <a:spcPts val="0"/>
              </a:spcAft>
              <a:buClr>
                <a:schemeClr val="dk1"/>
              </a:buClr>
              <a:buSzPts val="2800"/>
              <a:buFont typeface="Calibri"/>
              <a:buAutoNum type="alphaLcPeriod"/>
            </a:pPr>
            <a:r>
              <a:rPr lang="es-419" sz="2800">
                <a:solidFill>
                  <a:schemeClr val="dk1"/>
                </a:solidFill>
                <a:latin typeface="Calibri"/>
                <a:ea typeface="Calibri"/>
                <a:cs typeface="Calibri"/>
                <a:sym typeface="Calibri"/>
              </a:rPr>
              <a:t>¿Qué es mayor, la cantidad de personas que duermen más de lo recomendado o las que duermen menos? Justifica.</a:t>
            </a:r>
            <a:endParaRPr sz="2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2800"/>
              <a:buFont typeface="Arial"/>
              <a:buNone/>
            </a:pPr>
            <a:r>
              <a:t/>
            </a:r>
            <a:endParaRPr b="1" sz="2800">
              <a:solidFill>
                <a:schemeClr val="dk1"/>
              </a:solidFill>
              <a:latin typeface="Calibri"/>
              <a:ea typeface="Calibri"/>
              <a:cs typeface="Calibri"/>
              <a:sym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g29b50a9192f_0_43"/>
          <p:cNvSpPr txBox="1"/>
          <p:nvPr/>
        </p:nvSpPr>
        <p:spPr>
          <a:xfrm>
            <a:off x="703730" y="788750"/>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lang="es-419" sz="3600">
                <a:solidFill>
                  <a:srgbClr val="423B71"/>
                </a:solidFill>
                <a:latin typeface="Calibri"/>
                <a:ea typeface="Calibri"/>
                <a:cs typeface="Calibri"/>
                <a:sym typeface="Calibri"/>
              </a:rPr>
              <a:t>Respuesta </a:t>
            </a:r>
            <a:r>
              <a:rPr b="1" lang="es-419" sz="3600">
                <a:solidFill>
                  <a:srgbClr val="423B71"/>
                </a:solidFill>
                <a:latin typeface="Calibri"/>
                <a:ea typeface="Calibri"/>
                <a:cs typeface="Calibri"/>
                <a:sym typeface="Calibri"/>
              </a:rPr>
              <a:t>Actividad 1</a:t>
            </a:r>
            <a:endParaRPr b="1" i="0" sz="3600" u="none" cap="none" strike="noStrike">
              <a:solidFill>
                <a:srgbClr val="423B71"/>
              </a:solidFill>
              <a:latin typeface="Calibri"/>
              <a:ea typeface="Calibri"/>
              <a:cs typeface="Calibri"/>
              <a:sym typeface="Calibri"/>
            </a:endParaRPr>
          </a:p>
        </p:txBody>
      </p:sp>
      <p:sp>
        <p:nvSpPr>
          <p:cNvPr id="273" name="Google Shape;273;g29b50a9192f_0_43"/>
          <p:cNvSpPr txBox="1"/>
          <p:nvPr/>
        </p:nvSpPr>
        <p:spPr>
          <a:xfrm>
            <a:off x="554600" y="1787925"/>
            <a:ext cx="10375500" cy="35403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800"/>
              <a:buFont typeface="Arial"/>
              <a:buNone/>
            </a:pPr>
            <a:r>
              <a:rPr b="1" lang="es-419" sz="2800">
                <a:solidFill>
                  <a:schemeClr val="dk1"/>
                </a:solidFill>
                <a:latin typeface="Calibri"/>
                <a:ea typeface="Calibri"/>
                <a:cs typeface="Calibri"/>
                <a:sym typeface="Calibri"/>
              </a:rPr>
              <a:t>5</a:t>
            </a:r>
            <a:r>
              <a:rPr b="1" i="0" lang="es-419" sz="2800" u="none" cap="none" strike="noStrike">
                <a:solidFill>
                  <a:schemeClr val="dk1"/>
                </a:solidFill>
                <a:latin typeface="Calibri"/>
                <a:ea typeface="Calibri"/>
                <a:cs typeface="Calibri"/>
                <a:sym typeface="Calibri"/>
              </a:rPr>
              <a:t>.</a:t>
            </a:r>
            <a:r>
              <a:rPr b="1" lang="es-419" sz="2800">
                <a:solidFill>
                  <a:schemeClr val="dk1"/>
                </a:solidFill>
                <a:latin typeface="Calibri"/>
                <a:ea typeface="Calibri"/>
                <a:cs typeface="Calibri"/>
                <a:sym typeface="Calibri"/>
              </a:rPr>
              <a:t> 	Al comparar:</a:t>
            </a:r>
            <a:endParaRPr b="1" sz="2800">
              <a:solidFill>
                <a:schemeClr val="dk1"/>
              </a:solidFill>
              <a:latin typeface="Calibri"/>
              <a:ea typeface="Calibri"/>
              <a:cs typeface="Calibri"/>
              <a:sym typeface="Calibri"/>
            </a:endParaRPr>
          </a:p>
          <a:p>
            <a:pPr indent="-406400" lvl="0" marL="457200" marR="0" rtl="0" algn="just">
              <a:lnSpc>
                <a:spcPct val="100000"/>
              </a:lnSpc>
              <a:spcBef>
                <a:spcPts val="0"/>
              </a:spcBef>
              <a:spcAft>
                <a:spcPts val="0"/>
              </a:spcAft>
              <a:buClr>
                <a:schemeClr val="dk1"/>
              </a:buClr>
              <a:buSzPts val="2800"/>
              <a:buFont typeface="Calibri"/>
              <a:buAutoNum type="alphaLcPeriod"/>
            </a:pPr>
            <a:r>
              <a:rPr lang="es-419" sz="2800">
                <a:solidFill>
                  <a:schemeClr val="dk1"/>
                </a:solidFill>
                <a:latin typeface="Calibri"/>
                <a:ea typeface="Calibri"/>
                <a:cs typeface="Calibri"/>
                <a:sym typeface="Calibri"/>
              </a:rPr>
              <a:t>En el gráfico circular esta respuesta es más directa, ya que se ve inmediatamente que las personas que duermen lo recomendado son bastante más que las que no. Esto se puede también visualizar en el gráfico de barras, sin embargo es necesario hacer el ejercicio de “imaginar” sumar visualmente las barras de menos horas con la de más horas y concluir que entre ambas, hay menor cantidad.</a:t>
            </a:r>
            <a:endParaRPr sz="2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2800"/>
              <a:buFont typeface="Arial"/>
              <a:buNone/>
            </a:pPr>
            <a:r>
              <a:t/>
            </a:r>
            <a:endParaRPr b="1" sz="2800">
              <a:solidFill>
                <a:schemeClr val="dk1"/>
              </a:solidFill>
              <a:latin typeface="Calibri"/>
              <a:ea typeface="Calibri"/>
              <a:cs typeface="Calibri"/>
              <a:sym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g29b50a9192f_0_48"/>
          <p:cNvSpPr txBox="1"/>
          <p:nvPr/>
        </p:nvSpPr>
        <p:spPr>
          <a:xfrm>
            <a:off x="703730" y="788750"/>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lang="es-419" sz="3600">
                <a:solidFill>
                  <a:srgbClr val="423B71"/>
                </a:solidFill>
                <a:latin typeface="Calibri"/>
                <a:ea typeface="Calibri"/>
                <a:cs typeface="Calibri"/>
                <a:sym typeface="Calibri"/>
              </a:rPr>
              <a:t>Respuesta Actividad 1</a:t>
            </a:r>
            <a:endParaRPr b="1" i="0" sz="3600" u="none" cap="none" strike="noStrike">
              <a:solidFill>
                <a:srgbClr val="423B71"/>
              </a:solidFill>
              <a:latin typeface="Calibri"/>
              <a:ea typeface="Calibri"/>
              <a:cs typeface="Calibri"/>
              <a:sym typeface="Calibri"/>
            </a:endParaRPr>
          </a:p>
        </p:txBody>
      </p:sp>
      <p:sp>
        <p:nvSpPr>
          <p:cNvPr id="279" name="Google Shape;279;g29b50a9192f_0_48"/>
          <p:cNvSpPr txBox="1"/>
          <p:nvPr/>
        </p:nvSpPr>
        <p:spPr>
          <a:xfrm>
            <a:off x="658150" y="1621925"/>
            <a:ext cx="11004300" cy="48333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800"/>
              <a:buFont typeface="Arial"/>
              <a:buNone/>
            </a:pPr>
            <a:r>
              <a:rPr b="1" lang="es-419" sz="2800">
                <a:solidFill>
                  <a:schemeClr val="dk1"/>
                </a:solidFill>
                <a:latin typeface="Calibri"/>
                <a:ea typeface="Calibri"/>
                <a:cs typeface="Calibri"/>
                <a:sym typeface="Calibri"/>
              </a:rPr>
              <a:t>5</a:t>
            </a:r>
            <a:r>
              <a:rPr b="1" i="0" lang="es-419" sz="2800" u="none" cap="none" strike="noStrike">
                <a:solidFill>
                  <a:schemeClr val="dk1"/>
                </a:solidFill>
                <a:latin typeface="Calibri"/>
                <a:ea typeface="Calibri"/>
                <a:cs typeface="Calibri"/>
                <a:sym typeface="Calibri"/>
              </a:rPr>
              <a:t>.</a:t>
            </a:r>
            <a:r>
              <a:rPr b="1" lang="es-419" sz="2800">
                <a:solidFill>
                  <a:schemeClr val="dk1"/>
                </a:solidFill>
                <a:latin typeface="Calibri"/>
                <a:ea typeface="Calibri"/>
                <a:cs typeface="Calibri"/>
                <a:sym typeface="Calibri"/>
              </a:rPr>
              <a:t> Al comparar:</a:t>
            </a:r>
            <a:endParaRPr b="1" sz="2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2800"/>
              <a:buFont typeface="Arial"/>
              <a:buNone/>
            </a:pPr>
            <a:r>
              <a:t/>
            </a:r>
            <a:endParaRPr b="1" sz="2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None/>
            </a:pPr>
            <a:r>
              <a:rPr lang="es-419" sz="2800">
                <a:solidFill>
                  <a:schemeClr val="dk1"/>
                </a:solidFill>
                <a:latin typeface="Calibri"/>
                <a:ea typeface="Calibri"/>
                <a:cs typeface="Calibri"/>
                <a:sym typeface="Calibri"/>
              </a:rPr>
              <a:t>b. </a:t>
            </a:r>
            <a:r>
              <a:rPr lang="es-419" sz="2800">
                <a:solidFill>
                  <a:schemeClr val="dk1"/>
                </a:solidFill>
                <a:latin typeface="Calibri"/>
                <a:ea typeface="Calibri"/>
                <a:cs typeface="Calibri"/>
                <a:sym typeface="Calibri"/>
              </a:rPr>
              <a:t>Es mayor la cantidad de personas que duermen más horas que las que duermen menos horas que lo recomendado. Esto es un poco más directo en el gráfico de barras, ya que es más fácil comparar las alturas de las barras que los ángulos de las porciones del círculo, dado que las diferencias entre ambas categorías son estrechas. Nuevamente, las líneas horizontales de 50 en 50 en el gráfico de barras son muy útiles para esto, mientras que en el gráfico circular no hay algo similar. </a:t>
            </a:r>
            <a:endParaRPr sz="2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None/>
            </a:pPr>
            <a:r>
              <a:t/>
            </a:r>
            <a:endParaRPr b="1" sz="2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2800"/>
              <a:buFont typeface="Arial"/>
              <a:buNone/>
            </a:pPr>
            <a:r>
              <a:t/>
            </a:r>
            <a:endParaRPr b="1" sz="28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g1b77bf1914b_0_1"/>
          <p:cNvSpPr txBox="1"/>
          <p:nvPr/>
        </p:nvSpPr>
        <p:spPr>
          <a:xfrm>
            <a:off x="501875" y="448450"/>
            <a:ext cx="100014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Infografía “</a:t>
            </a:r>
            <a:r>
              <a:rPr b="1" lang="es-419" sz="3600">
                <a:solidFill>
                  <a:srgbClr val="423B71"/>
                </a:solidFill>
                <a:latin typeface="Calibri"/>
                <a:ea typeface="Calibri"/>
                <a:cs typeface="Calibri"/>
                <a:sym typeface="Calibri"/>
              </a:rPr>
              <a:t>Horas de sueño recomendadas</a:t>
            </a:r>
            <a:r>
              <a:rPr b="1" i="0" lang="es-419" sz="3600" u="none" cap="none" strike="noStrike">
                <a:solidFill>
                  <a:srgbClr val="423B71"/>
                </a:solidFill>
                <a:latin typeface="Calibri"/>
                <a:ea typeface="Calibri"/>
                <a:cs typeface="Calibri"/>
                <a:sym typeface="Calibri"/>
              </a:rPr>
              <a:t>”</a:t>
            </a:r>
            <a:endParaRPr b="1" i="0" sz="3600" u="none" cap="none" strike="noStrike">
              <a:solidFill>
                <a:srgbClr val="423B71"/>
              </a:solidFill>
              <a:latin typeface="Calibri"/>
              <a:ea typeface="Calibri"/>
              <a:cs typeface="Calibri"/>
              <a:sym typeface="Calibri"/>
            </a:endParaRPr>
          </a:p>
        </p:txBody>
      </p:sp>
      <p:sp>
        <p:nvSpPr>
          <p:cNvPr id="98" name="Google Shape;98;g1b77bf1914b_0_1"/>
          <p:cNvSpPr txBox="1"/>
          <p:nvPr/>
        </p:nvSpPr>
        <p:spPr>
          <a:xfrm>
            <a:off x="4684949" y="6115000"/>
            <a:ext cx="28221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pic>
        <p:nvPicPr>
          <p:cNvPr id="99" name="Google Shape;99;g1b77bf1914b_0_1"/>
          <p:cNvPicPr preferRelativeResize="0"/>
          <p:nvPr/>
        </p:nvPicPr>
        <p:blipFill>
          <a:blip r:embed="rId3">
            <a:alphaModFix/>
          </a:blip>
          <a:stretch>
            <a:fillRect/>
          </a:stretch>
        </p:blipFill>
        <p:spPr>
          <a:xfrm>
            <a:off x="2019675" y="1739650"/>
            <a:ext cx="7496175" cy="4143375"/>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g29b50a9192f_0_9"/>
          <p:cNvSpPr txBox="1"/>
          <p:nvPr/>
        </p:nvSpPr>
        <p:spPr>
          <a:xfrm>
            <a:off x="693905" y="887000"/>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lang="es-419" sz="3600">
                <a:solidFill>
                  <a:srgbClr val="423B71"/>
                </a:solidFill>
                <a:latin typeface="Calibri"/>
                <a:ea typeface="Calibri"/>
                <a:cs typeface="Calibri"/>
                <a:sym typeface="Calibri"/>
              </a:rPr>
              <a:t>Representación</a:t>
            </a:r>
            <a:r>
              <a:rPr b="1" lang="es-419" sz="3600">
                <a:solidFill>
                  <a:srgbClr val="423B71"/>
                </a:solidFill>
                <a:latin typeface="Calibri"/>
                <a:ea typeface="Calibri"/>
                <a:cs typeface="Calibri"/>
                <a:sym typeface="Calibri"/>
              </a:rPr>
              <a:t> </a:t>
            </a:r>
            <a:r>
              <a:rPr b="1" lang="es-419" sz="3600">
                <a:solidFill>
                  <a:srgbClr val="423B71"/>
                </a:solidFill>
                <a:latin typeface="Calibri"/>
                <a:ea typeface="Calibri"/>
                <a:cs typeface="Calibri"/>
                <a:sym typeface="Calibri"/>
              </a:rPr>
              <a:t>Gráfica</a:t>
            </a:r>
            <a:endParaRPr b="1" i="0" sz="3600" u="none" cap="none" strike="noStrike">
              <a:solidFill>
                <a:srgbClr val="423B71"/>
              </a:solidFill>
              <a:latin typeface="Calibri"/>
              <a:ea typeface="Calibri"/>
              <a:cs typeface="Calibri"/>
              <a:sym typeface="Calibri"/>
            </a:endParaRPr>
          </a:p>
        </p:txBody>
      </p:sp>
      <p:sp>
        <p:nvSpPr>
          <p:cNvPr id="285" name="Google Shape;285;g29b50a9192f_0_9"/>
          <p:cNvSpPr/>
          <p:nvPr/>
        </p:nvSpPr>
        <p:spPr>
          <a:xfrm>
            <a:off x="693900" y="4603250"/>
            <a:ext cx="10320300" cy="1684800"/>
          </a:xfrm>
          <a:prstGeom prst="rect">
            <a:avLst/>
          </a:prstGeom>
          <a:solidFill>
            <a:srgbClr val="F3F3F3"/>
          </a:solidFill>
          <a:ln>
            <a:noFill/>
          </a:ln>
        </p:spPr>
        <p:txBody>
          <a:bodyPr anchorCtr="0" anchor="ctr" bIns="91425" lIns="91425" spcFirstLastPara="1" rIns="91425" wrap="square" tIns="91425">
            <a:noAutofit/>
          </a:bodyPr>
          <a:lstStyle/>
          <a:p>
            <a:pPr indent="-381000" lvl="0" marL="457200" marR="0" rtl="0" algn="l">
              <a:lnSpc>
                <a:spcPct val="100000"/>
              </a:lnSpc>
              <a:spcBef>
                <a:spcPts val="0"/>
              </a:spcBef>
              <a:spcAft>
                <a:spcPts val="0"/>
              </a:spcAft>
              <a:buClr>
                <a:schemeClr val="dk1"/>
              </a:buClr>
              <a:buSzPts val="2400"/>
              <a:buFont typeface="Calibri"/>
              <a:buChar char="●"/>
            </a:pPr>
            <a:r>
              <a:rPr lang="es-419" sz="2400">
                <a:solidFill>
                  <a:schemeClr val="dk1"/>
                </a:solidFill>
                <a:latin typeface="Calibri"/>
                <a:ea typeface="Calibri"/>
                <a:cs typeface="Calibri"/>
                <a:sym typeface="Calibri"/>
              </a:rPr>
              <a:t>Ambos son formas de representar de manera clara y precisa la </a:t>
            </a:r>
            <a:r>
              <a:rPr lang="es-419" sz="2400">
                <a:solidFill>
                  <a:schemeClr val="dk1"/>
                </a:solidFill>
                <a:latin typeface="Calibri"/>
                <a:ea typeface="Calibri"/>
                <a:cs typeface="Calibri"/>
                <a:sym typeface="Calibri"/>
              </a:rPr>
              <a:t>información.</a:t>
            </a:r>
            <a:endParaRPr sz="2400">
              <a:solidFill>
                <a:schemeClr val="dk1"/>
              </a:solidFill>
              <a:latin typeface="Calibri"/>
              <a:ea typeface="Calibri"/>
              <a:cs typeface="Calibri"/>
              <a:sym typeface="Calibri"/>
            </a:endParaRPr>
          </a:p>
          <a:p>
            <a:pPr indent="-381000" lvl="0" marL="457200" marR="0" rtl="0" algn="l">
              <a:lnSpc>
                <a:spcPct val="100000"/>
              </a:lnSpc>
              <a:spcBef>
                <a:spcPts val="0"/>
              </a:spcBef>
              <a:spcAft>
                <a:spcPts val="0"/>
              </a:spcAft>
              <a:buClr>
                <a:schemeClr val="dk1"/>
              </a:buClr>
              <a:buSzPts val="2400"/>
              <a:buFont typeface="Calibri"/>
              <a:buChar char="●"/>
            </a:pPr>
            <a:r>
              <a:rPr lang="es-419" sz="2400">
                <a:solidFill>
                  <a:schemeClr val="dk1"/>
                </a:solidFill>
                <a:latin typeface="Calibri"/>
                <a:ea typeface="Calibri"/>
                <a:cs typeface="Calibri"/>
                <a:sym typeface="Calibri"/>
              </a:rPr>
              <a:t>Se pueden definir categorías relevantes que resuman la información.</a:t>
            </a:r>
            <a:endParaRPr sz="2400">
              <a:solidFill>
                <a:schemeClr val="dk1"/>
              </a:solidFill>
              <a:latin typeface="Calibri"/>
              <a:ea typeface="Calibri"/>
              <a:cs typeface="Calibri"/>
              <a:sym typeface="Calibri"/>
            </a:endParaRPr>
          </a:p>
          <a:p>
            <a:pPr indent="-381000" lvl="0" marL="457200" marR="0" rtl="0" algn="l">
              <a:lnSpc>
                <a:spcPct val="100000"/>
              </a:lnSpc>
              <a:spcBef>
                <a:spcPts val="0"/>
              </a:spcBef>
              <a:spcAft>
                <a:spcPts val="0"/>
              </a:spcAft>
              <a:buClr>
                <a:schemeClr val="dk1"/>
              </a:buClr>
              <a:buSzPts val="2400"/>
              <a:buFont typeface="Calibri"/>
              <a:buChar char="●"/>
            </a:pPr>
            <a:r>
              <a:rPr lang="es-419" sz="2400">
                <a:solidFill>
                  <a:schemeClr val="dk1"/>
                </a:solidFill>
                <a:latin typeface="Calibri"/>
                <a:ea typeface="Calibri"/>
                <a:cs typeface="Calibri"/>
                <a:sym typeface="Calibri"/>
              </a:rPr>
              <a:t>Ambos </a:t>
            </a:r>
            <a:r>
              <a:rPr lang="es-419" sz="2400">
                <a:solidFill>
                  <a:schemeClr val="dk1"/>
                </a:solidFill>
                <a:latin typeface="Calibri"/>
                <a:ea typeface="Calibri"/>
                <a:cs typeface="Calibri"/>
                <a:sym typeface="Calibri"/>
              </a:rPr>
              <a:t>gráficos</a:t>
            </a:r>
            <a:r>
              <a:rPr lang="es-419" sz="2400">
                <a:solidFill>
                  <a:schemeClr val="dk1"/>
                </a:solidFill>
                <a:latin typeface="Calibri"/>
                <a:ea typeface="Calibri"/>
                <a:cs typeface="Calibri"/>
                <a:sym typeface="Calibri"/>
              </a:rPr>
              <a:t> cuentan con ventajas y desventajas dependiendo del contexto, lo que se busque comunicar o responder</a:t>
            </a:r>
            <a:endParaRPr b="0" i="0" sz="1400" u="none" cap="none" strike="noStrike">
              <a:solidFill>
                <a:srgbClr val="000000"/>
              </a:solidFill>
              <a:latin typeface="Arial"/>
              <a:ea typeface="Arial"/>
              <a:cs typeface="Arial"/>
              <a:sym typeface="Arial"/>
            </a:endParaRPr>
          </a:p>
        </p:txBody>
      </p:sp>
      <p:pic>
        <p:nvPicPr>
          <p:cNvPr id="286" name="Google Shape;286;g29b50a9192f_0_9"/>
          <p:cNvPicPr preferRelativeResize="0"/>
          <p:nvPr/>
        </p:nvPicPr>
        <p:blipFill>
          <a:blip r:embed="rId3">
            <a:alphaModFix/>
          </a:blip>
          <a:stretch>
            <a:fillRect/>
          </a:stretch>
        </p:blipFill>
        <p:spPr>
          <a:xfrm>
            <a:off x="954000" y="1757585"/>
            <a:ext cx="4506717" cy="2799840"/>
          </a:xfrm>
          <a:prstGeom prst="rect">
            <a:avLst/>
          </a:prstGeom>
          <a:noFill/>
          <a:ln>
            <a:noFill/>
          </a:ln>
        </p:spPr>
      </p:pic>
      <p:pic>
        <p:nvPicPr>
          <p:cNvPr id="287" name="Google Shape;287;g29b50a9192f_0_9"/>
          <p:cNvPicPr preferRelativeResize="0"/>
          <p:nvPr/>
        </p:nvPicPr>
        <p:blipFill>
          <a:blip r:embed="rId4">
            <a:alphaModFix/>
          </a:blip>
          <a:stretch>
            <a:fillRect/>
          </a:stretch>
        </p:blipFill>
        <p:spPr>
          <a:xfrm>
            <a:off x="5563366" y="1675675"/>
            <a:ext cx="4617834" cy="2799841"/>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g1c598196763_0_339"/>
          <p:cNvSpPr txBox="1"/>
          <p:nvPr/>
        </p:nvSpPr>
        <p:spPr>
          <a:xfrm>
            <a:off x="373350" y="1646750"/>
            <a:ext cx="11721300" cy="4833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lang="es-419" sz="2800">
                <a:solidFill>
                  <a:schemeClr val="dk1"/>
                </a:solidFill>
                <a:latin typeface="Calibri"/>
                <a:ea typeface="Calibri"/>
                <a:cs typeface="Calibri"/>
                <a:sym typeface="Calibri"/>
              </a:rPr>
              <a:t>En base a lo realizado en clases, podemos concluir con las siguientes ideas:</a:t>
            </a:r>
            <a:endParaRPr sz="2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800"/>
              <a:buFont typeface="Arial"/>
              <a:buNone/>
            </a:pPr>
            <a:r>
              <a:t/>
            </a:r>
            <a:endParaRPr sz="2800">
              <a:solidFill>
                <a:schemeClr val="dk1"/>
              </a:solidFill>
              <a:latin typeface="Calibri"/>
              <a:ea typeface="Calibri"/>
              <a:cs typeface="Calibri"/>
              <a:sym typeface="Calibri"/>
            </a:endParaRPr>
          </a:p>
          <a:p>
            <a:pPr indent="-406400" lvl="0" marL="457200" marR="0" rtl="0" algn="l">
              <a:lnSpc>
                <a:spcPct val="100000"/>
              </a:lnSpc>
              <a:spcBef>
                <a:spcPts val="0"/>
              </a:spcBef>
              <a:spcAft>
                <a:spcPts val="0"/>
              </a:spcAft>
              <a:buClr>
                <a:schemeClr val="dk1"/>
              </a:buClr>
              <a:buSzPts val="2800"/>
              <a:buFont typeface="Calibri"/>
              <a:buChar char="●"/>
            </a:pPr>
            <a:r>
              <a:rPr lang="es-419" sz="2800">
                <a:solidFill>
                  <a:schemeClr val="dk1"/>
                </a:solidFill>
                <a:latin typeface="Calibri"/>
                <a:ea typeface="Calibri"/>
                <a:cs typeface="Calibri"/>
                <a:sym typeface="Calibri"/>
              </a:rPr>
              <a:t>Existen distintas representaciones de datos como las tablas de frecuencias absolutas que agrupan los datos en intervalos, y las representaciones gráficas como el histograma, el gráfico circular y el gráfico de barras, entre otras.</a:t>
            </a:r>
            <a:endParaRPr sz="2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800"/>
              <a:buFont typeface="Arial"/>
              <a:buNone/>
            </a:pPr>
            <a:r>
              <a:t/>
            </a:r>
            <a:endParaRPr sz="2800">
              <a:solidFill>
                <a:schemeClr val="dk1"/>
              </a:solidFill>
              <a:latin typeface="Calibri"/>
              <a:ea typeface="Calibri"/>
              <a:cs typeface="Calibri"/>
              <a:sym typeface="Calibri"/>
            </a:endParaRPr>
          </a:p>
          <a:p>
            <a:pPr indent="-406400" lvl="0" marL="457200" marR="0" rtl="0" algn="l">
              <a:lnSpc>
                <a:spcPct val="100000"/>
              </a:lnSpc>
              <a:spcBef>
                <a:spcPts val="0"/>
              </a:spcBef>
              <a:spcAft>
                <a:spcPts val="0"/>
              </a:spcAft>
              <a:buClr>
                <a:schemeClr val="dk1"/>
              </a:buClr>
              <a:buSzPts val="2800"/>
              <a:buFont typeface="Calibri"/>
              <a:buChar char="●"/>
            </a:pPr>
            <a:r>
              <a:rPr lang="es-419" sz="2800">
                <a:solidFill>
                  <a:schemeClr val="dk1"/>
                </a:solidFill>
                <a:latin typeface="Calibri"/>
                <a:ea typeface="Calibri"/>
                <a:cs typeface="Calibri"/>
                <a:sym typeface="Calibri"/>
              </a:rPr>
              <a:t>Cada tipo de representación tiene ciertas ventajas y desventajas, así por ejemplo, de acuerdo a lo que se quiere transmitir, una representación puede ser más apropiada que otra. </a:t>
            </a:r>
            <a:endParaRPr sz="2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800"/>
              <a:buFont typeface="Arial"/>
              <a:buNone/>
            </a:pPr>
            <a:r>
              <a:t/>
            </a:r>
            <a:endParaRPr sz="2800">
              <a:solidFill>
                <a:schemeClr val="dk1"/>
              </a:solidFill>
              <a:latin typeface="Calibri"/>
              <a:ea typeface="Calibri"/>
              <a:cs typeface="Calibri"/>
              <a:sym typeface="Calibri"/>
            </a:endParaRPr>
          </a:p>
        </p:txBody>
      </p:sp>
      <p:sp>
        <p:nvSpPr>
          <p:cNvPr id="293" name="Google Shape;293;g1c598196763_0_339"/>
          <p:cNvSpPr txBox="1"/>
          <p:nvPr/>
        </p:nvSpPr>
        <p:spPr>
          <a:xfrm>
            <a:off x="693905" y="887000"/>
            <a:ext cx="9426568"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Conclusiones</a:t>
            </a:r>
            <a:endParaRPr b="1" i="0" sz="3600" u="none" cap="none" strike="noStrike">
              <a:solidFill>
                <a:srgbClr val="423B71"/>
              </a:solidFill>
              <a:latin typeface="Calibri"/>
              <a:ea typeface="Calibri"/>
              <a:cs typeface="Calibri"/>
              <a:sym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g29b50a9192f_0_53"/>
          <p:cNvSpPr txBox="1"/>
          <p:nvPr/>
        </p:nvSpPr>
        <p:spPr>
          <a:xfrm>
            <a:off x="373350" y="1646750"/>
            <a:ext cx="11721300" cy="3109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lang="es-419" sz="2800">
                <a:solidFill>
                  <a:schemeClr val="dk1"/>
                </a:solidFill>
                <a:latin typeface="Calibri"/>
                <a:ea typeface="Calibri"/>
                <a:cs typeface="Calibri"/>
                <a:sym typeface="Calibri"/>
              </a:rPr>
              <a:t>En base a lo realizado en clases, podemos concluir con las siguientes ideas:</a:t>
            </a:r>
            <a:endParaRPr sz="2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800"/>
              <a:buFont typeface="Arial"/>
              <a:buNone/>
            </a:pPr>
            <a:r>
              <a:t/>
            </a:r>
            <a:endParaRPr sz="2800">
              <a:solidFill>
                <a:schemeClr val="dk1"/>
              </a:solidFill>
              <a:latin typeface="Calibri"/>
              <a:ea typeface="Calibri"/>
              <a:cs typeface="Calibri"/>
              <a:sym typeface="Calibri"/>
            </a:endParaRPr>
          </a:p>
          <a:p>
            <a:pPr indent="-406400" lvl="0" marL="457200" rtl="0" algn="l">
              <a:spcBef>
                <a:spcPts val="0"/>
              </a:spcBef>
              <a:spcAft>
                <a:spcPts val="0"/>
              </a:spcAft>
              <a:buClr>
                <a:schemeClr val="dk1"/>
              </a:buClr>
              <a:buSzPts val="2800"/>
              <a:buFont typeface="Calibri"/>
              <a:buChar char="●"/>
            </a:pPr>
            <a:r>
              <a:rPr lang="es-419" sz="2800">
                <a:solidFill>
                  <a:schemeClr val="dk1"/>
                </a:solidFill>
                <a:latin typeface="Calibri"/>
                <a:ea typeface="Calibri"/>
                <a:cs typeface="Calibri"/>
                <a:sym typeface="Calibri"/>
              </a:rPr>
              <a:t>En ciertos casos, se pueden distinguir categorías relevantes según el contexto y de acuerdo a la información que se desea entregar. En estos casos puede ser conveniente tratar los datos de manera que se ajusten a las categorías. </a:t>
            </a:r>
            <a:endParaRPr sz="2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800"/>
              <a:buFont typeface="Arial"/>
              <a:buNone/>
            </a:pPr>
            <a:r>
              <a:t/>
            </a:r>
            <a:endParaRPr sz="2800">
              <a:solidFill>
                <a:schemeClr val="dk1"/>
              </a:solidFill>
              <a:latin typeface="Calibri"/>
              <a:ea typeface="Calibri"/>
              <a:cs typeface="Calibri"/>
              <a:sym typeface="Calibri"/>
            </a:endParaRPr>
          </a:p>
        </p:txBody>
      </p:sp>
      <p:sp>
        <p:nvSpPr>
          <p:cNvPr id="299" name="Google Shape;299;g29b50a9192f_0_53"/>
          <p:cNvSpPr txBox="1"/>
          <p:nvPr/>
        </p:nvSpPr>
        <p:spPr>
          <a:xfrm>
            <a:off x="693905" y="887000"/>
            <a:ext cx="94266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Conclusiones</a:t>
            </a:r>
            <a:endParaRPr b="1" i="0" sz="3600" u="none" cap="none" strike="noStrike">
              <a:solidFill>
                <a:srgbClr val="423B71"/>
              </a:solidFill>
              <a:latin typeface="Calibri"/>
              <a:ea typeface="Calibri"/>
              <a:cs typeface="Calibri"/>
              <a:sym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pic>
        <p:nvPicPr>
          <p:cNvPr id="304" name="Google Shape;304;p28"/>
          <p:cNvPicPr preferRelativeResize="0"/>
          <p:nvPr/>
        </p:nvPicPr>
        <p:blipFill rotWithShape="1">
          <a:blip r:embed="rId3">
            <a:alphaModFix/>
          </a:blip>
          <a:srcRect b="0" l="0" r="0" t="0"/>
          <a:stretch/>
        </p:blipFill>
        <p:spPr>
          <a:xfrm>
            <a:off x="0" y="0"/>
            <a:ext cx="12192000" cy="6858000"/>
          </a:xfrm>
          <a:prstGeom prst="rect">
            <a:avLst/>
          </a:prstGeom>
          <a:noFill/>
          <a:ln>
            <a:noFill/>
          </a:ln>
        </p:spPr>
      </p:pic>
      <p:sp>
        <p:nvSpPr>
          <p:cNvPr id="305" name="Google Shape;305;p28"/>
          <p:cNvSpPr txBox="1"/>
          <p:nvPr/>
        </p:nvSpPr>
        <p:spPr>
          <a:xfrm>
            <a:off x="645246" y="3063339"/>
            <a:ext cx="10901400" cy="861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100"/>
              <a:buFont typeface="Arial"/>
              <a:buNone/>
            </a:pPr>
            <a:r>
              <a:rPr b="1" lang="es-419" sz="4400">
                <a:solidFill>
                  <a:schemeClr val="lt1"/>
                </a:solidFill>
                <a:latin typeface="Calibri"/>
                <a:ea typeface="Calibri"/>
                <a:cs typeface="Calibri"/>
                <a:sym typeface="Calibri"/>
              </a:rPr>
              <a:t>¿Cuántas horas al dia necesitas dormir?</a:t>
            </a:r>
            <a:endParaRPr b="1" sz="4400">
              <a:solidFill>
                <a:schemeClr val="lt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g26171c1aad1_0_0"/>
          <p:cNvSpPr txBox="1"/>
          <p:nvPr/>
        </p:nvSpPr>
        <p:spPr>
          <a:xfrm>
            <a:off x="693905" y="887000"/>
            <a:ext cx="55257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Reflexión</a:t>
            </a:r>
            <a:endParaRPr b="1" i="0" sz="3600" u="none" cap="none" strike="noStrike">
              <a:solidFill>
                <a:srgbClr val="423B71"/>
              </a:solidFill>
              <a:latin typeface="Calibri"/>
              <a:ea typeface="Calibri"/>
              <a:cs typeface="Calibri"/>
              <a:sym typeface="Calibri"/>
            </a:endParaRPr>
          </a:p>
        </p:txBody>
      </p:sp>
      <p:sp>
        <p:nvSpPr>
          <p:cNvPr id="105" name="Google Shape;105;g26171c1aad1_0_0"/>
          <p:cNvSpPr txBox="1"/>
          <p:nvPr/>
        </p:nvSpPr>
        <p:spPr>
          <a:xfrm>
            <a:off x="735150" y="1850775"/>
            <a:ext cx="10582200" cy="3417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0" i="0" lang="es-419" sz="2400" u="none" cap="none" strike="noStrike">
                <a:solidFill>
                  <a:schemeClr val="dk1"/>
                </a:solidFill>
                <a:latin typeface="Calibri"/>
                <a:ea typeface="Calibri"/>
                <a:cs typeface="Calibri"/>
                <a:sym typeface="Calibri"/>
              </a:rPr>
              <a:t>En torno a la infografía reflexionemos con las siguientes preguntas:</a:t>
            </a:r>
            <a:endParaRPr b="0" i="0" sz="2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sz="2400">
              <a:solidFill>
                <a:schemeClr val="dk1"/>
              </a:solidFill>
              <a:latin typeface="Calibri"/>
              <a:ea typeface="Calibri"/>
              <a:cs typeface="Calibri"/>
              <a:sym typeface="Calibri"/>
            </a:endParaRPr>
          </a:p>
          <a:p>
            <a:pPr indent="-381000" lvl="0" marL="457200" marR="0" rtl="0" algn="l">
              <a:lnSpc>
                <a:spcPct val="100000"/>
              </a:lnSpc>
              <a:spcBef>
                <a:spcPts val="0"/>
              </a:spcBef>
              <a:spcAft>
                <a:spcPts val="0"/>
              </a:spcAft>
              <a:buClr>
                <a:schemeClr val="dk1"/>
              </a:buClr>
              <a:buSzPts val="2400"/>
              <a:buFont typeface="Calibri"/>
              <a:buChar char="●"/>
            </a:pPr>
            <a:r>
              <a:rPr b="0" i="0" lang="es-419" sz="2400" u="none" cap="none" strike="noStrike">
                <a:solidFill>
                  <a:schemeClr val="dk1"/>
                </a:solidFill>
                <a:latin typeface="Calibri"/>
                <a:ea typeface="Calibri"/>
                <a:cs typeface="Calibri"/>
                <a:sym typeface="Calibri"/>
              </a:rPr>
              <a:t>Dentro de los riesgos por la falta o exceso de sueño, y los beneficios de dormir bien, comenten alguno que les haya llamado la atención. </a:t>
            </a:r>
            <a:endParaRPr b="0" i="0" sz="2400" u="none" cap="none" strike="noStrike">
              <a:solidFill>
                <a:schemeClr val="dk1"/>
              </a:solidFill>
              <a:latin typeface="Calibri"/>
              <a:ea typeface="Calibri"/>
              <a:cs typeface="Calibri"/>
              <a:sym typeface="Calibri"/>
            </a:endParaRPr>
          </a:p>
          <a:p>
            <a:pPr indent="-381000" lvl="0" marL="457200" marR="0" rtl="0" algn="l">
              <a:lnSpc>
                <a:spcPct val="100000"/>
              </a:lnSpc>
              <a:spcBef>
                <a:spcPts val="0"/>
              </a:spcBef>
              <a:spcAft>
                <a:spcPts val="0"/>
              </a:spcAft>
              <a:buClr>
                <a:schemeClr val="dk1"/>
              </a:buClr>
              <a:buSzPts val="2400"/>
              <a:buFont typeface="Calibri"/>
              <a:buChar char="●"/>
            </a:pPr>
            <a:r>
              <a:rPr b="0" i="0" lang="es-419" sz="2400" u="none" cap="none" strike="noStrike">
                <a:solidFill>
                  <a:schemeClr val="dk1"/>
                </a:solidFill>
                <a:latin typeface="Calibri"/>
                <a:ea typeface="Calibri"/>
                <a:cs typeface="Calibri"/>
                <a:sym typeface="Calibri"/>
              </a:rPr>
              <a:t>¿Las horas recomendadas de sueño son las mismas para todas las edades? ¿A qué creen que se debe esto?</a:t>
            </a:r>
            <a:endParaRPr b="0" i="0" sz="2400" u="none" cap="none" strike="noStrike">
              <a:solidFill>
                <a:schemeClr val="dk1"/>
              </a:solidFill>
              <a:latin typeface="Calibri"/>
              <a:ea typeface="Calibri"/>
              <a:cs typeface="Calibri"/>
              <a:sym typeface="Calibri"/>
            </a:endParaRPr>
          </a:p>
          <a:p>
            <a:pPr indent="-381000" lvl="0" marL="457200" marR="0" rtl="0" algn="l">
              <a:lnSpc>
                <a:spcPct val="100000"/>
              </a:lnSpc>
              <a:spcBef>
                <a:spcPts val="0"/>
              </a:spcBef>
              <a:spcAft>
                <a:spcPts val="0"/>
              </a:spcAft>
              <a:buClr>
                <a:schemeClr val="dk1"/>
              </a:buClr>
              <a:buSzPts val="2400"/>
              <a:buFont typeface="Calibri"/>
              <a:buChar char="●"/>
            </a:pPr>
            <a:r>
              <a:rPr b="0" i="0" lang="es-419" sz="2400" u="none" cap="none" strike="noStrike">
                <a:solidFill>
                  <a:schemeClr val="dk1"/>
                </a:solidFill>
                <a:latin typeface="Calibri"/>
                <a:ea typeface="Calibri"/>
                <a:cs typeface="Calibri"/>
                <a:sym typeface="Calibri"/>
              </a:rPr>
              <a:t>En particular, para personas entre 18 y 25 años, ¿qué cantidad de horas se recomienda que duerman?</a:t>
            </a:r>
            <a:endParaRPr b="0" i="0" sz="2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Calibri"/>
              <a:ea typeface="Calibri"/>
              <a:cs typeface="Calibri"/>
              <a:sym typeface="Calibri"/>
            </a:endParaRPr>
          </a:p>
        </p:txBody>
      </p:sp>
      <p:sp>
        <p:nvSpPr>
          <p:cNvPr id="106" name="Google Shape;106;g26171c1aad1_0_0"/>
          <p:cNvSpPr txBox="1"/>
          <p:nvPr/>
        </p:nvSpPr>
        <p:spPr>
          <a:xfrm>
            <a:off x="7942883" y="5523683"/>
            <a:ext cx="3374400" cy="4617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g1c598196763_0_17"/>
          <p:cNvSpPr/>
          <p:nvPr/>
        </p:nvSpPr>
        <p:spPr>
          <a:xfrm>
            <a:off x="880625" y="1805700"/>
            <a:ext cx="8489700" cy="3246600"/>
          </a:xfrm>
          <a:prstGeom prst="rect">
            <a:avLst/>
          </a:prstGeom>
          <a:solidFill>
            <a:srgbClr val="F3F3F3"/>
          </a:solidFill>
          <a:ln>
            <a:noFill/>
          </a:ln>
        </p:spPr>
        <p:txBody>
          <a:bodyPr anchorCtr="0" anchor="ctr" bIns="91425" lIns="91425" spcFirstLastPara="1" rIns="91425" wrap="square" tIns="91425">
            <a:noAutofit/>
          </a:bodyPr>
          <a:lstStyle/>
          <a:p>
            <a:pPr indent="0" lvl="0" marL="0" marR="0" rtl="0" algn="just">
              <a:lnSpc>
                <a:spcPct val="150000"/>
              </a:lnSpc>
              <a:spcBef>
                <a:spcPts val="0"/>
              </a:spcBef>
              <a:spcAft>
                <a:spcPts val="0"/>
              </a:spcAft>
              <a:buClr>
                <a:srgbClr val="000000"/>
              </a:buClr>
              <a:buSzPts val="2400"/>
              <a:buFont typeface="Arial"/>
              <a:buNone/>
            </a:pPr>
            <a:r>
              <a:rPr b="0" i="0" lang="es-419" sz="2400" u="none" cap="none" strike="noStrike">
                <a:solidFill>
                  <a:schemeClr val="dk1"/>
                </a:solidFill>
                <a:latin typeface="Calibri"/>
                <a:ea typeface="Calibri"/>
                <a:cs typeface="Calibri"/>
                <a:sym typeface="Calibri"/>
              </a:rPr>
              <a:t>Una periodista leyó la infografía  “¿Cuántas horas al día necesitas dormir?”, y le gustaría escribir una columna al respecto. Por esto investig</a:t>
            </a:r>
            <a:r>
              <a:rPr lang="es-419" sz="2400">
                <a:solidFill>
                  <a:schemeClr val="dk1"/>
                </a:solidFill>
                <a:latin typeface="Calibri"/>
                <a:ea typeface="Calibri"/>
                <a:cs typeface="Calibri"/>
                <a:sym typeface="Calibri"/>
              </a:rPr>
              <a:t>ó</a:t>
            </a:r>
            <a:r>
              <a:rPr b="0" i="0" lang="es-419" sz="2400" u="none" cap="none" strike="noStrike">
                <a:solidFill>
                  <a:schemeClr val="dk1"/>
                </a:solidFill>
                <a:latin typeface="Calibri"/>
                <a:ea typeface="Calibri"/>
                <a:cs typeface="Calibri"/>
                <a:sym typeface="Calibri"/>
              </a:rPr>
              <a:t>, y encontr</a:t>
            </a:r>
            <a:r>
              <a:rPr lang="es-419" sz="2400">
                <a:solidFill>
                  <a:schemeClr val="dk1"/>
                </a:solidFill>
                <a:latin typeface="Calibri"/>
                <a:ea typeface="Calibri"/>
                <a:cs typeface="Calibri"/>
                <a:sym typeface="Calibri"/>
              </a:rPr>
              <a:t>ó </a:t>
            </a:r>
            <a:r>
              <a:rPr b="0" i="0" lang="es-419" sz="2400" u="none" cap="none" strike="noStrike">
                <a:solidFill>
                  <a:schemeClr val="dk1"/>
                </a:solidFill>
                <a:latin typeface="Calibri"/>
                <a:ea typeface="Calibri"/>
                <a:cs typeface="Calibri"/>
                <a:sym typeface="Calibri"/>
              </a:rPr>
              <a:t>resultados estadísticos de una encuesta realizada a personas entre 18 y 25 años, sobre la cantidad de sus horas de sueño al dia. </a:t>
            </a:r>
            <a:endParaRPr b="0" i="0" sz="2400" u="none" cap="none" strike="noStrike">
              <a:solidFill>
                <a:schemeClr val="dk1"/>
              </a:solidFill>
              <a:latin typeface="Calibri"/>
              <a:ea typeface="Calibri"/>
              <a:cs typeface="Calibri"/>
              <a:sym typeface="Calibri"/>
            </a:endParaRPr>
          </a:p>
          <a:p>
            <a:pPr indent="0" lvl="0" marL="0" marR="0" rtl="0" algn="just">
              <a:lnSpc>
                <a:spcPct val="150000"/>
              </a:lnSpc>
              <a:spcBef>
                <a:spcPts val="0"/>
              </a:spcBef>
              <a:spcAft>
                <a:spcPts val="0"/>
              </a:spcAft>
              <a:buClr>
                <a:srgbClr val="000000"/>
              </a:buClr>
              <a:buSzPts val="2400"/>
              <a:buFont typeface="Arial"/>
              <a:buNone/>
            </a:pPr>
            <a:r>
              <a:rPr b="0" i="0" lang="es-419" sz="2400" u="none" cap="none" strike="noStrike">
                <a:solidFill>
                  <a:schemeClr val="dk1"/>
                </a:solidFill>
                <a:latin typeface="Calibri"/>
                <a:ea typeface="Calibri"/>
                <a:cs typeface="Calibri"/>
                <a:sym typeface="Calibri"/>
              </a:rPr>
              <a:t>Esta se proyecta en la siguiente diapositiva.</a:t>
            </a:r>
            <a:endParaRPr b="0" i="0" sz="1400" u="none" cap="none" strike="noStrike">
              <a:solidFill>
                <a:srgbClr val="000000"/>
              </a:solidFill>
              <a:latin typeface="Arial"/>
              <a:ea typeface="Arial"/>
              <a:cs typeface="Arial"/>
              <a:sym typeface="Arial"/>
            </a:endParaRPr>
          </a:p>
        </p:txBody>
      </p:sp>
      <p:sp>
        <p:nvSpPr>
          <p:cNvPr id="112" name="Google Shape;112;g1c598196763_0_17"/>
          <p:cNvSpPr txBox="1"/>
          <p:nvPr/>
        </p:nvSpPr>
        <p:spPr>
          <a:xfrm>
            <a:off x="693905" y="887000"/>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Presentación del problema</a:t>
            </a:r>
            <a:endParaRPr b="1" i="0" sz="3600" u="none" cap="none" strike="noStrike">
              <a:solidFill>
                <a:srgbClr val="423B71"/>
              </a:solidFill>
              <a:latin typeface="Calibri"/>
              <a:ea typeface="Calibri"/>
              <a:cs typeface="Calibri"/>
              <a:sym typeface="Calibri"/>
            </a:endParaRPr>
          </a:p>
        </p:txBody>
      </p:sp>
      <p:pic>
        <p:nvPicPr>
          <p:cNvPr id="113" name="Google Shape;113;g1c598196763_0_17"/>
          <p:cNvPicPr preferRelativeResize="0"/>
          <p:nvPr/>
        </p:nvPicPr>
        <p:blipFill>
          <a:blip r:embed="rId3">
            <a:alphaModFix/>
          </a:blip>
          <a:stretch>
            <a:fillRect/>
          </a:stretch>
        </p:blipFill>
        <p:spPr>
          <a:xfrm>
            <a:off x="7561150" y="3121000"/>
            <a:ext cx="4130802" cy="33982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2"/>
          <p:cNvSpPr txBox="1"/>
          <p:nvPr/>
        </p:nvSpPr>
        <p:spPr>
          <a:xfrm>
            <a:off x="693900" y="447175"/>
            <a:ext cx="91314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Tabla: “Horas de sueño al día de personas entre 18 y 25 años”</a:t>
            </a:r>
            <a:endParaRPr b="1" i="0" sz="3600" u="none" cap="none" strike="noStrike">
              <a:solidFill>
                <a:srgbClr val="423B71"/>
              </a:solidFill>
              <a:latin typeface="Calibri"/>
              <a:ea typeface="Calibri"/>
              <a:cs typeface="Calibri"/>
              <a:sym typeface="Calibri"/>
            </a:endParaRPr>
          </a:p>
        </p:txBody>
      </p:sp>
      <p:graphicFrame>
        <p:nvGraphicFramePr>
          <p:cNvPr id="119" name="Google Shape;119;p22"/>
          <p:cNvGraphicFramePr/>
          <p:nvPr/>
        </p:nvGraphicFramePr>
        <p:xfrm>
          <a:off x="693905" y="1780902"/>
          <a:ext cx="3000000" cy="3000000"/>
        </p:xfrm>
        <a:graphic>
          <a:graphicData uri="http://schemas.openxmlformats.org/drawingml/2006/table">
            <a:tbl>
              <a:tblPr bandRow="1" firstRow="1">
                <a:noFill/>
                <a:tableStyleId>{4AB0917D-1020-4341-92C5-AB4439C72345}</a:tableStyleId>
              </a:tblPr>
              <a:tblGrid>
                <a:gridCol w="2019325"/>
                <a:gridCol w="1927200"/>
              </a:tblGrid>
              <a:tr h="353025">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a:solidFill>
                            <a:schemeClr val="lt1"/>
                          </a:solidFill>
                          <a:latin typeface="Calibri"/>
                          <a:ea typeface="Calibri"/>
                          <a:cs typeface="Calibri"/>
                          <a:sym typeface="Calibri"/>
                        </a:rPr>
                        <a:t>Horas de sueño</a:t>
                      </a:r>
                      <a:endParaRPr sz="1400" u="none" cap="none" strike="noStrike"/>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u="none" cap="none" strike="noStrike">
                          <a:solidFill>
                            <a:schemeClr val="lt1"/>
                          </a:solidFill>
                          <a:latin typeface="Calibri"/>
                          <a:ea typeface="Calibri"/>
                          <a:cs typeface="Calibri"/>
                          <a:sym typeface="Calibri"/>
                        </a:rPr>
                        <a:t>Frecuencia</a:t>
                      </a:r>
                      <a:endParaRPr sz="1400" u="none" cap="none" strike="noStrike"/>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[0,5[</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0</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[5,6[</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8</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[6,7[</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49</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[7,8[</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103</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[8,9[</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110</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[9,10[</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45</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[10,11[</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22</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[11,12[</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3</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[12,24]</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0</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Total</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340</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bl>
          </a:graphicData>
        </a:graphic>
      </p:graphicFrame>
      <p:sp>
        <p:nvSpPr>
          <p:cNvPr id="120" name="Google Shape;120;p22"/>
          <p:cNvSpPr/>
          <p:nvPr/>
        </p:nvSpPr>
        <p:spPr>
          <a:xfrm>
            <a:off x="5093850" y="2576175"/>
            <a:ext cx="6550200" cy="2499300"/>
          </a:xfrm>
          <a:prstGeom prst="rect">
            <a:avLst/>
          </a:prstGeom>
          <a:solidFill>
            <a:srgbClr val="F3F3F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Arial"/>
              <a:buNone/>
            </a:pPr>
            <a:r>
              <a:rPr b="0" i="0" lang="es-419" sz="2400" u="none" cap="none" strike="noStrike">
                <a:solidFill>
                  <a:schemeClr val="dk1"/>
                </a:solidFill>
                <a:latin typeface="Calibri"/>
                <a:ea typeface="Calibri"/>
                <a:cs typeface="Calibri"/>
                <a:sym typeface="Calibri"/>
              </a:rPr>
              <a:t>Preguntas en torno a la tabla:</a:t>
            </a:r>
            <a:endParaRPr b="0" i="0" sz="2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sz="2400">
              <a:solidFill>
                <a:schemeClr val="dk1"/>
              </a:solidFill>
              <a:latin typeface="Calibri"/>
              <a:ea typeface="Calibri"/>
              <a:cs typeface="Calibri"/>
              <a:sym typeface="Calibri"/>
            </a:endParaRPr>
          </a:p>
          <a:p>
            <a:pPr indent="-381000" lvl="0" marL="457200" marR="0" rtl="0" algn="l">
              <a:lnSpc>
                <a:spcPct val="100000"/>
              </a:lnSpc>
              <a:spcBef>
                <a:spcPts val="0"/>
              </a:spcBef>
              <a:spcAft>
                <a:spcPts val="0"/>
              </a:spcAft>
              <a:buClr>
                <a:schemeClr val="dk1"/>
              </a:buClr>
              <a:buSzPts val="2400"/>
              <a:buFont typeface="Calibri"/>
              <a:buChar char="●"/>
            </a:pPr>
            <a:r>
              <a:rPr b="0" i="0" lang="es-419" sz="2400" u="none" cap="none" strike="noStrike">
                <a:solidFill>
                  <a:schemeClr val="dk1"/>
                </a:solidFill>
                <a:latin typeface="Calibri"/>
                <a:ea typeface="Calibri"/>
                <a:cs typeface="Calibri"/>
                <a:sym typeface="Calibri"/>
              </a:rPr>
              <a:t>¿Cómo se llaman este tipo de tablas?</a:t>
            </a:r>
            <a:endParaRPr b="0" i="0" sz="2400" u="none" cap="none" strike="noStrike">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None/>
            </a:pPr>
            <a:r>
              <a:t/>
            </a:r>
            <a:endParaRPr sz="2400">
              <a:solidFill>
                <a:schemeClr val="dk1"/>
              </a:solidFill>
              <a:latin typeface="Calibri"/>
              <a:ea typeface="Calibri"/>
              <a:cs typeface="Calibri"/>
              <a:sym typeface="Calibri"/>
            </a:endParaRPr>
          </a:p>
          <a:p>
            <a:pPr indent="-381000" lvl="0" marL="457200" marR="0" rtl="0" algn="l">
              <a:lnSpc>
                <a:spcPct val="100000"/>
              </a:lnSpc>
              <a:spcBef>
                <a:spcPts val="0"/>
              </a:spcBef>
              <a:spcAft>
                <a:spcPts val="0"/>
              </a:spcAft>
              <a:buClr>
                <a:schemeClr val="dk1"/>
              </a:buClr>
              <a:buSzPts val="2400"/>
              <a:buFont typeface="Calibri"/>
              <a:buChar char="●"/>
            </a:pPr>
            <a:r>
              <a:rPr b="0" i="0" lang="es-419" sz="2400" u="none" cap="none" strike="noStrike">
                <a:solidFill>
                  <a:schemeClr val="dk1"/>
                </a:solidFill>
                <a:latin typeface="Calibri"/>
                <a:ea typeface="Calibri"/>
                <a:cs typeface="Calibri"/>
                <a:sym typeface="Calibri"/>
              </a:rPr>
              <a:t>En la columna de la izquierda, ¿qué significan esos números entre corchetes?</a:t>
            </a:r>
            <a:endParaRPr b="0" i="0" sz="2400" u="none" cap="none" strike="noStrik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9"/>
          <p:cNvSpPr txBox="1"/>
          <p:nvPr/>
        </p:nvSpPr>
        <p:spPr>
          <a:xfrm>
            <a:off x="693905" y="887000"/>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Problema</a:t>
            </a:r>
            <a:endParaRPr b="1" i="0" sz="3600" u="none" cap="none" strike="noStrike">
              <a:solidFill>
                <a:srgbClr val="423B71"/>
              </a:solidFill>
              <a:latin typeface="Calibri"/>
              <a:ea typeface="Calibri"/>
              <a:cs typeface="Calibri"/>
              <a:sym typeface="Calibri"/>
            </a:endParaRPr>
          </a:p>
        </p:txBody>
      </p:sp>
      <p:sp>
        <p:nvSpPr>
          <p:cNvPr id="126" name="Google Shape;126;p19"/>
          <p:cNvSpPr txBox="1"/>
          <p:nvPr/>
        </p:nvSpPr>
        <p:spPr>
          <a:xfrm>
            <a:off x="1699950" y="1644675"/>
            <a:ext cx="9088800" cy="1385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s-419" sz="2800" u="none" cap="none" strike="noStrike">
                <a:solidFill>
                  <a:srgbClr val="423B71"/>
                </a:solidFill>
                <a:latin typeface="Calibri"/>
                <a:ea typeface="Calibri"/>
                <a:cs typeface="Calibri"/>
                <a:sym typeface="Calibri"/>
              </a:rPr>
              <a:t>¿Qué tipo de gráfico puede utilizar el-la periodista,</a:t>
            </a:r>
            <a:endParaRPr b="0" i="0" sz="2800" u="none" cap="none" strike="noStrike">
              <a:solidFill>
                <a:srgbClr val="423B7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3600"/>
              <a:buFont typeface="Arial"/>
              <a:buNone/>
            </a:pPr>
            <a:r>
              <a:rPr b="0" i="0" lang="es-419" sz="2800" u="none" cap="none" strike="noStrike">
                <a:solidFill>
                  <a:srgbClr val="423B71"/>
                </a:solidFill>
                <a:latin typeface="Calibri"/>
                <a:ea typeface="Calibri"/>
                <a:cs typeface="Calibri"/>
                <a:sym typeface="Calibri"/>
              </a:rPr>
              <a:t>de tal forma que la información representada sea clara?</a:t>
            </a:r>
            <a:endParaRPr b="0" i="0" sz="2800" u="none" cap="none" strike="noStrike">
              <a:solidFill>
                <a:srgbClr val="423B7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3600"/>
              <a:buFont typeface="Arial"/>
              <a:buNone/>
            </a:pPr>
            <a:r>
              <a:t/>
            </a:r>
            <a:endParaRPr b="0" i="0" sz="2800" u="none" cap="none" strike="noStrike">
              <a:solidFill>
                <a:srgbClr val="423B71"/>
              </a:solidFill>
              <a:latin typeface="Calibri"/>
              <a:ea typeface="Calibri"/>
              <a:cs typeface="Calibri"/>
              <a:sym typeface="Calibri"/>
            </a:endParaRPr>
          </a:p>
        </p:txBody>
      </p:sp>
      <p:pic>
        <p:nvPicPr>
          <p:cNvPr id="127" name="Google Shape;127;p19"/>
          <p:cNvPicPr preferRelativeResize="0"/>
          <p:nvPr/>
        </p:nvPicPr>
        <p:blipFill>
          <a:blip r:embed="rId3">
            <a:alphaModFix/>
          </a:blip>
          <a:stretch>
            <a:fillRect/>
          </a:stretch>
        </p:blipFill>
        <p:spPr>
          <a:xfrm>
            <a:off x="4301900" y="2883350"/>
            <a:ext cx="4130802" cy="33982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0"/>
          <p:cNvSpPr txBox="1"/>
          <p:nvPr/>
        </p:nvSpPr>
        <p:spPr>
          <a:xfrm>
            <a:off x="693905" y="887000"/>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Volvamos a la tabla</a:t>
            </a:r>
            <a:endParaRPr b="1" i="0" sz="3600" u="none" cap="none" strike="noStrike">
              <a:solidFill>
                <a:srgbClr val="423B71"/>
              </a:solidFill>
              <a:latin typeface="Calibri"/>
              <a:ea typeface="Calibri"/>
              <a:cs typeface="Calibri"/>
              <a:sym typeface="Calibri"/>
            </a:endParaRPr>
          </a:p>
        </p:txBody>
      </p:sp>
      <p:sp>
        <p:nvSpPr>
          <p:cNvPr id="133" name="Google Shape;133;p20"/>
          <p:cNvSpPr/>
          <p:nvPr/>
        </p:nvSpPr>
        <p:spPr>
          <a:xfrm>
            <a:off x="829725" y="2805225"/>
            <a:ext cx="6381900" cy="2254800"/>
          </a:xfrm>
          <a:prstGeom prst="rect">
            <a:avLst/>
          </a:prstGeom>
          <a:solidFill>
            <a:srgbClr val="F3F3F3"/>
          </a:solidFill>
          <a:ln>
            <a:noFill/>
          </a:ln>
        </p:spPr>
        <p:txBody>
          <a:bodyPr anchorCtr="0" anchor="ctr" bIns="91425" lIns="91425" spcFirstLastPara="1" rIns="91425" wrap="square" tIns="91425">
            <a:noAutofit/>
          </a:bodyPr>
          <a:lstStyle/>
          <a:p>
            <a:pPr indent="-381000" lvl="0" marL="457200" marR="0" rtl="0" algn="l">
              <a:lnSpc>
                <a:spcPct val="100000"/>
              </a:lnSpc>
              <a:spcBef>
                <a:spcPts val="0"/>
              </a:spcBef>
              <a:spcAft>
                <a:spcPts val="0"/>
              </a:spcAft>
              <a:buClr>
                <a:schemeClr val="dk1"/>
              </a:buClr>
              <a:buSzPts val="2400"/>
              <a:buFont typeface="Calibri"/>
              <a:buChar char="●"/>
            </a:pPr>
            <a:r>
              <a:rPr b="0" i="0" lang="es-419" sz="2400" u="none" cap="none" strike="noStrike">
                <a:solidFill>
                  <a:schemeClr val="dk1"/>
                </a:solidFill>
                <a:latin typeface="Calibri"/>
                <a:ea typeface="Calibri"/>
                <a:cs typeface="Calibri"/>
                <a:sym typeface="Calibri"/>
              </a:rPr>
              <a:t>¿Cuántas personas duermen entre 6 y 7 horas?</a:t>
            </a:r>
            <a:endParaRPr b="0" i="0" sz="2400" u="none" cap="none" strike="noStrike">
              <a:solidFill>
                <a:schemeClr val="dk1"/>
              </a:solidFill>
              <a:latin typeface="Calibri"/>
              <a:ea typeface="Calibri"/>
              <a:cs typeface="Calibri"/>
              <a:sym typeface="Calibri"/>
            </a:endParaRPr>
          </a:p>
          <a:p>
            <a:pPr indent="-381000" lvl="0" marL="457200" marR="0" rtl="0" algn="l">
              <a:lnSpc>
                <a:spcPct val="100000"/>
              </a:lnSpc>
              <a:spcBef>
                <a:spcPts val="0"/>
              </a:spcBef>
              <a:spcAft>
                <a:spcPts val="0"/>
              </a:spcAft>
              <a:buClr>
                <a:schemeClr val="dk1"/>
              </a:buClr>
              <a:buSzPts val="2400"/>
              <a:buFont typeface="Calibri"/>
              <a:buChar char="●"/>
            </a:pPr>
            <a:r>
              <a:rPr b="0" i="0" lang="es-419" sz="2400" u="none" cap="none" strike="noStrike">
                <a:solidFill>
                  <a:schemeClr val="dk1"/>
                </a:solidFill>
                <a:latin typeface="Calibri"/>
                <a:ea typeface="Calibri"/>
                <a:cs typeface="Calibri"/>
                <a:sym typeface="Calibri"/>
              </a:rPr>
              <a:t>¿Hay personas que duermen menos de 4 horas?, ¿Cómo lo saben?</a:t>
            </a:r>
            <a:endParaRPr b="0" i="0" sz="2400" u="none" cap="none" strike="noStrike">
              <a:solidFill>
                <a:schemeClr val="dk1"/>
              </a:solidFill>
              <a:latin typeface="Calibri"/>
              <a:ea typeface="Calibri"/>
              <a:cs typeface="Calibri"/>
              <a:sym typeface="Calibri"/>
            </a:endParaRPr>
          </a:p>
          <a:p>
            <a:pPr indent="-381000" lvl="0" marL="457200" marR="0" rtl="0" algn="l">
              <a:lnSpc>
                <a:spcPct val="100000"/>
              </a:lnSpc>
              <a:spcBef>
                <a:spcPts val="0"/>
              </a:spcBef>
              <a:spcAft>
                <a:spcPts val="0"/>
              </a:spcAft>
              <a:buClr>
                <a:schemeClr val="dk1"/>
              </a:buClr>
              <a:buSzPts val="2400"/>
              <a:buFont typeface="Calibri"/>
              <a:buChar char="●"/>
            </a:pPr>
            <a:r>
              <a:rPr b="0" i="0" lang="es-419" sz="2400" u="none" cap="none" strike="noStrike">
                <a:solidFill>
                  <a:schemeClr val="dk1"/>
                </a:solidFill>
                <a:latin typeface="Calibri"/>
                <a:ea typeface="Calibri"/>
                <a:cs typeface="Calibri"/>
                <a:sym typeface="Calibri"/>
              </a:rPr>
              <a:t>¿Cuántas personas respondieron la encuesta?</a:t>
            </a:r>
            <a:endParaRPr b="0" i="0" sz="2400" u="none" cap="none" strike="noStrike">
              <a:solidFill>
                <a:schemeClr val="dk1"/>
              </a:solidFill>
              <a:latin typeface="Calibri"/>
              <a:ea typeface="Calibri"/>
              <a:cs typeface="Calibri"/>
              <a:sym typeface="Calibri"/>
            </a:endParaRPr>
          </a:p>
        </p:txBody>
      </p:sp>
      <p:graphicFrame>
        <p:nvGraphicFramePr>
          <p:cNvPr id="134" name="Google Shape;134;p20"/>
          <p:cNvGraphicFramePr/>
          <p:nvPr/>
        </p:nvGraphicFramePr>
        <p:xfrm>
          <a:off x="7866305" y="1744127"/>
          <a:ext cx="3000000" cy="3000000"/>
        </p:xfrm>
        <a:graphic>
          <a:graphicData uri="http://schemas.openxmlformats.org/drawingml/2006/table">
            <a:tbl>
              <a:tblPr bandRow="1" firstRow="1">
                <a:noFill/>
                <a:tableStyleId>{4AB0917D-1020-4341-92C5-AB4439C72345}</a:tableStyleId>
              </a:tblPr>
              <a:tblGrid>
                <a:gridCol w="2019325"/>
                <a:gridCol w="1927200"/>
              </a:tblGrid>
              <a:tr h="353025">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a:solidFill>
                            <a:schemeClr val="lt1"/>
                          </a:solidFill>
                          <a:latin typeface="Calibri"/>
                          <a:ea typeface="Calibri"/>
                          <a:cs typeface="Calibri"/>
                          <a:sym typeface="Calibri"/>
                        </a:rPr>
                        <a:t>Horas de sueño</a:t>
                      </a:r>
                      <a:endParaRPr sz="1400" u="none" cap="none" strike="noStrike"/>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u="none" cap="none" strike="noStrike">
                          <a:solidFill>
                            <a:schemeClr val="lt1"/>
                          </a:solidFill>
                          <a:latin typeface="Calibri"/>
                          <a:ea typeface="Calibri"/>
                          <a:cs typeface="Calibri"/>
                          <a:sym typeface="Calibri"/>
                        </a:rPr>
                        <a:t>Frecuencia</a:t>
                      </a:r>
                      <a:endParaRPr sz="1400" u="none" cap="none" strike="noStrike"/>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[0,5[</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0</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[5,6[</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8</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[6,7[</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49</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[7,8[</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103</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[8,9[</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110</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[9,10[</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45</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[10,11[</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22</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[11,12[</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3</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[12,24]</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0</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429525">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Total</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340</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g26171c1aad1_0_34"/>
          <p:cNvSpPr txBox="1"/>
          <p:nvPr/>
        </p:nvSpPr>
        <p:spPr>
          <a:xfrm>
            <a:off x="693905" y="887000"/>
            <a:ext cx="8166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s-419" sz="3600" u="none" cap="none" strike="noStrike">
                <a:solidFill>
                  <a:srgbClr val="423B71"/>
                </a:solidFill>
                <a:latin typeface="Calibri"/>
                <a:ea typeface="Calibri"/>
                <a:cs typeface="Calibri"/>
                <a:sym typeface="Calibri"/>
              </a:rPr>
              <a:t>Representación Gráfica</a:t>
            </a:r>
            <a:endParaRPr b="1" i="0" sz="3600" u="none" cap="none" strike="noStrike">
              <a:solidFill>
                <a:srgbClr val="423B71"/>
              </a:solidFill>
              <a:latin typeface="Calibri"/>
              <a:ea typeface="Calibri"/>
              <a:cs typeface="Calibri"/>
              <a:sym typeface="Calibri"/>
            </a:endParaRPr>
          </a:p>
        </p:txBody>
      </p:sp>
      <p:sp>
        <p:nvSpPr>
          <p:cNvPr id="140" name="Google Shape;140;g26171c1aad1_0_34"/>
          <p:cNvSpPr/>
          <p:nvPr/>
        </p:nvSpPr>
        <p:spPr>
          <a:xfrm>
            <a:off x="4693400" y="4651750"/>
            <a:ext cx="6605700" cy="1813200"/>
          </a:xfrm>
          <a:prstGeom prst="rect">
            <a:avLst/>
          </a:prstGeom>
          <a:solidFill>
            <a:srgbClr val="F3F3F3"/>
          </a:solidFill>
          <a:ln>
            <a:noFill/>
          </a:ln>
        </p:spPr>
        <p:txBody>
          <a:bodyPr anchorCtr="0" anchor="ctr" bIns="91425" lIns="91425" spcFirstLastPara="1" rIns="91425" wrap="square" tIns="91425">
            <a:noAutofit/>
          </a:bodyPr>
          <a:lstStyle/>
          <a:p>
            <a:pPr indent="-381000" lvl="0" marL="457200" marR="0" rtl="0" algn="l">
              <a:lnSpc>
                <a:spcPct val="100000"/>
              </a:lnSpc>
              <a:spcBef>
                <a:spcPts val="0"/>
              </a:spcBef>
              <a:spcAft>
                <a:spcPts val="0"/>
              </a:spcAft>
              <a:buClr>
                <a:schemeClr val="dk1"/>
              </a:buClr>
              <a:buSzPts val="2400"/>
              <a:buFont typeface="Calibri"/>
              <a:buChar char="●"/>
            </a:pPr>
            <a:r>
              <a:rPr b="0" i="0" lang="es-419" sz="2400" u="none" cap="none" strike="noStrike">
                <a:solidFill>
                  <a:schemeClr val="dk1"/>
                </a:solidFill>
                <a:latin typeface="Calibri"/>
                <a:ea typeface="Calibri"/>
                <a:cs typeface="Calibri"/>
                <a:sym typeface="Calibri"/>
              </a:rPr>
              <a:t>¿Recuerdan cómo se llaman este tipo de gráficos?</a:t>
            </a:r>
            <a:endParaRPr b="0" i="0" sz="2400" u="none" cap="none" strike="noStrike">
              <a:solidFill>
                <a:schemeClr val="dk1"/>
              </a:solidFill>
              <a:latin typeface="Calibri"/>
              <a:ea typeface="Calibri"/>
              <a:cs typeface="Calibri"/>
              <a:sym typeface="Calibri"/>
            </a:endParaRPr>
          </a:p>
          <a:p>
            <a:pPr indent="-381000" lvl="0" marL="457200" marR="0" rtl="0" algn="l">
              <a:lnSpc>
                <a:spcPct val="100000"/>
              </a:lnSpc>
              <a:spcBef>
                <a:spcPts val="0"/>
              </a:spcBef>
              <a:spcAft>
                <a:spcPts val="0"/>
              </a:spcAft>
              <a:buClr>
                <a:schemeClr val="dk1"/>
              </a:buClr>
              <a:buSzPts val="2400"/>
              <a:buFont typeface="Calibri"/>
              <a:buChar char="●"/>
            </a:pPr>
            <a:r>
              <a:rPr b="0" i="0" lang="es-419" sz="2400" u="none" cap="none" strike="noStrike">
                <a:solidFill>
                  <a:schemeClr val="dk1"/>
                </a:solidFill>
                <a:latin typeface="Calibri"/>
                <a:ea typeface="Calibri"/>
                <a:cs typeface="Calibri"/>
                <a:sym typeface="Calibri"/>
              </a:rPr>
              <a:t>¿Qué información de la tabla está contenida en este gráfico?</a:t>
            </a:r>
            <a:endParaRPr b="0" i="0" sz="2400" u="none" cap="none" strike="noStrike">
              <a:solidFill>
                <a:schemeClr val="dk1"/>
              </a:solidFill>
              <a:latin typeface="Calibri"/>
              <a:ea typeface="Calibri"/>
              <a:cs typeface="Calibri"/>
              <a:sym typeface="Calibri"/>
            </a:endParaRPr>
          </a:p>
        </p:txBody>
      </p:sp>
      <p:graphicFrame>
        <p:nvGraphicFramePr>
          <p:cNvPr id="141" name="Google Shape;141;g26171c1aad1_0_34"/>
          <p:cNvGraphicFramePr/>
          <p:nvPr/>
        </p:nvGraphicFramePr>
        <p:xfrm>
          <a:off x="1320980" y="1750277"/>
          <a:ext cx="3000000" cy="3000000"/>
        </p:xfrm>
        <a:graphic>
          <a:graphicData uri="http://schemas.openxmlformats.org/drawingml/2006/table">
            <a:tbl>
              <a:tblPr bandRow="1" firstRow="1">
                <a:noFill/>
                <a:tableStyleId>{4AB0917D-1020-4341-92C5-AB4439C72345}</a:tableStyleId>
              </a:tblPr>
              <a:tblGrid>
                <a:gridCol w="1478900"/>
                <a:gridCol w="1411450"/>
              </a:tblGrid>
              <a:tr h="674075">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a:solidFill>
                            <a:schemeClr val="lt1"/>
                          </a:solidFill>
                          <a:latin typeface="Calibri"/>
                          <a:ea typeface="Calibri"/>
                          <a:cs typeface="Calibri"/>
                          <a:sym typeface="Calibri"/>
                        </a:rPr>
                        <a:t>Horas de sueño</a:t>
                      </a:r>
                      <a:endParaRPr sz="1400" u="none" cap="none" strike="noStrike"/>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b="1" lang="es-419" sz="1800" u="none" cap="none" strike="noStrike">
                          <a:solidFill>
                            <a:schemeClr val="lt1"/>
                          </a:solidFill>
                          <a:latin typeface="Calibri"/>
                          <a:ea typeface="Calibri"/>
                          <a:cs typeface="Calibri"/>
                          <a:sym typeface="Calibri"/>
                        </a:rPr>
                        <a:t>Frecuencia</a:t>
                      </a:r>
                      <a:endParaRPr sz="1400" u="none" cap="none" strike="noStrike"/>
                    </a:p>
                  </a:txBody>
                  <a:tcPr marT="45725" marB="45725" marR="91450" marL="91450" anchor="ctr">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solidFill>
                      <a:srgbClr val="63B799"/>
                    </a:solidFill>
                  </a:tcPr>
                </a:tc>
              </a:tr>
              <a:tr h="390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[5,6[</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8</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390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[6,7[</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49</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390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[7,8[</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103</a:t>
                      </a:r>
                      <a:endParaRPr sz="1600" u="none" cap="none" strike="noStrike">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390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[8,9[</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110</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390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[9,10[</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45</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390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[10,11[</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22</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390525">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[11,12[</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s-419" sz="1600" u="none" cap="none" strike="noStrike">
                          <a:latin typeface="Calibri"/>
                          <a:ea typeface="Calibri"/>
                          <a:cs typeface="Calibri"/>
                          <a:sym typeface="Calibri"/>
                        </a:rPr>
                        <a:t>3</a:t>
                      </a:r>
                      <a:endParaRPr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r h="390525">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Total</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1" lang="es-419" sz="1600" u="none" cap="none" strike="noStrike">
                          <a:latin typeface="Calibri"/>
                          <a:ea typeface="Calibri"/>
                          <a:cs typeface="Calibri"/>
                          <a:sym typeface="Calibri"/>
                        </a:rPr>
                        <a:t>340</a:t>
                      </a:r>
                      <a:endParaRPr b="1" sz="1600" u="none" cap="none" strike="noStrike">
                        <a:solidFill>
                          <a:schemeClr val="dk1"/>
                        </a:solidFill>
                        <a:latin typeface="Calibri"/>
                        <a:ea typeface="Calibri"/>
                        <a:cs typeface="Calibri"/>
                        <a:sym typeface="Calibri"/>
                      </a:endParaRPr>
                    </a:p>
                  </a:txBody>
                  <a:tcPr marT="63500" marB="63500" marR="63500" marL="63500">
                    <a:lnL cap="flat" cmpd="sng" w="12700">
                      <a:solidFill>
                        <a:srgbClr val="63B799"/>
                      </a:solidFill>
                      <a:prstDash val="solid"/>
                      <a:round/>
                      <a:headEnd len="sm" w="sm" type="none"/>
                      <a:tailEnd len="sm" w="sm" type="none"/>
                    </a:lnL>
                    <a:lnR cap="flat" cmpd="sng" w="12700">
                      <a:solidFill>
                        <a:srgbClr val="63B799"/>
                      </a:solidFill>
                      <a:prstDash val="solid"/>
                      <a:round/>
                      <a:headEnd len="sm" w="sm" type="none"/>
                      <a:tailEnd len="sm" w="sm" type="none"/>
                    </a:lnR>
                    <a:lnT cap="flat" cmpd="sng" w="12700">
                      <a:solidFill>
                        <a:srgbClr val="63B799"/>
                      </a:solidFill>
                      <a:prstDash val="solid"/>
                      <a:round/>
                      <a:headEnd len="sm" w="sm" type="none"/>
                      <a:tailEnd len="sm" w="sm" type="none"/>
                    </a:lnT>
                    <a:lnB cap="flat" cmpd="sng" w="12700">
                      <a:solidFill>
                        <a:srgbClr val="63B799"/>
                      </a:solidFill>
                      <a:prstDash val="solid"/>
                      <a:round/>
                      <a:headEnd len="sm" w="sm" type="none"/>
                      <a:tailEnd len="sm" w="sm" type="none"/>
                    </a:lnB>
                  </a:tcPr>
                </a:tc>
              </a:tr>
            </a:tbl>
          </a:graphicData>
        </a:graphic>
      </p:graphicFrame>
      <p:pic>
        <p:nvPicPr>
          <p:cNvPr id="142" name="Google Shape;142;g26171c1aad1_0_34"/>
          <p:cNvPicPr preferRelativeResize="0"/>
          <p:nvPr/>
        </p:nvPicPr>
        <p:blipFill>
          <a:blip r:embed="rId3">
            <a:alphaModFix/>
          </a:blip>
          <a:stretch>
            <a:fillRect/>
          </a:stretch>
        </p:blipFill>
        <p:spPr>
          <a:xfrm>
            <a:off x="6036285" y="1276775"/>
            <a:ext cx="4195188" cy="33749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2022-11-30T14:02:43Z</dcterms:created>
  <dc:creator>Ricardo Felipe Fredes Silva (ricardo.fredes)</dc:creator>
</cp:coreProperties>
</file>