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4"/>
    <p:sldMasterId id="214748367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y="5143500" cx="9144000"/>
  <p:notesSz cx="6858000" cy="9144000"/>
  <p:embeddedFontLst>
    <p:embeddedFont>
      <p:font typeface="Nunito"/>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Nunito-bold.fntdata"/><Relationship Id="rId10" Type="http://schemas.openxmlformats.org/officeDocument/2006/relationships/slide" Target="slides/slide4.xml"/><Relationship Id="rId32" Type="http://schemas.openxmlformats.org/officeDocument/2006/relationships/font" Target="fonts/Nunito-regular.fntdata"/><Relationship Id="rId13" Type="http://schemas.openxmlformats.org/officeDocument/2006/relationships/slide" Target="slides/slide7.xml"/><Relationship Id="rId35" Type="http://schemas.openxmlformats.org/officeDocument/2006/relationships/font" Target="fonts/Nunito-boldItalic.fntdata"/><Relationship Id="rId12" Type="http://schemas.openxmlformats.org/officeDocument/2006/relationships/slide" Target="slides/slide6.xml"/><Relationship Id="rId34" Type="http://schemas.openxmlformats.org/officeDocument/2006/relationships/font" Target="fonts/Nunito-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1f27e5ae785_0_38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g1f27e5ae785_0_3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26f5a429b7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just">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Para ello, debieran recurrir a los datos obtenidos anteriormente: </a:t>
            </a:r>
            <a:endParaRPr sz="1200">
              <a:solidFill>
                <a:schemeClr val="dk1"/>
              </a:solidFill>
              <a:latin typeface="Calibri"/>
              <a:ea typeface="Calibri"/>
              <a:cs typeface="Calibri"/>
              <a:sym typeface="Calibri"/>
            </a:endParaRPr>
          </a:p>
          <a:p>
            <a:pPr indent="0" lvl="0" marL="0" marR="0" rtl="0" algn="just">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Si el radio del pivote es 30 metros, el área es </a:t>
            </a:r>
            <a:endParaRPr sz="1200">
              <a:solidFill>
                <a:schemeClr val="dk1"/>
              </a:solidFill>
              <a:latin typeface="Calibri"/>
              <a:ea typeface="Calibri"/>
              <a:cs typeface="Calibri"/>
              <a:sym typeface="Calibri"/>
            </a:endParaRPr>
          </a:p>
          <a:p>
            <a:pPr indent="0" lvl="0" marL="0" marR="0" rtl="0" algn="just">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2 826 m²</a:t>
            </a:r>
            <a:endParaRPr sz="1200">
              <a:solidFill>
                <a:schemeClr val="dk1"/>
              </a:solidFill>
              <a:latin typeface="Calibri"/>
              <a:ea typeface="Calibri"/>
              <a:cs typeface="Calibri"/>
              <a:sym typeface="Calibri"/>
            </a:endParaRPr>
          </a:p>
          <a:p>
            <a:pPr indent="0" lvl="0" marL="0" marR="0" rtl="0" algn="just">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Si el radio pivote es 60 metros, el área es 11 304 m²</a:t>
            </a:r>
            <a:endParaRPr sz="1200">
              <a:solidFill>
                <a:schemeClr val="dk1"/>
              </a:solidFill>
              <a:latin typeface="Calibri"/>
              <a:ea typeface="Calibri"/>
              <a:cs typeface="Calibri"/>
              <a:sym typeface="Calibri"/>
            </a:endParaRPr>
          </a:p>
          <a:p>
            <a:pPr indent="0" lvl="0" marL="0" marR="0" rtl="0" algn="just">
              <a:spcBef>
                <a:spcPts val="120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marR="0" rtl="0" algn="just">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De esta forma, si el área del círculo es 6 000 m², entonces el radio del pivote debe estar entre  30 y 60 metros. </a:t>
            </a:r>
            <a:endParaRPr sz="1200">
              <a:solidFill>
                <a:schemeClr val="dk1"/>
              </a:solidFill>
              <a:latin typeface="Calibri"/>
              <a:ea typeface="Calibri"/>
              <a:cs typeface="Calibri"/>
              <a:sym typeface="Calibri"/>
            </a:endParaRPr>
          </a:p>
          <a:p>
            <a:pPr indent="0" lvl="0" marL="0" marR="0" rtl="0" algn="just">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Una vez que proponen distintas medidas para el radio, pídales que realicen los cálculos para encontrar la medida del radio.  </a:t>
            </a:r>
            <a:endParaRPr sz="1200">
              <a:solidFill>
                <a:schemeClr val="dk1"/>
              </a:solidFill>
              <a:latin typeface="Calibri"/>
              <a:ea typeface="Calibri"/>
              <a:cs typeface="Calibri"/>
              <a:sym typeface="Calibri"/>
            </a:endParaRPr>
          </a:p>
          <a:p>
            <a:pPr indent="0" lvl="0" marL="0" marR="0" rtl="0" algn="just">
              <a:spcBef>
                <a:spcPts val="1200"/>
              </a:spcBef>
              <a:spcAft>
                <a:spcPts val="12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91" name="Google Shape;191;g226f5a429b7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50a007372f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just">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Para ello, debieran recurrir a los datos obtenidos anteriormente: </a:t>
            </a:r>
            <a:endParaRPr sz="1200">
              <a:solidFill>
                <a:schemeClr val="dk1"/>
              </a:solidFill>
              <a:latin typeface="Calibri"/>
              <a:ea typeface="Calibri"/>
              <a:cs typeface="Calibri"/>
              <a:sym typeface="Calibri"/>
            </a:endParaRPr>
          </a:p>
          <a:p>
            <a:pPr indent="0" lvl="0" marL="0" marR="0" rtl="0" algn="just">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Si el radio del pivote es 30 metros, el área es </a:t>
            </a:r>
            <a:endParaRPr sz="1200">
              <a:solidFill>
                <a:schemeClr val="dk1"/>
              </a:solidFill>
              <a:latin typeface="Calibri"/>
              <a:ea typeface="Calibri"/>
              <a:cs typeface="Calibri"/>
              <a:sym typeface="Calibri"/>
            </a:endParaRPr>
          </a:p>
          <a:p>
            <a:pPr indent="0" lvl="0" marL="0" marR="0" rtl="0" algn="just">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2 826 m²</a:t>
            </a:r>
            <a:endParaRPr sz="1200">
              <a:solidFill>
                <a:schemeClr val="dk1"/>
              </a:solidFill>
              <a:latin typeface="Calibri"/>
              <a:ea typeface="Calibri"/>
              <a:cs typeface="Calibri"/>
              <a:sym typeface="Calibri"/>
            </a:endParaRPr>
          </a:p>
          <a:p>
            <a:pPr indent="0" lvl="0" marL="0" marR="0" rtl="0" algn="just">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Si el radio pivote es 60 metros, el área es 11 304 m²</a:t>
            </a:r>
            <a:endParaRPr sz="1200">
              <a:solidFill>
                <a:schemeClr val="dk1"/>
              </a:solidFill>
              <a:latin typeface="Calibri"/>
              <a:ea typeface="Calibri"/>
              <a:cs typeface="Calibri"/>
              <a:sym typeface="Calibri"/>
            </a:endParaRPr>
          </a:p>
          <a:p>
            <a:pPr indent="0" lvl="0" marL="0" marR="0" rtl="0" algn="just">
              <a:spcBef>
                <a:spcPts val="120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marR="0" rtl="0" algn="just">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De esta forma, si el área del círculo es 6 000 m², entonces el radio del pivote debe estar entre  30 y 60 metros. </a:t>
            </a:r>
            <a:endParaRPr sz="1200">
              <a:solidFill>
                <a:schemeClr val="dk1"/>
              </a:solidFill>
              <a:latin typeface="Calibri"/>
              <a:ea typeface="Calibri"/>
              <a:cs typeface="Calibri"/>
              <a:sym typeface="Calibri"/>
            </a:endParaRPr>
          </a:p>
          <a:p>
            <a:pPr indent="0" lvl="0" marL="0" marR="0" rtl="0" algn="just">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Una vez que proponen distintas medidas para el radio, pídales que realicen los cálculos para encontrar la medida del radio.  </a:t>
            </a:r>
            <a:endParaRPr sz="1200">
              <a:solidFill>
                <a:schemeClr val="dk1"/>
              </a:solidFill>
              <a:latin typeface="Calibri"/>
              <a:ea typeface="Calibri"/>
              <a:cs typeface="Calibri"/>
              <a:sym typeface="Calibri"/>
            </a:endParaRPr>
          </a:p>
          <a:p>
            <a:pPr indent="0" lvl="0" marL="0" marR="0" rtl="0" algn="just">
              <a:spcBef>
                <a:spcPts val="1200"/>
              </a:spcBef>
              <a:spcAft>
                <a:spcPts val="12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99" name="Google Shape;199;g250a007372f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26f5a429b7_0_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just">
              <a:spcBef>
                <a:spcPts val="1200"/>
              </a:spcBef>
              <a:spcAft>
                <a:spcPts val="12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05" name="Google Shape;205;g226f5a429b7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5bf73976fb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just">
              <a:spcBef>
                <a:spcPts val="1200"/>
              </a:spcBef>
              <a:spcAft>
                <a:spcPts val="12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14" name="Google Shape;214;g25bf73976fb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26f5a429b7_0_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just">
              <a:spcBef>
                <a:spcPts val="1200"/>
              </a:spcBef>
              <a:spcAft>
                <a:spcPts val="12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24" name="Google Shape;224;g226f5a429b7_0_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50a007372f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just">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Para que las y  los estudiantes reconozcan la unidad de medida “Hectáreas” se sugiere presentarles un esquema que permita reconocer sus medidas y visualizar su magnitud,  como por ejemplo el siguiente:</a:t>
            </a:r>
            <a:endParaRPr sz="1200">
              <a:solidFill>
                <a:schemeClr val="dk1"/>
              </a:solidFill>
              <a:latin typeface="Calibri"/>
              <a:ea typeface="Calibri"/>
              <a:cs typeface="Calibri"/>
              <a:sym typeface="Calibri"/>
            </a:endParaRPr>
          </a:p>
          <a:p>
            <a:pPr indent="0" lvl="0" marL="0" marR="0" rtl="0" algn="just">
              <a:spcBef>
                <a:spcPts val="1200"/>
              </a:spcBef>
              <a:spcAft>
                <a:spcPts val="12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31" name="Google Shape;231;g250a007372f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21758fadcf_0_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
              <a:t>De esta manera se espera que sus estudiantes reconozcan que en 1 hectárea hay 10 000 \(m^2\) y que el símbolo usado para representarlas es \(ha\).</a:t>
            </a:r>
            <a:endParaRPr/>
          </a:p>
        </p:txBody>
      </p:sp>
      <p:sp>
        <p:nvSpPr>
          <p:cNvPr id="238" name="Google Shape;238;g221758fadcf_0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50a007372f_0_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just">
              <a:spcBef>
                <a:spcPts val="1200"/>
              </a:spcBef>
              <a:spcAft>
                <a:spcPts val="12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44" name="Google Shape;244;g250a007372f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50a007372f_0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just">
              <a:spcBef>
                <a:spcPts val="1200"/>
              </a:spcBef>
              <a:spcAft>
                <a:spcPts val="12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51" name="Google Shape;251;g250a007372f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50a007372f_0_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just">
              <a:spcBef>
                <a:spcPts val="1200"/>
              </a:spcBef>
              <a:spcAft>
                <a:spcPts val="12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60" name="Google Shape;260;g250a007372f_0_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1f27e5ae785_0_3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
              <a:t>En este momento se invita a revisar la infografía completa, puede descargarla de recursos en la página:  https://matcon.cmmedu.uchile.cl/</a:t>
            </a:r>
            <a:endParaRPr/>
          </a:p>
        </p:txBody>
      </p:sp>
      <p:sp>
        <p:nvSpPr>
          <p:cNvPr id="130" name="Google Shape;130;g1f27e5ae785_0_3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50a007372f_0_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just">
              <a:spcBef>
                <a:spcPts val="1200"/>
              </a:spcBef>
              <a:spcAft>
                <a:spcPts val="12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68" name="Google Shape;268;g250a007372f_0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50a007372f_0_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just">
              <a:spcBef>
                <a:spcPts val="1200"/>
              </a:spcBef>
              <a:spcAft>
                <a:spcPts val="12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76" name="Google Shape;276;g250a007372f_0_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50a007372f_0_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just">
              <a:spcBef>
                <a:spcPts val="1200"/>
              </a:spcBef>
              <a:spcAft>
                <a:spcPts val="12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84" name="Google Shape;284;g250a007372f_0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50a007372f_0_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just">
              <a:spcBef>
                <a:spcPts val="1200"/>
              </a:spcBef>
              <a:spcAft>
                <a:spcPts val="1200"/>
              </a:spcAft>
              <a:buClr>
                <a:schemeClr val="dk1"/>
              </a:buClr>
              <a:buSzPts val="1100"/>
              <a:buFont typeface="Arial"/>
              <a:buNone/>
            </a:pPr>
            <a:r>
              <a:rPr lang="es" sz="1200">
                <a:solidFill>
                  <a:schemeClr val="dk1"/>
                </a:solidFill>
                <a:latin typeface="Calibri"/>
                <a:ea typeface="Calibri"/>
                <a:cs typeface="Calibri"/>
                <a:sym typeface="Calibri"/>
              </a:rPr>
              <a:t>Se recomienda otorgar un tiempo para que las y los estudiantes lean la información presentada. Posteriormente, se sugiere fomentar una discusión en la que los estudiantes analicen si la idea del agricultor es correcta o no. Se espera que, basándose en todo lo estudiado hasta el momento, puedan elaborar justificaciones adecuadas respecto a la propuesta del agricultor. Luego, se espera que los estudiantes comprueben sus hipótesis calculando las áreas y finalmente exponiendo sus conclusiones.</a:t>
            </a:r>
            <a:endParaRPr sz="1200">
              <a:solidFill>
                <a:schemeClr val="dk1"/>
              </a:solidFill>
              <a:latin typeface="Calibri"/>
              <a:ea typeface="Calibri"/>
              <a:cs typeface="Calibri"/>
              <a:sym typeface="Calibri"/>
            </a:endParaRPr>
          </a:p>
        </p:txBody>
      </p:sp>
      <p:sp>
        <p:nvSpPr>
          <p:cNvPr id="291" name="Google Shape;291;g250a007372f_0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1f27e5ae785_0_4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9" name="Google Shape;299;g1f27e5ae785_0_4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21758fadcf_0_8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21758fadcf_0_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1f27e5ae785_0_3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8" name="Google Shape;138;g1f27e5ae785_0_3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5bf73976fb_0_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5" name="Google Shape;145;g25bf73976fb_0_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26f5a429b7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2" name="Google Shape;152;g226f5a429b7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21758fadcf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
              <a:t>Página 1, </a:t>
            </a:r>
            <a:r>
              <a:rPr b="1" lang="es"/>
              <a:t>Hoja de Actividades</a:t>
            </a:r>
            <a:endParaRPr b="1"/>
          </a:p>
        </p:txBody>
      </p:sp>
      <p:sp>
        <p:nvSpPr>
          <p:cNvPr id="159" name="Google Shape;159;g221758fadcf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26f5a429b7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
              <a:t>Luego, se sugiere hacer preguntas para permitir que valoren el sentido de las medidas obtenidas. Por ejemplo, para el caso de la medida de la superficie A, ¿Qué mide cerca de </a:t>
            </a:r>
            <a:endParaRPr/>
          </a:p>
          <a:p>
            <a:pPr indent="0" lvl="0" marL="0" rtl="0" algn="l">
              <a:lnSpc>
                <a:spcPct val="100000"/>
              </a:lnSpc>
              <a:spcBef>
                <a:spcPts val="0"/>
              </a:spcBef>
              <a:spcAft>
                <a:spcPts val="0"/>
              </a:spcAft>
              <a:buSzPts val="1400"/>
              <a:buNone/>
            </a:pPr>
            <a:r>
              <a:rPr lang="es"/>
              <a:t>2 800 m² ?  ¿Qué terreno/lugar conocen que mida cerca de 3 mil metros cuadrados aproximadamente?  ¿Cuánto mide el área de un terreno de 70 metros de largo por 40 de ancho? </a:t>
            </a:r>
            <a:endParaRPr/>
          </a:p>
          <a:p>
            <a:pPr indent="0" lvl="0" marL="0" rtl="0" algn="l">
              <a:lnSpc>
                <a:spcPct val="100000"/>
              </a:lnSpc>
              <a:spcBef>
                <a:spcPts val="0"/>
              </a:spcBef>
              <a:spcAft>
                <a:spcPts val="0"/>
              </a:spcAft>
              <a:buSzPts val="1400"/>
              <a:buNone/>
            </a:pPr>
            <a:r>
              <a:rPr lang="es"/>
              <a:t>Se sugiere también indicarles que 2800 metros cuadrados es un poco más que un un terreno cuadrado de 50 metros de lado.</a:t>
            </a:r>
            <a:endParaRPr/>
          </a:p>
          <a:p>
            <a:pPr indent="0" lvl="0" marL="0" rtl="0" algn="l">
              <a:lnSpc>
                <a:spcPct val="100000"/>
              </a:lnSpc>
              <a:spcBef>
                <a:spcPts val="0"/>
              </a:spcBef>
              <a:spcAft>
                <a:spcPts val="0"/>
              </a:spcAft>
              <a:buSzPts val="1400"/>
              <a:buNone/>
            </a:pPr>
            <a:r>
              <a:t/>
            </a:r>
            <a:endParaRPr/>
          </a:p>
        </p:txBody>
      </p:sp>
      <p:sp>
        <p:nvSpPr>
          <p:cNvPr id="166" name="Google Shape;166;g226f5a429b7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21758fadcf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just">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La razón entre sus áreas es  11.304/2.826=4</a:t>
            </a:r>
            <a:endParaRPr sz="1200">
              <a:solidFill>
                <a:schemeClr val="dk1"/>
              </a:solidFill>
              <a:latin typeface="Calibri"/>
              <a:ea typeface="Calibri"/>
              <a:cs typeface="Calibri"/>
              <a:sym typeface="Calibri"/>
            </a:endParaRPr>
          </a:p>
          <a:p>
            <a:pPr indent="0" lvl="0" marL="0" marR="0" rtl="0" algn="just">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El área del círculo B , es 4 veces el área del círculo A.</a:t>
            </a:r>
            <a:endParaRPr sz="1200">
              <a:solidFill>
                <a:schemeClr val="dk1"/>
              </a:solidFill>
              <a:latin typeface="Calibri"/>
              <a:ea typeface="Calibri"/>
              <a:cs typeface="Calibri"/>
              <a:sym typeface="Calibri"/>
            </a:endParaRPr>
          </a:p>
          <a:p>
            <a:pPr indent="0" lvl="0" marL="0" marR="0" rtl="0" algn="just">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El área del círculo B, no es el doble del área del círculo A. </a:t>
            </a:r>
            <a:endParaRPr sz="1200">
              <a:solidFill>
                <a:schemeClr val="dk1"/>
              </a:solidFill>
              <a:latin typeface="Calibri"/>
              <a:ea typeface="Calibri"/>
              <a:cs typeface="Calibri"/>
              <a:sym typeface="Calibri"/>
            </a:endParaRPr>
          </a:p>
          <a:p>
            <a:pPr indent="0" lvl="0" marL="0" marR="0" rtl="0" algn="just">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Al finalizar esta actividad, asegúrese que sus estudiantes reconozcan que al aumentar al doble el radio de un círculo, el área no aumenta al doble.</a:t>
            </a:r>
            <a:endParaRPr sz="1200">
              <a:solidFill>
                <a:schemeClr val="dk1"/>
              </a:solidFill>
              <a:latin typeface="Calibri"/>
              <a:ea typeface="Calibri"/>
              <a:cs typeface="Calibri"/>
              <a:sym typeface="Calibri"/>
            </a:endParaRPr>
          </a:p>
          <a:p>
            <a:pPr indent="0" lvl="0" marL="0" marR="0" rtl="0" algn="just">
              <a:spcBef>
                <a:spcPts val="1200"/>
              </a:spcBef>
              <a:spcAft>
                <a:spcPts val="12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74" name="Google Shape;174;g221758fadcf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50a007372f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just">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La razón entre sus áreas es  11.304/2.826=4</a:t>
            </a:r>
            <a:endParaRPr sz="1200">
              <a:solidFill>
                <a:schemeClr val="dk1"/>
              </a:solidFill>
              <a:latin typeface="Calibri"/>
              <a:ea typeface="Calibri"/>
              <a:cs typeface="Calibri"/>
              <a:sym typeface="Calibri"/>
            </a:endParaRPr>
          </a:p>
          <a:p>
            <a:pPr indent="0" lvl="0" marL="0" marR="0" rtl="0" algn="just">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El área del círculo B , es 4 veces el área del círculo A.</a:t>
            </a:r>
            <a:endParaRPr sz="1200">
              <a:solidFill>
                <a:schemeClr val="dk1"/>
              </a:solidFill>
              <a:latin typeface="Calibri"/>
              <a:ea typeface="Calibri"/>
              <a:cs typeface="Calibri"/>
              <a:sym typeface="Calibri"/>
            </a:endParaRPr>
          </a:p>
          <a:p>
            <a:pPr indent="0" lvl="0" marL="0" marR="0" rtl="0" algn="just">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El área del círculo B, no es el doble del área del círculo A. </a:t>
            </a:r>
            <a:endParaRPr sz="1200">
              <a:solidFill>
                <a:schemeClr val="dk1"/>
              </a:solidFill>
              <a:latin typeface="Calibri"/>
              <a:ea typeface="Calibri"/>
              <a:cs typeface="Calibri"/>
              <a:sym typeface="Calibri"/>
            </a:endParaRPr>
          </a:p>
          <a:p>
            <a:pPr indent="0" lvl="0" marL="0" marR="0" rtl="0" algn="just">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Al finalizar esta actividad, asegúrese que sus estudiantes reconozcan que al aumentar al doble el radio de un círculo, el área no aumenta al doble.</a:t>
            </a:r>
            <a:endParaRPr sz="1200">
              <a:solidFill>
                <a:schemeClr val="dk1"/>
              </a:solidFill>
              <a:latin typeface="Calibri"/>
              <a:ea typeface="Calibri"/>
              <a:cs typeface="Calibri"/>
              <a:sym typeface="Calibri"/>
            </a:endParaRPr>
          </a:p>
          <a:p>
            <a:pPr indent="0" lvl="0" marL="0" marR="0" rtl="0" algn="just">
              <a:spcBef>
                <a:spcPts val="1200"/>
              </a:spcBef>
              <a:spcAft>
                <a:spcPts val="12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82" name="Google Shape;182;g250a007372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55" name="Shape 55"/>
        <p:cNvGrpSpPr/>
        <p:nvPr/>
      </p:nvGrpSpPr>
      <p:grpSpPr>
        <a:xfrm>
          <a:off x="0" y="0"/>
          <a:ext cx="0" cy="0"/>
          <a:chOff x="0" y="0"/>
          <a:chExt cx="0" cy="0"/>
        </a:xfrm>
      </p:grpSpPr>
      <p:sp>
        <p:nvSpPr>
          <p:cNvPr id="56" name="Google Shape;56;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7" name="Google Shape;57;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8" name="Google Shape;58;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apositiva de título">
  <p:cSld name="1_Diapositiva de título">
    <p:spTree>
      <p:nvGrpSpPr>
        <p:cNvPr id="59" name="Shape 59"/>
        <p:cNvGrpSpPr/>
        <p:nvPr/>
      </p:nvGrpSpPr>
      <p:grpSpPr>
        <a:xfrm>
          <a:off x="0" y="0"/>
          <a:ext cx="0" cy="0"/>
          <a:chOff x="0" y="0"/>
          <a:chExt cx="0" cy="0"/>
        </a:xfrm>
      </p:grpSpPr>
      <p:pic>
        <p:nvPicPr>
          <p:cNvPr descr="Forma" id="60" name="Google Shape;60;p15"/>
          <p:cNvPicPr preferRelativeResize="0"/>
          <p:nvPr/>
        </p:nvPicPr>
        <p:blipFill rotWithShape="1">
          <a:blip r:embed="rId2">
            <a:alphaModFix/>
          </a:blip>
          <a:srcRect b="0" l="0" r="0" t="0"/>
          <a:stretch/>
        </p:blipFill>
        <p:spPr>
          <a:xfrm>
            <a:off x="286" y="0"/>
            <a:ext cx="9143431" cy="51435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apositiva de título">
  <p:cSld name="2_Diapositiva de título">
    <p:spTree>
      <p:nvGrpSpPr>
        <p:cNvPr id="61" name="Shape 61"/>
        <p:cNvGrpSpPr/>
        <p:nvPr/>
      </p:nvGrpSpPr>
      <p:grpSpPr>
        <a:xfrm>
          <a:off x="0" y="0"/>
          <a:ext cx="0" cy="0"/>
          <a:chOff x="0" y="0"/>
          <a:chExt cx="0" cy="0"/>
        </a:xfrm>
      </p:grpSpPr>
      <p:pic>
        <p:nvPicPr>
          <p:cNvPr descr="Imagen que contiene Forma&#10;&#10;Descripción generada automáticamente" id="62" name="Google Shape;62;p16"/>
          <p:cNvPicPr preferRelativeResize="0"/>
          <p:nvPr/>
        </p:nvPicPr>
        <p:blipFill rotWithShape="1">
          <a:blip r:embed="rId2">
            <a:alphaModFix/>
          </a:blip>
          <a:srcRect b="0" l="0" r="0" t="0"/>
          <a:stretch/>
        </p:blipFill>
        <p:spPr>
          <a:xfrm>
            <a:off x="286" y="0"/>
            <a:ext cx="9143431" cy="51435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63" name="Shape 63"/>
        <p:cNvGrpSpPr/>
        <p:nvPr/>
      </p:nvGrpSpPr>
      <p:grpSpPr>
        <a:xfrm>
          <a:off x="0" y="0"/>
          <a:ext cx="0" cy="0"/>
          <a:chOff x="0" y="0"/>
          <a:chExt cx="0" cy="0"/>
        </a:xfrm>
      </p:grpSpPr>
      <p:sp>
        <p:nvSpPr>
          <p:cNvPr id="64" name="Google Shape;64;p17"/>
          <p:cNvSpPr txBox="1"/>
          <p:nvPr>
            <p:ph type="title"/>
          </p:nvPr>
        </p:nvSpPr>
        <p:spPr>
          <a:xfrm>
            <a:off x="628650" y="253869"/>
            <a:ext cx="7886700" cy="994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5" name="Google Shape;65;p1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6" name="Google Shape;66;p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7" name="Google Shape;67;p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8" name="Google Shape;68;p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69" name="Shape 69"/>
        <p:cNvGrpSpPr/>
        <p:nvPr/>
      </p:nvGrpSpPr>
      <p:grpSpPr>
        <a:xfrm>
          <a:off x="0" y="0"/>
          <a:ext cx="0" cy="0"/>
          <a:chOff x="0" y="0"/>
          <a:chExt cx="0" cy="0"/>
        </a:xfrm>
      </p:grpSpPr>
      <p:sp>
        <p:nvSpPr>
          <p:cNvPr id="70" name="Google Shape;70;p18"/>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4500"/>
              <a:buFont typeface="Calibri"/>
              <a:buNone/>
              <a:defRPr b="0" i="0" sz="45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1" name="Google Shape;71;p18"/>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72" name="Google Shape;72;p1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3" name="Google Shape;73;p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4" name="Google Shape;74;p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75" name="Shape 75"/>
        <p:cNvGrpSpPr/>
        <p:nvPr/>
      </p:nvGrpSpPr>
      <p:grpSpPr>
        <a:xfrm>
          <a:off x="0" y="0"/>
          <a:ext cx="0" cy="0"/>
          <a:chOff x="0" y="0"/>
          <a:chExt cx="0" cy="0"/>
        </a:xfrm>
      </p:grpSpPr>
      <p:sp>
        <p:nvSpPr>
          <p:cNvPr id="76" name="Google Shape;76;p19"/>
          <p:cNvSpPr txBox="1"/>
          <p:nvPr>
            <p:ph type="title"/>
          </p:nvPr>
        </p:nvSpPr>
        <p:spPr>
          <a:xfrm>
            <a:off x="628650" y="253869"/>
            <a:ext cx="7886700" cy="994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7" name="Google Shape;77;p19"/>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8" name="Google Shape;78;p19"/>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9" name="Google Shape;79;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0" name="Google Shape;80;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1" name="Google Shape;81;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82" name="Shape 82"/>
        <p:cNvGrpSpPr/>
        <p:nvPr/>
      </p:nvGrpSpPr>
      <p:grpSpPr>
        <a:xfrm>
          <a:off x="0" y="0"/>
          <a:ext cx="0" cy="0"/>
          <a:chOff x="0" y="0"/>
          <a:chExt cx="0" cy="0"/>
        </a:xfrm>
      </p:grpSpPr>
      <p:sp>
        <p:nvSpPr>
          <p:cNvPr id="83" name="Google Shape;83;p20"/>
          <p:cNvSpPr txBox="1"/>
          <p:nvPr>
            <p:ph type="title"/>
          </p:nvPr>
        </p:nvSpPr>
        <p:spPr>
          <a:xfrm>
            <a:off x="629841" y="273844"/>
            <a:ext cx="7886700" cy="994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84" name="Google Shape;84;p20"/>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85" name="Google Shape;85;p20"/>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6" name="Google Shape;86;p20"/>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87" name="Google Shape;87;p20"/>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8" name="Google Shape;88;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9" name="Google Shape;89;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0" name="Google Shape;90;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91" name="Shape 91"/>
        <p:cNvGrpSpPr/>
        <p:nvPr/>
      </p:nvGrpSpPr>
      <p:grpSpPr>
        <a:xfrm>
          <a:off x="0" y="0"/>
          <a:ext cx="0" cy="0"/>
          <a:chOff x="0" y="0"/>
          <a:chExt cx="0" cy="0"/>
        </a:xfrm>
      </p:grpSpPr>
      <p:sp>
        <p:nvSpPr>
          <p:cNvPr id="92" name="Google Shape;92;p21"/>
          <p:cNvSpPr txBox="1"/>
          <p:nvPr>
            <p:ph type="title"/>
          </p:nvPr>
        </p:nvSpPr>
        <p:spPr>
          <a:xfrm>
            <a:off x="628650" y="253869"/>
            <a:ext cx="7886700" cy="994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93" name="Google Shape;93;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4" name="Google Shape;94;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5" name="Google Shape;95;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96" name="Shape 96"/>
        <p:cNvGrpSpPr/>
        <p:nvPr/>
      </p:nvGrpSpPr>
      <p:grpSpPr>
        <a:xfrm>
          <a:off x="0" y="0"/>
          <a:ext cx="0" cy="0"/>
          <a:chOff x="0" y="0"/>
          <a:chExt cx="0" cy="0"/>
        </a:xfrm>
      </p:grpSpPr>
      <p:sp>
        <p:nvSpPr>
          <p:cNvPr id="97" name="Google Shape;97;p22"/>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98" name="Google Shape;98;p22"/>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99" name="Google Shape;99;p22"/>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00" name="Google Shape;100;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1" name="Google Shape;101;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2" name="Google Shape;102;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103" name="Shape 103"/>
        <p:cNvGrpSpPr/>
        <p:nvPr/>
      </p:nvGrpSpPr>
      <p:grpSpPr>
        <a:xfrm>
          <a:off x="0" y="0"/>
          <a:ext cx="0" cy="0"/>
          <a:chOff x="0" y="0"/>
          <a:chExt cx="0" cy="0"/>
        </a:xfrm>
      </p:grpSpPr>
      <p:sp>
        <p:nvSpPr>
          <p:cNvPr id="104" name="Google Shape;104;p23"/>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05" name="Google Shape;105;p23"/>
          <p:cNvSpPr/>
          <p:nvPr>
            <p:ph idx="2" type="pic"/>
          </p:nvPr>
        </p:nvSpPr>
        <p:spPr>
          <a:xfrm>
            <a:off x="3887391" y="740569"/>
            <a:ext cx="4629300" cy="3655200"/>
          </a:xfrm>
          <a:prstGeom prst="rect">
            <a:avLst/>
          </a:prstGeom>
          <a:noFill/>
          <a:ln>
            <a:noFill/>
          </a:ln>
        </p:spPr>
      </p:sp>
      <p:sp>
        <p:nvSpPr>
          <p:cNvPr id="106" name="Google Shape;106;p23"/>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07" name="Google Shape;107;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8" name="Google Shape;108;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9" name="Google Shape;109;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110" name="Shape 110"/>
        <p:cNvGrpSpPr/>
        <p:nvPr/>
      </p:nvGrpSpPr>
      <p:grpSpPr>
        <a:xfrm>
          <a:off x="0" y="0"/>
          <a:ext cx="0" cy="0"/>
          <a:chOff x="0" y="0"/>
          <a:chExt cx="0" cy="0"/>
        </a:xfrm>
      </p:grpSpPr>
      <p:sp>
        <p:nvSpPr>
          <p:cNvPr id="111" name="Google Shape;111;p24"/>
          <p:cNvSpPr txBox="1"/>
          <p:nvPr>
            <p:ph type="title"/>
          </p:nvPr>
        </p:nvSpPr>
        <p:spPr>
          <a:xfrm>
            <a:off x="628650" y="253869"/>
            <a:ext cx="7886700" cy="994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12" name="Google Shape;112;p24"/>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3" name="Google Shape;113;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4" name="Google Shape;114;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5" name="Google Shape;115;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116" name="Shape 116"/>
        <p:cNvGrpSpPr/>
        <p:nvPr/>
      </p:nvGrpSpPr>
      <p:grpSpPr>
        <a:xfrm>
          <a:off x="0" y="0"/>
          <a:ext cx="0" cy="0"/>
          <a:chOff x="0" y="0"/>
          <a:chExt cx="0" cy="0"/>
        </a:xfrm>
      </p:grpSpPr>
      <p:sp>
        <p:nvSpPr>
          <p:cNvPr id="117" name="Google Shape;117;p25"/>
          <p:cNvSpPr txBox="1"/>
          <p:nvPr>
            <p:ph type="title"/>
          </p:nvPr>
        </p:nvSpPr>
        <p:spPr>
          <a:xfrm rot="5400000">
            <a:off x="5350050" y="1467544"/>
            <a:ext cx="4359000" cy="19716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18" name="Google Shape;118;p25"/>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9" name="Google Shape;119;p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0" name="Google Shape;120;p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1" name="Google Shape;121;p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2.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2" name="Google Shape;52;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53" name="Google Shape;53;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54" name="Google Shape;54;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hyperlink" Target="http://drive.google.com/file/d/1AEWUCIDAIfB0KquQ4HwFFK4UB2mXTNzj/view" TargetMode="Externa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p26"/>
          <p:cNvPicPr preferRelativeResize="0"/>
          <p:nvPr/>
        </p:nvPicPr>
        <p:blipFill>
          <a:blip r:embed="rId3">
            <a:alphaModFix/>
          </a:blip>
          <a:stretch>
            <a:fillRect/>
          </a:stretch>
        </p:blipFill>
        <p:spPr>
          <a:xfrm>
            <a:off x="0" y="0"/>
            <a:ext cx="9144003" cy="5143501"/>
          </a:xfrm>
          <a:prstGeom prst="rect">
            <a:avLst/>
          </a:prstGeom>
          <a:noFill/>
          <a:ln>
            <a:noFill/>
          </a:ln>
        </p:spPr>
      </p:pic>
      <p:sp>
        <p:nvSpPr>
          <p:cNvPr id="127" name="Google Shape;127;p26"/>
          <p:cNvSpPr txBox="1"/>
          <p:nvPr/>
        </p:nvSpPr>
        <p:spPr>
          <a:xfrm>
            <a:off x="483935" y="2297504"/>
            <a:ext cx="8175900" cy="6465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3300"/>
              <a:buFont typeface="Arial"/>
              <a:buNone/>
            </a:pPr>
            <a:r>
              <a:rPr b="1" lang="es" sz="3300">
                <a:solidFill>
                  <a:schemeClr val="lt1"/>
                </a:solidFill>
                <a:latin typeface="Calibri"/>
                <a:ea typeface="Calibri"/>
                <a:cs typeface="Calibri"/>
                <a:sym typeface="Calibri"/>
              </a:rPr>
              <a:t>Regadíos circulares</a:t>
            </a:r>
            <a:endParaRPr b="1" i="0" sz="3300" u="none" cap="none" strike="noStrik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35"/>
          <p:cNvSpPr txBox="1"/>
          <p:nvPr/>
        </p:nvSpPr>
        <p:spPr>
          <a:xfrm>
            <a:off x="591200" y="1932775"/>
            <a:ext cx="4743300" cy="392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t/>
            </a:r>
            <a:endParaRPr b="0" i="0" sz="2100" u="none" cap="none" strike="noStrike">
              <a:solidFill>
                <a:srgbClr val="423B71"/>
              </a:solidFill>
              <a:latin typeface="Calibri"/>
              <a:ea typeface="Calibri"/>
              <a:cs typeface="Calibri"/>
              <a:sym typeface="Calibri"/>
            </a:endParaRPr>
          </a:p>
        </p:txBody>
      </p:sp>
      <p:sp>
        <p:nvSpPr>
          <p:cNvPr id="194" name="Google Shape;194;p35"/>
          <p:cNvSpPr/>
          <p:nvPr/>
        </p:nvSpPr>
        <p:spPr>
          <a:xfrm>
            <a:off x="561825" y="1256300"/>
            <a:ext cx="4283700" cy="3459300"/>
          </a:xfrm>
          <a:prstGeom prst="rect">
            <a:avLst/>
          </a:prstGeom>
          <a:solidFill>
            <a:srgbClr val="F3F3F3"/>
          </a:solidFill>
          <a:ln>
            <a:noFill/>
          </a:ln>
        </p:spPr>
        <p:txBody>
          <a:bodyPr anchorCtr="0" anchor="ctr" bIns="68575" lIns="68575" spcFirstLastPara="1" rIns="68575" wrap="square" tIns="68575">
            <a:noAutofit/>
          </a:bodyPr>
          <a:lstStyle/>
          <a:p>
            <a:pPr indent="0" lvl="0" marL="0" rtl="0" algn="l">
              <a:spcBef>
                <a:spcPts val="0"/>
              </a:spcBef>
              <a:spcAft>
                <a:spcPts val="0"/>
              </a:spcAft>
              <a:buClr>
                <a:schemeClr val="dk1"/>
              </a:buClr>
              <a:buSzPts val="2700"/>
              <a:buFont typeface="Arial"/>
              <a:buNone/>
            </a:pPr>
            <a:r>
              <a:rPr lang="es" sz="1800">
                <a:latin typeface="Calibri"/>
                <a:ea typeface="Calibri"/>
                <a:cs typeface="Calibri"/>
                <a:sym typeface="Calibri"/>
              </a:rPr>
              <a:t>En otra zona agrícola, se ha utilizado el mismo sistema de riego circular. Se sabe que el área de la superficie circular es 6 000 </a:t>
            </a:r>
            <a:r>
              <a:rPr lang="es" sz="1800">
                <a:solidFill>
                  <a:srgbClr val="111111"/>
                </a:solidFill>
                <a:latin typeface="Calibri"/>
                <a:ea typeface="Calibri"/>
                <a:cs typeface="Calibri"/>
                <a:sym typeface="Calibri"/>
              </a:rPr>
              <a:t>m²</a:t>
            </a:r>
            <a:r>
              <a:rPr lang="es" sz="1800">
                <a:latin typeface="Calibri"/>
                <a:ea typeface="Calibri"/>
                <a:cs typeface="Calibri"/>
                <a:sym typeface="Calibri"/>
              </a:rPr>
              <a:t>: </a:t>
            </a:r>
            <a:endParaRPr sz="1800">
              <a:latin typeface="Calibri"/>
              <a:ea typeface="Calibri"/>
              <a:cs typeface="Calibri"/>
              <a:sym typeface="Calibri"/>
            </a:endParaRPr>
          </a:p>
          <a:p>
            <a:pPr indent="0" lvl="0" marL="0" rtl="0" algn="l">
              <a:spcBef>
                <a:spcPts val="0"/>
              </a:spcBef>
              <a:spcAft>
                <a:spcPts val="0"/>
              </a:spcAft>
              <a:buClr>
                <a:schemeClr val="dk1"/>
              </a:buClr>
              <a:buSzPts val="2700"/>
              <a:buFont typeface="Arial"/>
              <a:buNone/>
            </a:pPr>
            <a:r>
              <a:t/>
            </a:r>
            <a:endParaRPr sz="1800">
              <a:latin typeface="Calibri"/>
              <a:ea typeface="Calibri"/>
              <a:cs typeface="Calibri"/>
              <a:sym typeface="Calibri"/>
            </a:endParaRPr>
          </a:p>
          <a:p>
            <a:pPr indent="-342900" lvl="0" marL="457200" rtl="0" algn="l">
              <a:spcBef>
                <a:spcPts val="0"/>
              </a:spcBef>
              <a:spcAft>
                <a:spcPts val="0"/>
              </a:spcAft>
              <a:buSzPts val="1800"/>
              <a:buFont typeface="Calibri"/>
              <a:buAutoNum type="alphaLcPeriod"/>
            </a:pPr>
            <a:r>
              <a:rPr lang="es" sz="1800">
                <a:latin typeface="Calibri"/>
                <a:ea typeface="Calibri"/>
                <a:cs typeface="Calibri"/>
                <a:sym typeface="Calibri"/>
              </a:rPr>
              <a:t>¿Cuánto crees que es la medida del largo del pivote utilizado?</a:t>
            </a:r>
            <a:endParaRPr sz="1800">
              <a:latin typeface="Calibri"/>
              <a:ea typeface="Calibri"/>
              <a:cs typeface="Calibri"/>
              <a:sym typeface="Calibri"/>
            </a:endParaRPr>
          </a:p>
          <a:p>
            <a:pPr indent="0" lvl="0" marL="0" rtl="0" algn="l">
              <a:spcBef>
                <a:spcPts val="0"/>
              </a:spcBef>
              <a:spcAft>
                <a:spcPts val="0"/>
              </a:spcAft>
              <a:buClr>
                <a:schemeClr val="dk1"/>
              </a:buClr>
              <a:buSzPts val="2700"/>
              <a:buFont typeface="Arial"/>
              <a:buNone/>
            </a:pPr>
            <a:r>
              <a:t/>
            </a:r>
            <a:endParaRPr sz="1800">
              <a:latin typeface="Calibri"/>
              <a:ea typeface="Calibri"/>
              <a:cs typeface="Calibri"/>
              <a:sym typeface="Calibri"/>
            </a:endParaRPr>
          </a:p>
          <a:p>
            <a:pPr indent="-342900" lvl="0" marL="457200" rtl="0" algn="l">
              <a:spcBef>
                <a:spcPts val="0"/>
              </a:spcBef>
              <a:spcAft>
                <a:spcPts val="0"/>
              </a:spcAft>
              <a:buSzPts val="1800"/>
              <a:buFont typeface="Calibri"/>
              <a:buAutoNum type="alphaLcPeriod"/>
            </a:pPr>
            <a:r>
              <a:rPr lang="es" sz="1800">
                <a:latin typeface="Calibri"/>
                <a:ea typeface="Calibri"/>
                <a:cs typeface="Calibri"/>
                <a:sym typeface="Calibri"/>
              </a:rPr>
              <a:t>Calcula el largo del pivote utilizado.</a:t>
            </a:r>
            <a:endParaRPr sz="1800">
              <a:latin typeface="Calibri"/>
              <a:ea typeface="Calibri"/>
              <a:cs typeface="Calibri"/>
              <a:sym typeface="Calibri"/>
            </a:endParaRPr>
          </a:p>
          <a:p>
            <a:pPr indent="0" lvl="0" marL="0" rtl="0" algn="l">
              <a:spcBef>
                <a:spcPts val="0"/>
              </a:spcBef>
              <a:spcAft>
                <a:spcPts val="0"/>
              </a:spcAft>
              <a:buClr>
                <a:schemeClr val="dk1"/>
              </a:buClr>
              <a:buSzPts val="2700"/>
              <a:buFont typeface="Arial"/>
              <a:buNone/>
            </a:pPr>
            <a:r>
              <a:t/>
            </a:r>
            <a:endParaRPr sz="2100">
              <a:latin typeface="Calibri"/>
              <a:ea typeface="Calibri"/>
              <a:cs typeface="Calibri"/>
              <a:sym typeface="Calibri"/>
            </a:endParaRPr>
          </a:p>
        </p:txBody>
      </p:sp>
      <p:sp>
        <p:nvSpPr>
          <p:cNvPr id="195" name="Google Shape;195;p35"/>
          <p:cNvSpPr txBox="1"/>
          <p:nvPr/>
        </p:nvSpPr>
        <p:spPr>
          <a:xfrm>
            <a:off x="471029" y="363875"/>
            <a:ext cx="41442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lang="es" sz="2700">
                <a:solidFill>
                  <a:srgbClr val="423B71"/>
                </a:solidFill>
                <a:latin typeface="Calibri"/>
                <a:ea typeface="Calibri"/>
                <a:cs typeface="Calibri"/>
                <a:sym typeface="Calibri"/>
              </a:rPr>
              <a:t>Actividad 3</a:t>
            </a:r>
            <a:endParaRPr b="1" i="0" sz="2700" u="none" cap="none" strike="noStrike">
              <a:solidFill>
                <a:srgbClr val="423B71"/>
              </a:solidFill>
              <a:latin typeface="Calibri"/>
              <a:ea typeface="Calibri"/>
              <a:cs typeface="Calibri"/>
              <a:sym typeface="Calibri"/>
            </a:endParaRPr>
          </a:p>
        </p:txBody>
      </p:sp>
      <p:pic>
        <p:nvPicPr>
          <p:cNvPr id="196" name="Google Shape;196;p35"/>
          <p:cNvPicPr preferRelativeResize="0"/>
          <p:nvPr/>
        </p:nvPicPr>
        <p:blipFill rotWithShape="1">
          <a:blip r:embed="rId3">
            <a:alphaModFix/>
          </a:blip>
          <a:srcRect b="0" l="0" r="0" t="1893"/>
          <a:stretch/>
        </p:blipFill>
        <p:spPr>
          <a:xfrm>
            <a:off x="5334500" y="1256300"/>
            <a:ext cx="3287075" cy="32987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6"/>
          <p:cNvSpPr txBox="1"/>
          <p:nvPr/>
        </p:nvSpPr>
        <p:spPr>
          <a:xfrm>
            <a:off x="471025" y="1459650"/>
            <a:ext cx="7364700" cy="2224200"/>
          </a:xfrm>
          <a:prstGeom prst="rect">
            <a:avLst/>
          </a:prstGeom>
          <a:noFill/>
          <a:ln>
            <a:noFill/>
          </a:ln>
        </p:spPr>
        <p:txBody>
          <a:bodyPr anchorCtr="0" anchor="t" bIns="34275" lIns="68575" spcFirstLastPara="1" rIns="68575" wrap="square" tIns="34275">
            <a:spAutoFit/>
          </a:bodyPr>
          <a:lstStyle/>
          <a:p>
            <a:pPr indent="-355600" lvl="0" marL="457200" marR="0" rtl="0" algn="l">
              <a:lnSpc>
                <a:spcPct val="100000"/>
              </a:lnSpc>
              <a:spcBef>
                <a:spcPts val="0"/>
              </a:spcBef>
              <a:spcAft>
                <a:spcPts val="0"/>
              </a:spcAft>
              <a:buClr>
                <a:schemeClr val="dk1"/>
              </a:buClr>
              <a:buSzPts val="2000"/>
              <a:buFont typeface="Calibri"/>
              <a:buChar char="●"/>
            </a:pPr>
            <a:r>
              <a:rPr i="1" lang="es" sz="2000">
                <a:solidFill>
                  <a:schemeClr val="dk1"/>
                </a:solidFill>
                <a:latin typeface="Calibri"/>
                <a:ea typeface="Calibri"/>
                <a:cs typeface="Calibri"/>
                <a:sym typeface="Calibri"/>
              </a:rPr>
              <a:t>Si el radio del pivote es 30 metros, el área es 2 826 m²</a:t>
            </a:r>
            <a:endParaRPr i="1" sz="2000">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i="1" sz="2000">
              <a:solidFill>
                <a:schemeClr val="dk1"/>
              </a:solidFill>
              <a:latin typeface="Calibri"/>
              <a:ea typeface="Calibri"/>
              <a:cs typeface="Calibri"/>
              <a:sym typeface="Calibri"/>
            </a:endParaRPr>
          </a:p>
          <a:p>
            <a:pPr indent="-355600" lvl="0" marL="457200" marR="0" rtl="0" algn="l">
              <a:lnSpc>
                <a:spcPct val="100000"/>
              </a:lnSpc>
              <a:spcBef>
                <a:spcPts val="0"/>
              </a:spcBef>
              <a:spcAft>
                <a:spcPts val="0"/>
              </a:spcAft>
              <a:buClr>
                <a:schemeClr val="dk1"/>
              </a:buClr>
              <a:buSzPts val="2000"/>
              <a:buFont typeface="Calibri"/>
              <a:buChar char="●"/>
            </a:pPr>
            <a:r>
              <a:rPr i="1" lang="es" sz="2000">
                <a:solidFill>
                  <a:schemeClr val="dk1"/>
                </a:solidFill>
                <a:latin typeface="Calibri"/>
                <a:ea typeface="Calibri"/>
                <a:cs typeface="Calibri"/>
                <a:sym typeface="Calibri"/>
              </a:rPr>
              <a:t>Si el radio pivote es 60 metros, el área es 11 304 </a:t>
            </a:r>
            <a:r>
              <a:rPr i="1" lang="es" sz="2000">
                <a:solidFill>
                  <a:schemeClr val="dk1"/>
                </a:solidFill>
                <a:latin typeface="Calibri"/>
                <a:ea typeface="Calibri"/>
                <a:cs typeface="Calibri"/>
                <a:sym typeface="Calibri"/>
              </a:rPr>
              <a:t>m²</a:t>
            </a:r>
            <a:endParaRPr i="1" sz="2000">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i="1" sz="2000">
              <a:solidFill>
                <a:schemeClr val="dk1"/>
              </a:solidFill>
              <a:latin typeface="Calibri"/>
              <a:ea typeface="Calibri"/>
              <a:cs typeface="Calibri"/>
              <a:sym typeface="Calibri"/>
            </a:endParaRPr>
          </a:p>
          <a:p>
            <a:pPr indent="-355600" lvl="0" marL="457200" marR="0" rtl="0" algn="l">
              <a:lnSpc>
                <a:spcPct val="100000"/>
              </a:lnSpc>
              <a:spcBef>
                <a:spcPts val="0"/>
              </a:spcBef>
              <a:spcAft>
                <a:spcPts val="0"/>
              </a:spcAft>
              <a:buClr>
                <a:schemeClr val="dk1"/>
              </a:buClr>
              <a:buSzPts val="2000"/>
              <a:buFont typeface="Calibri"/>
              <a:buChar char="●"/>
            </a:pPr>
            <a:r>
              <a:rPr i="1" lang="es" sz="2000">
                <a:solidFill>
                  <a:schemeClr val="dk1"/>
                </a:solidFill>
                <a:latin typeface="Calibri"/>
                <a:ea typeface="Calibri"/>
                <a:cs typeface="Calibri"/>
                <a:sym typeface="Calibri"/>
              </a:rPr>
              <a:t>De esta forma, si el área del círculo que necesitamos estimar es  de 6 000 </a:t>
            </a:r>
            <a:r>
              <a:rPr i="1" lang="es" sz="2000">
                <a:solidFill>
                  <a:schemeClr val="dk1"/>
                </a:solidFill>
                <a:latin typeface="Calibri"/>
                <a:ea typeface="Calibri"/>
                <a:cs typeface="Calibri"/>
                <a:sym typeface="Calibri"/>
              </a:rPr>
              <a:t>m²</a:t>
            </a:r>
            <a:r>
              <a:rPr i="1" lang="es" sz="2000">
                <a:solidFill>
                  <a:schemeClr val="dk1"/>
                </a:solidFill>
                <a:latin typeface="Calibri"/>
                <a:ea typeface="Calibri"/>
                <a:cs typeface="Calibri"/>
                <a:sym typeface="Calibri"/>
              </a:rPr>
              <a:t>, entonces el radio del pivote debe medir entre 30 y 60 metros. </a:t>
            </a:r>
            <a:endParaRPr i="1" sz="2000">
              <a:solidFill>
                <a:schemeClr val="dk1"/>
              </a:solidFill>
              <a:latin typeface="Calibri"/>
              <a:ea typeface="Calibri"/>
              <a:cs typeface="Calibri"/>
              <a:sym typeface="Calibri"/>
            </a:endParaRPr>
          </a:p>
        </p:txBody>
      </p:sp>
      <p:sp>
        <p:nvSpPr>
          <p:cNvPr id="202" name="Google Shape;202;p36"/>
          <p:cNvSpPr txBox="1"/>
          <p:nvPr/>
        </p:nvSpPr>
        <p:spPr>
          <a:xfrm>
            <a:off x="471029" y="363875"/>
            <a:ext cx="4144200" cy="4848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Font typeface="Arial"/>
              <a:buNone/>
            </a:pPr>
            <a:r>
              <a:rPr b="1" lang="es" sz="2700">
                <a:solidFill>
                  <a:srgbClr val="423B71"/>
                </a:solidFill>
                <a:latin typeface="Calibri"/>
                <a:ea typeface="Calibri"/>
                <a:cs typeface="Calibri"/>
                <a:sym typeface="Calibri"/>
              </a:rPr>
              <a:t>Principales Ideas</a:t>
            </a:r>
            <a:endParaRPr b="1" i="0" sz="2700" u="none" cap="none" strike="noStrike">
              <a:solidFill>
                <a:srgbClr val="423B7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7"/>
          <p:cNvSpPr txBox="1"/>
          <p:nvPr/>
        </p:nvSpPr>
        <p:spPr>
          <a:xfrm>
            <a:off x="591200" y="1932775"/>
            <a:ext cx="4743300" cy="392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t/>
            </a:r>
            <a:endParaRPr b="0" i="0" sz="2100" u="none" cap="none" strike="noStrike">
              <a:solidFill>
                <a:srgbClr val="423B71"/>
              </a:solidFill>
              <a:latin typeface="Calibri"/>
              <a:ea typeface="Calibri"/>
              <a:cs typeface="Calibri"/>
              <a:sym typeface="Calibri"/>
            </a:endParaRPr>
          </a:p>
        </p:txBody>
      </p:sp>
      <p:sp>
        <p:nvSpPr>
          <p:cNvPr id="208" name="Google Shape;208;p37"/>
          <p:cNvSpPr/>
          <p:nvPr/>
        </p:nvSpPr>
        <p:spPr>
          <a:xfrm>
            <a:off x="288300" y="1256300"/>
            <a:ext cx="4283700" cy="3459300"/>
          </a:xfrm>
          <a:prstGeom prst="rect">
            <a:avLst/>
          </a:prstGeom>
          <a:solidFill>
            <a:srgbClr val="F3F3F3"/>
          </a:solidFill>
          <a:ln>
            <a:noFill/>
          </a:ln>
        </p:spPr>
        <p:txBody>
          <a:bodyPr anchorCtr="0" anchor="ctr" bIns="68575" lIns="68575" spcFirstLastPara="1" rIns="68575" wrap="square" tIns="68575">
            <a:noAutofit/>
          </a:bodyPr>
          <a:lstStyle/>
          <a:p>
            <a:pPr indent="0" lvl="0" marL="0" rtl="0" algn="l">
              <a:spcBef>
                <a:spcPts val="0"/>
              </a:spcBef>
              <a:spcAft>
                <a:spcPts val="0"/>
              </a:spcAft>
              <a:buClr>
                <a:schemeClr val="dk1"/>
              </a:buClr>
              <a:buSzPts val="2700"/>
              <a:buFont typeface="Arial"/>
              <a:buNone/>
            </a:pPr>
            <a:r>
              <a:rPr lang="es" sz="1800">
                <a:latin typeface="Calibri"/>
                <a:ea typeface="Calibri"/>
                <a:cs typeface="Calibri"/>
                <a:sym typeface="Calibri"/>
              </a:rPr>
              <a:t>En otra zona agrícola, se ha utilizado el mismo sistema de riego circular. Se sabe que el área de la superficie circular es 6 000 </a:t>
            </a:r>
            <a:r>
              <a:rPr lang="es" sz="1800">
                <a:solidFill>
                  <a:srgbClr val="111111"/>
                </a:solidFill>
                <a:latin typeface="Calibri"/>
                <a:ea typeface="Calibri"/>
                <a:cs typeface="Calibri"/>
                <a:sym typeface="Calibri"/>
              </a:rPr>
              <a:t>m²</a:t>
            </a:r>
            <a:r>
              <a:rPr lang="es" sz="1800">
                <a:latin typeface="Calibri"/>
                <a:ea typeface="Calibri"/>
                <a:cs typeface="Calibri"/>
                <a:sym typeface="Calibri"/>
              </a:rPr>
              <a:t>: </a:t>
            </a:r>
            <a:endParaRPr sz="1800">
              <a:latin typeface="Calibri"/>
              <a:ea typeface="Calibri"/>
              <a:cs typeface="Calibri"/>
              <a:sym typeface="Calibri"/>
            </a:endParaRPr>
          </a:p>
          <a:p>
            <a:pPr indent="0" lvl="0" marL="0" rtl="0" algn="l">
              <a:spcBef>
                <a:spcPts val="0"/>
              </a:spcBef>
              <a:spcAft>
                <a:spcPts val="0"/>
              </a:spcAft>
              <a:buClr>
                <a:schemeClr val="dk1"/>
              </a:buClr>
              <a:buSzPts val="2700"/>
              <a:buFont typeface="Arial"/>
              <a:buNone/>
            </a:pPr>
            <a:r>
              <a:t/>
            </a:r>
            <a:endParaRPr sz="1800">
              <a:latin typeface="Calibri"/>
              <a:ea typeface="Calibri"/>
              <a:cs typeface="Calibri"/>
              <a:sym typeface="Calibri"/>
            </a:endParaRPr>
          </a:p>
          <a:p>
            <a:pPr indent="-342900" lvl="0" marL="457200" rtl="0" algn="l">
              <a:spcBef>
                <a:spcPts val="0"/>
              </a:spcBef>
              <a:spcAft>
                <a:spcPts val="0"/>
              </a:spcAft>
              <a:buSzPts val="1800"/>
              <a:buFont typeface="Calibri"/>
              <a:buAutoNum type="alphaLcPeriod"/>
            </a:pPr>
            <a:r>
              <a:rPr lang="es" sz="1800">
                <a:latin typeface="Calibri"/>
                <a:ea typeface="Calibri"/>
                <a:cs typeface="Calibri"/>
                <a:sym typeface="Calibri"/>
              </a:rPr>
              <a:t>¿Cuánto crees que es la medida del largo del pivote utilizado?</a:t>
            </a:r>
            <a:endParaRPr sz="1800">
              <a:latin typeface="Calibri"/>
              <a:ea typeface="Calibri"/>
              <a:cs typeface="Calibri"/>
              <a:sym typeface="Calibri"/>
            </a:endParaRPr>
          </a:p>
          <a:p>
            <a:pPr indent="0" lvl="0" marL="0" rtl="0" algn="l">
              <a:spcBef>
                <a:spcPts val="0"/>
              </a:spcBef>
              <a:spcAft>
                <a:spcPts val="0"/>
              </a:spcAft>
              <a:buClr>
                <a:schemeClr val="dk1"/>
              </a:buClr>
              <a:buSzPts val="2700"/>
              <a:buFont typeface="Arial"/>
              <a:buNone/>
            </a:pPr>
            <a:r>
              <a:t/>
            </a:r>
            <a:endParaRPr sz="1800">
              <a:latin typeface="Calibri"/>
              <a:ea typeface="Calibri"/>
              <a:cs typeface="Calibri"/>
              <a:sym typeface="Calibri"/>
            </a:endParaRPr>
          </a:p>
          <a:p>
            <a:pPr indent="-342900" lvl="0" marL="457200" rtl="0" algn="l">
              <a:spcBef>
                <a:spcPts val="0"/>
              </a:spcBef>
              <a:spcAft>
                <a:spcPts val="0"/>
              </a:spcAft>
              <a:buSzPts val="1800"/>
              <a:buFont typeface="Calibri"/>
              <a:buAutoNum type="alphaLcPeriod"/>
            </a:pPr>
            <a:r>
              <a:rPr lang="es" sz="1800">
                <a:latin typeface="Calibri"/>
                <a:ea typeface="Calibri"/>
                <a:cs typeface="Calibri"/>
                <a:sym typeface="Calibri"/>
              </a:rPr>
              <a:t>Calcula el largo del pivote utilizado.</a:t>
            </a:r>
            <a:endParaRPr sz="1800">
              <a:latin typeface="Calibri"/>
              <a:ea typeface="Calibri"/>
              <a:cs typeface="Calibri"/>
              <a:sym typeface="Calibri"/>
            </a:endParaRPr>
          </a:p>
          <a:p>
            <a:pPr indent="0" lvl="0" marL="0" rtl="0" algn="l">
              <a:spcBef>
                <a:spcPts val="0"/>
              </a:spcBef>
              <a:spcAft>
                <a:spcPts val="0"/>
              </a:spcAft>
              <a:buClr>
                <a:schemeClr val="dk1"/>
              </a:buClr>
              <a:buSzPts val="2700"/>
              <a:buFont typeface="Arial"/>
              <a:buNone/>
            </a:pPr>
            <a:r>
              <a:t/>
            </a:r>
            <a:endParaRPr sz="2100">
              <a:latin typeface="Calibri"/>
              <a:ea typeface="Calibri"/>
              <a:cs typeface="Calibri"/>
              <a:sym typeface="Calibri"/>
            </a:endParaRPr>
          </a:p>
        </p:txBody>
      </p:sp>
      <p:sp>
        <p:nvSpPr>
          <p:cNvPr id="209" name="Google Shape;209;p37"/>
          <p:cNvSpPr txBox="1"/>
          <p:nvPr/>
        </p:nvSpPr>
        <p:spPr>
          <a:xfrm>
            <a:off x="471029" y="363875"/>
            <a:ext cx="41442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lang="es" sz="2700">
                <a:solidFill>
                  <a:srgbClr val="423B71"/>
                </a:solidFill>
                <a:latin typeface="Calibri"/>
                <a:ea typeface="Calibri"/>
                <a:cs typeface="Calibri"/>
                <a:sym typeface="Calibri"/>
              </a:rPr>
              <a:t>Actividad 3</a:t>
            </a:r>
            <a:endParaRPr b="1" i="0" sz="2700" u="none" cap="none" strike="noStrike">
              <a:solidFill>
                <a:srgbClr val="423B71"/>
              </a:solidFill>
              <a:latin typeface="Calibri"/>
              <a:ea typeface="Calibri"/>
              <a:cs typeface="Calibri"/>
              <a:sym typeface="Calibri"/>
            </a:endParaRPr>
          </a:p>
        </p:txBody>
      </p:sp>
      <p:sp>
        <p:nvSpPr>
          <p:cNvPr id="210" name="Google Shape;210;p37"/>
          <p:cNvSpPr/>
          <p:nvPr/>
        </p:nvSpPr>
        <p:spPr>
          <a:xfrm>
            <a:off x="4934750" y="1884850"/>
            <a:ext cx="3667800" cy="1052400"/>
          </a:xfrm>
          <a:prstGeom prst="roundRect">
            <a:avLst>
              <a:gd fmla="val 16667" name="adj"/>
            </a:avLst>
          </a:prstGeom>
          <a:noFill/>
          <a:ln cap="flat" cmpd="sng" w="19050">
            <a:solidFill>
              <a:srgbClr val="62B799"/>
            </a:solidFill>
            <a:prstDash val="solid"/>
            <a:round/>
            <a:headEnd len="sm" w="sm" type="none"/>
            <a:tailEnd len="sm" w="sm" type="none"/>
          </a:ln>
        </p:spPr>
        <p:txBody>
          <a:bodyPr anchorCtr="0" anchor="b" bIns="91425" lIns="91425" spcFirstLastPara="1" rIns="91425" wrap="square" tIns="91425">
            <a:noAutofit/>
          </a:bodyPr>
          <a:lstStyle/>
          <a:p>
            <a:pPr indent="0" lvl="0" marL="0" rtl="0" algn="ctr">
              <a:lnSpc>
                <a:spcPct val="115000"/>
              </a:lnSpc>
              <a:spcBef>
                <a:spcPts val="0"/>
              </a:spcBef>
              <a:spcAft>
                <a:spcPts val="1200"/>
              </a:spcAft>
              <a:buNone/>
            </a:pPr>
            <a:r>
              <a:t/>
            </a:r>
            <a:endParaRPr sz="1800">
              <a:solidFill>
                <a:srgbClr val="111111"/>
              </a:solidFill>
              <a:latin typeface="Calibri"/>
              <a:ea typeface="Calibri"/>
              <a:cs typeface="Calibri"/>
              <a:sym typeface="Calibri"/>
            </a:endParaRPr>
          </a:p>
        </p:txBody>
      </p:sp>
      <p:sp>
        <p:nvSpPr>
          <p:cNvPr id="211" name="Google Shape;211;p37"/>
          <p:cNvSpPr txBox="1"/>
          <p:nvPr/>
        </p:nvSpPr>
        <p:spPr>
          <a:xfrm>
            <a:off x="4891525" y="2006750"/>
            <a:ext cx="3628800" cy="13029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b="1" lang="es" sz="1700">
                <a:solidFill>
                  <a:srgbClr val="111111"/>
                </a:solidFill>
                <a:latin typeface="Nunito"/>
                <a:ea typeface="Nunito"/>
                <a:cs typeface="Nunito"/>
                <a:sym typeface="Nunito"/>
              </a:rPr>
              <a:t>¿Cuál fue tu </a:t>
            </a:r>
            <a:r>
              <a:rPr b="1" lang="es" sz="1700">
                <a:solidFill>
                  <a:srgbClr val="111111"/>
                </a:solidFill>
                <a:latin typeface="Nunito"/>
                <a:ea typeface="Nunito"/>
                <a:cs typeface="Nunito"/>
                <a:sym typeface="Nunito"/>
              </a:rPr>
              <a:t>estrategia para calcular el largo del pivote</a:t>
            </a:r>
            <a:r>
              <a:rPr b="1" lang="es" sz="1700">
                <a:solidFill>
                  <a:srgbClr val="111111"/>
                </a:solidFill>
                <a:latin typeface="Nunito"/>
                <a:ea typeface="Nunito"/>
                <a:cs typeface="Nunito"/>
                <a:sym typeface="Nunito"/>
              </a:rPr>
              <a:t>?</a:t>
            </a:r>
            <a:endParaRPr b="1" sz="1700">
              <a:solidFill>
                <a:srgbClr val="111111"/>
              </a:solidFill>
              <a:latin typeface="Nunito"/>
              <a:ea typeface="Nunito"/>
              <a:cs typeface="Nunito"/>
              <a:sym typeface="Nunito"/>
            </a:endParaRPr>
          </a:p>
          <a:p>
            <a:pPr indent="0" lvl="0" marL="0" rtl="0" algn="l">
              <a:lnSpc>
                <a:spcPct val="115000"/>
              </a:lnSpc>
              <a:spcBef>
                <a:spcPts val="0"/>
              </a:spcBef>
              <a:spcAft>
                <a:spcPts val="0"/>
              </a:spcAft>
              <a:buNone/>
            </a:pPr>
            <a:r>
              <a:t/>
            </a:r>
            <a:endParaRPr b="1" sz="1700">
              <a:solidFill>
                <a:srgbClr val="111111"/>
              </a:solidFill>
              <a:latin typeface="Nunito"/>
              <a:ea typeface="Nunito"/>
              <a:cs typeface="Nunito"/>
              <a:sym typeface="Nunito"/>
            </a:endParaRPr>
          </a:p>
          <a:p>
            <a:pPr indent="0" lvl="0" marL="0" rtl="0" algn="l">
              <a:lnSpc>
                <a:spcPct val="115000"/>
              </a:lnSpc>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8"/>
          <p:cNvSpPr txBox="1"/>
          <p:nvPr/>
        </p:nvSpPr>
        <p:spPr>
          <a:xfrm>
            <a:off x="591200" y="1932775"/>
            <a:ext cx="4743300" cy="392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t/>
            </a:r>
            <a:endParaRPr b="0" i="0" sz="2100" u="none" cap="none" strike="noStrike">
              <a:solidFill>
                <a:srgbClr val="423B71"/>
              </a:solidFill>
              <a:latin typeface="Calibri"/>
              <a:ea typeface="Calibri"/>
              <a:cs typeface="Calibri"/>
              <a:sym typeface="Calibri"/>
            </a:endParaRPr>
          </a:p>
        </p:txBody>
      </p:sp>
      <p:sp>
        <p:nvSpPr>
          <p:cNvPr id="217" name="Google Shape;217;p38"/>
          <p:cNvSpPr/>
          <p:nvPr/>
        </p:nvSpPr>
        <p:spPr>
          <a:xfrm>
            <a:off x="288300" y="1256300"/>
            <a:ext cx="4283700" cy="3459300"/>
          </a:xfrm>
          <a:prstGeom prst="rect">
            <a:avLst/>
          </a:prstGeom>
          <a:solidFill>
            <a:srgbClr val="F3F3F3"/>
          </a:solidFill>
          <a:ln>
            <a:noFill/>
          </a:ln>
        </p:spPr>
        <p:txBody>
          <a:bodyPr anchorCtr="0" anchor="ctr" bIns="68575" lIns="68575" spcFirstLastPara="1" rIns="68575" wrap="square" tIns="68575">
            <a:noAutofit/>
          </a:bodyPr>
          <a:lstStyle/>
          <a:p>
            <a:pPr indent="0" lvl="0" marL="0" rtl="0" algn="l">
              <a:spcBef>
                <a:spcPts val="0"/>
              </a:spcBef>
              <a:spcAft>
                <a:spcPts val="0"/>
              </a:spcAft>
              <a:buClr>
                <a:schemeClr val="dk1"/>
              </a:buClr>
              <a:buSzPts val="2700"/>
              <a:buFont typeface="Arial"/>
              <a:buNone/>
            </a:pPr>
            <a:r>
              <a:rPr lang="es" sz="1800">
                <a:latin typeface="Calibri"/>
                <a:ea typeface="Calibri"/>
                <a:cs typeface="Calibri"/>
                <a:sym typeface="Calibri"/>
              </a:rPr>
              <a:t>En otra zona agrícola, se ha utilizado el mismo sistema de riego circular. Se sabe que el área de la superficie circular es 6 000 </a:t>
            </a:r>
            <a:r>
              <a:rPr lang="es" sz="1800">
                <a:solidFill>
                  <a:srgbClr val="111111"/>
                </a:solidFill>
                <a:latin typeface="Calibri"/>
                <a:ea typeface="Calibri"/>
                <a:cs typeface="Calibri"/>
                <a:sym typeface="Calibri"/>
              </a:rPr>
              <a:t>m²</a:t>
            </a:r>
            <a:r>
              <a:rPr lang="es" sz="1800">
                <a:latin typeface="Calibri"/>
                <a:ea typeface="Calibri"/>
                <a:cs typeface="Calibri"/>
                <a:sym typeface="Calibri"/>
              </a:rPr>
              <a:t>: </a:t>
            </a:r>
            <a:endParaRPr sz="1800">
              <a:latin typeface="Calibri"/>
              <a:ea typeface="Calibri"/>
              <a:cs typeface="Calibri"/>
              <a:sym typeface="Calibri"/>
            </a:endParaRPr>
          </a:p>
          <a:p>
            <a:pPr indent="0" lvl="0" marL="0" rtl="0" algn="l">
              <a:spcBef>
                <a:spcPts val="0"/>
              </a:spcBef>
              <a:spcAft>
                <a:spcPts val="0"/>
              </a:spcAft>
              <a:buClr>
                <a:schemeClr val="dk1"/>
              </a:buClr>
              <a:buSzPts val="2700"/>
              <a:buFont typeface="Arial"/>
              <a:buNone/>
            </a:pPr>
            <a:r>
              <a:t/>
            </a:r>
            <a:endParaRPr sz="1800">
              <a:latin typeface="Calibri"/>
              <a:ea typeface="Calibri"/>
              <a:cs typeface="Calibri"/>
              <a:sym typeface="Calibri"/>
            </a:endParaRPr>
          </a:p>
          <a:p>
            <a:pPr indent="-342900" lvl="0" marL="457200" rtl="0" algn="l">
              <a:spcBef>
                <a:spcPts val="0"/>
              </a:spcBef>
              <a:spcAft>
                <a:spcPts val="0"/>
              </a:spcAft>
              <a:buSzPts val="1800"/>
              <a:buFont typeface="Calibri"/>
              <a:buAutoNum type="alphaLcPeriod"/>
            </a:pPr>
            <a:r>
              <a:rPr lang="es" sz="1800">
                <a:latin typeface="Calibri"/>
                <a:ea typeface="Calibri"/>
                <a:cs typeface="Calibri"/>
                <a:sym typeface="Calibri"/>
              </a:rPr>
              <a:t>¿Cuánto crees que es la medida del largo del pivote utilizado?</a:t>
            </a:r>
            <a:endParaRPr sz="1800">
              <a:latin typeface="Calibri"/>
              <a:ea typeface="Calibri"/>
              <a:cs typeface="Calibri"/>
              <a:sym typeface="Calibri"/>
            </a:endParaRPr>
          </a:p>
          <a:p>
            <a:pPr indent="0" lvl="0" marL="0" rtl="0" algn="l">
              <a:spcBef>
                <a:spcPts val="0"/>
              </a:spcBef>
              <a:spcAft>
                <a:spcPts val="0"/>
              </a:spcAft>
              <a:buClr>
                <a:schemeClr val="dk1"/>
              </a:buClr>
              <a:buSzPts val="2700"/>
              <a:buFont typeface="Arial"/>
              <a:buNone/>
            </a:pPr>
            <a:r>
              <a:t/>
            </a:r>
            <a:endParaRPr sz="1800">
              <a:latin typeface="Calibri"/>
              <a:ea typeface="Calibri"/>
              <a:cs typeface="Calibri"/>
              <a:sym typeface="Calibri"/>
            </a:endParaRPr>
          </a:p>
          <a:p>
            <a:pPr indent="-342900" lvl="0" marL="457200" rtl="0" algn="l">
              <a:spcBef>
                <a:spcPts val="0"/>
              </a:spcBef>
              <a:spcAft>
                <a:spcPts val="0"/>
              </a:spcAft>
              <a:buSzPts val="1800"/>
              <a:buFont typeface="Calibri"/>
              <a:buAutoNum type="alphaLcPeriod"/>
            </a:pPr>
            <a:r>
              <a:rPr lang="es" sz="1800">
                <a:latin typeface="Calibri"/>
                <a:ea typeface="Calibri"/>
                <a:cs typeface="Calibri"/>
                <a:sym typeface="Calibri"/>
              </a:rPr>
              <a:t>Calcula el largo del pivote utilizado.</a:t>
            </a:r>
            <a:endParaRPr sz="1800">
              <a:latin typeface="Calibri"/>
              <a:ea typeface="Calibri"/>
              <a:cs typeface="Calibri"/>
              <a:sym typeface="Calibri"/>
            </a:endParaRPr>
          </a:p>
          <a:p>
            <a:pPr indent="0" lvl="0" marL="0" rtl="0" algn="l">
              <a:spcBef>
                <a:spcPts val="0"/>
              </a:spcBef>
              <a:spcAft>
                <a:spcPts val="0"/>
              </a:spcAft>
              <a:buClr>
                <a:schemeClr val="dk1"/>
              </a:buClr>
              <a:buSzPts val="2700"/>
              <a:buFont typeface="Arial"/>
              <a:buNone/>
            </a:pPr>
            <a:r>
              <a:t/>
            </a:r>
            <a:endParaRPr sz="2100">
              <a:latin typeface="Calibri"/>
              <a:ea typeface="Calibri"/>
              <a:cs typeface="Calibri"/>
              <a:sym typeface="Calibri"/>
            </a:endParaRPr>
          </a:p>
        </p:txBody>
      </p:sp>
      <p:sp>
        <p:nvSpPr>
          <p:cNvPr id="218" name="Google Shape;218;p38"/>
          <p:cNvSpPr txBox="1"/>
          <p:nvPr/>
        </p:nvSpPr>
        <p:spPr>
          <a:xfrm>
            <a:off x="471029" y="363875"/>
            <a:ext cx="41442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lang="es" sz="2700">
                <a:solidFill>
                  <a:srgbClr val="423B71"/>
                </a:solidFill>
                <a:latin typeface="Calibri"/>
                <a:ea typeface="Calibri"/>
                <a:cs typeface="Calibri"/>
                <a:sym typeface="Calibri"/>
              </a:rPr>
              <a:t>Actividad 3</a:t>
            </a:r>
            <a:endParaRPr b="1" i="0" sz="2700" u="none" cap="none" strike="noStrike">
              <a:solidFill>
                <a:srgbClr val="423B71"/>
              </a:solidFill>
              <a:latin typeface="Calibri"/>
              <a:ea typeface="Calibri"/>
              <a:cs typeface="Calibri"/>
              <a:sym typeface="Calibri"/>
            </a:endParaRPr>
          </a:p>
        </p:txBody>
      </p:sp>
      <p:sp>
        <p:nvSpPr>
          <p:cNvPr id="219" name="Google Shape;219;p38"/>
          <p:cNvSpPr/>
          <p:nvPr/>
        </p:nvSpPr>
        <p:spPr>
          <a:xfrm>
            <a:off x="4934750" y="1884850"/>
            <a:ext cx="3667800" cy="1052400"/>
          </a:xfrm>
          <a:prstGeom prst="roundRect">
            <a:avLst>
              <a:gd fmla="val 16667" name="adj"/>
            </a:avLst>
          </a:prstGeom>
          <a:noFill/>
          <a:ln cap="flat" cmpd="sng" w="19050">
            <a:solidFill>
              <a:srgbClr val="62B799"/>
            </a:solidFill>
            <a:prstDash val="solid"/>
            <a:round/>
            <a:headEnd len="sm" w="sm" type="none"/>
            <a:tailEnd len="sm" w="sm" type="none"/>
          </a:ln>
        </p:spPr>
        <p:txBody>
          <a:bodyPr anchorCtr="0" anchor="b" bIns="91425" lIns="91425" spcFirstLastPara="1" rIns="91425" wrap="square" tIns="91425">
            <a:noAutofit/>
          </a:bodyPr>
          <a:lstStyle/>
          <a:p>
            <a:pPr indent="0" lvl="0" marL="0" rtl="0" algn="ctr">
              <a:lnSpc>
                <a:spcPct val="115000"/>
              </a:lnSpc>
              <a:spcBef>
                <a:spcPts val="0"/>
              </a:spcBef>
              <a:spcAft>
                <a:spcPts val="1200"/>
              </a:spcAft>
              <a:buNone/>
            </a:pPr>
            <a:r>
              <a:t/>
            </a:r>
            <a:endParaRPr sz="1800">
              <a:solidFill>
                <a:srgbClr val="111111"/>
              </a:solidFill>
              <a:latin typeface="Calibri"/>
              <a:ea typeface="Calibri"/>
              <a:cs typeface="Calibri"/>
              <a:sym typeface="Calibri"/>
            </a:endParaRPr>
          </a:p>
        </p:txBody>
      </p:sp>
      <p:sp>
        <p:nvSpPr>
          <p:cNvPr id="220" name="Google Shape;220;p38"/>
          <p:cNvSpPr txBox="1"/>
          <p:nvPr/>
        </p:nvSpPr>
        <p:spPr>
          <a:xfrm>
            <a:off x="4891525" y="2006750"/>
            <a:ext cx="3628800" cy="13029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b="1" lang="es" sz="1700">
                <a:solidFill>
                  <a:srgbClr val="111111"/>
                </a:solidFill>
                <a:latin typeface="Nunito"/>
                <a:ea typeface="Nunito"/>
                <a:cs typeface="Nunito"/>
                <a:sym typeface="Nunito"/>
              </a:rPr>
              <a:t>¿Cuál fue tu estrategia para calcular el largo del pivote?</a:t>
            </a:r>
            <a:endParaRPr b="1" sz="1700">
              <a:solidFill>
                <a:srgbClr val="111111"/>
              </a:solidFill>
              <a:latin typeface="Nunito"/>
              <a:ea typeface="Nunito"/>
              <a:cs typeface="Nunito"/>
              <a:sym typeface="Nunito"/>
            </a:endParaRPr>
          </a:p>
          <a:p>
            <a:pPr indent="0" lvl="0" marL="0" rtl="0" algn="l">
              <a:lnSpc>
                <a:spcPct val="115000"/>
              </a:lnSpc>
              <a:spcBef>
                <a:spcPts val="0"/>
              </a:spcBef>
              <a:spcAft>
                <a:spcPts val="0"/>
              </a:spcAft>
              <a:buNone/>
            </a:pPr>
            <a:r>
              <a:t/>
            </a:r>
            <a:endParaRPr b="1" sz="1700">
              <a:solidFill>
                <a:srgbClr val="111111"/>
              </a:solidFill>
              <a:latin typeface="Nunito"/>
              <a:ea typeface="Nunito"/>
              <a:cs typeface="Nunito"/>
              <a:sym typeface="Nunito"/>
            </a:endParaRPr>
          </a:p>
          <a:p>
            <a:pPr indent="0" lvl="0" marL="0" rtl="0" algn="l">
              <a:lnSpc>
                <a:spcPct val="115000"/>
              </a:lnSpc>
              <a:spcBef>
                <a:spcPts val="0"/>
              </a:spcBef>
              <a:spcAft>
                <a:spcPts val="0"/>
              </a:spcAft>
              <a:buNone/>
            </a:pPr>
            <a:r>
              <a:t/>
            </a:r>
            <a:endParaRPr/>
          </a:p>
        </p:txBody>
      </p:sp>
      <p:sp>
        <p:nvSpPr>
          <p:cNvPr id="221" name="Google Shape;221;p38"/>
          <p:cNvSpPr txBox="1"/>
          <p:nvPr/>
        </p:nvSpPr>
        <p:spPr>
          <a:xfrm>
            <a:off x="5396650" y="3501025"/>
            <a:ext cx="3000000" cy="615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s" sz="1300">
                <a:solidFill>
                  <a:srgbClr val="111111"/>
                </a:solidFill>
                <a:latin typeface="Nunito"/>
                <a:ea typeface="Nunito"/>
                <a:cs typeface="Nunito"/>
                <a:sym typeface="Nunito"/>
              </a:rPr>
              <a:t>Respuesta: </a:t>
            </a:r>
            <a:r>
              <a:rPr lang="es" sz="1300">
                <a:solidFill>
                  <a:srgbClr val="111111"/>
                </a:solidFill>
                <a:latin typeface="Nunito"/>
                <a:ea typeface="Nunito"/>
                <a:cs typeface="Nunito"/>
                <a:sym typeface="Nunito"/>
              </a:rPr>
              <a:t>El radio del pivote mide entre </a:t>
            </a:r>
            <a:r>
              <a:rPr lang="es" sz="1200">
                <a:solidFill>
                  <a:schemeClr val="dk1"/>
                </a:solidFill>
                <a:latin typeface="Calibri"/>
                <a:ea typeface="Calibri"/>
                <a:cs typeface="Calibri"/>
                <a:sym typeface="Calibri"/>
              </a:rPr>
              <a:t>43 y 44 metros. (r ≈ 43,703 m)</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9"/>
          <p:cNvSpPr txBox="1"/>
          <p:nvPr/>
        </p:nvSpPr>
        <p:spPr>
          <a:xfrm>
            <a:off x="591200" y="1932775"/>
            <a:ext cx="4743300" cy="392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t/>
            </a:r>
            <a:endParaRPr b="0" i="0" sz="2100" u="none" cap="none" strike="noStrike">
              <a:solidFill>
                <a:srgbClr val="423B71"/>
              </a:solidFill>
              <a:latin typeface="Calibri"/>
              <a:ea typeface="Calibri"/>
              <a:cs typeface="Calibri"/>
              <a:sym typeface="Calibri"/>
            </a:endParaRPr>
          </a:p>
        </p:txBody>
      </p:sp>
      <p:sp>
        <p:nvSpPr>
          <p:cNvPr id="227" name="Google Shape;227;p39"/>
          <p:cNvSpPr/>
          <p:nvPr/>
        </p:nvSpPr>
        <p:spPr>
          <a:xfrm>
            <a:off x="561825" y="1003150"/>
            <a:ext cx="7212000" cy="3459300"/>
          </a:xfrm>
          <a:prstGeom prst="rect">
            <a:avLst/>
          </a:prstGeom>
          <a:solidFill>
            <a:srgbClr val="F3F3F3"/>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rPr lang="es" sz="1800">
                <a:latin typeface="Calibri"/>
                <a:ea typeface="Calibri"/>
                <a:cs typeface="Calibri"/>
                <a:sym typeface="Calibri"/>
              </a:rPr>
              <a:t>A</a:t>
            </a:r>
            <a:r>
              <a:rPr lang="es" sz="1800">
                <a:latin typeface="Calibri"/>
                <a:ea typeface="Calibri"/>
                <a:cs typeface="Calibri"/>
                <a:sym typeface="Calibri"/>
              </a:rPr>
              <a:t>naliza la siguiente información relativa al uso de sistemas de riego de pivote en el país: </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ctr">
              <a:spcBef>
                <a:spcPts val="0"/>
              </a:spcBef>
              <a:spcAft>
                <a:spcPts val="0"/>
              </a:spcAft>
              <a:buNone/>
            </a:pPr>
            <a:r>
              <a:rPr i="1" lang="es" sz="1800">
                <a:latin typeface="Calibri"/>
                <a:ea typeface="Calibri"/>
                <a:cs typeface="Calibri"/>
                <a:sym typeface="Calibri"/>
              </a:rPr>
              <a:t>“En la comuna de María Pinto había un pivote, que era uno de los más largos usados en Chile. Se sabe que este medía 815 metros de largo, pero no regaba un círculo completo, solo 114 ha, pudiendo haber regado 210 ha…”</a:t>
            </a:r>
            <a:r>
              <a:rPr lang="es" sz="1800">
                <a:latin typeface="Calibri"/>
                <a:ea typeface="Calibri"/>
                <a:cs typeface="Calibri"/>
                <a:sym typeface="Calibri"/>
              </a:rPr>
              <a:t> (red agricola, 2016)</a:t>
            </a:r>
            <a:endParaRPr sz="2100">
              <a:latin typeface="Calibri"/>
              <a:ea typeface="Calibri"/>
              <a:cs typeface="Calibri"/>
              <a:sym typeface="Calibri"/>
            </a:endParaRPr>
          </a:p>
        </p:txBody>
      </p:sp>
      <p:sp>
        <p:nvSpPr>
          <p:cNvPr id="228" name="Google Shape;228;p39"/>
          <p:cNvSpPr txBox="1"/>
          <p:nvPr/>
        </p:nvSpPr>
        <p:spPr>
          <a:xfrm>
            <a:off x="471029" y="363875"/>
            <a:ext cx="41442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lang="es" sz="2700">
                <a:solidFill>
                  <a:srgbClr val="423B71"/>
                </a:solidFill>
                <a:latin typeface="Calibri"/>
                <a:ea typeface="Calibri"/>
                <a:cs typeface="Calibri"/>
                <a:sym typeface="Calibri"/>
              </a:rPr>
              <a:t>Actividad 4</a:t>
            </a:r>
            <a:endParaRPr b="1" i="0" sz="2700" u="none" cap="none" strike="noStrike">
              <a:solidFill>
                <a:srgbClr val="423B7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40"/>
          <p:cNvSpPr/>
          <p:nvPr/>
        </p:nvSpPr>
        <p:spPr>
          <a:xfrm>
            <a:off x="471025" y="1418350"/>
            <a:ext cx="7298400" cy="1963500"/>
          </a:xfrm>
          <a:prstGeom prst="rect">
            <a:avLst/>
          </a:prstGeom>
          <a:noFill/>
          <a:ln cap="flat" cmpd="sng" w="9525">
            <a:solidFill>
              <a:srgbClr val="62B7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40"/>
          <p:cNvSpPr txBox="1"/>
          <p:nvPr/>
        </p:nvSpPr>
        <p:spPr>
          <a:xfrm>
            <a:off x="740425" y="1742050"/>
            <a:ext cx="6759600" cy="1316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lang="es" sz="2000">
                <a:solidFill>
                  <a:schemeClr val="dk1"/>
                </a:solidFill>
                <a:latin typeface="Calibri"/>
                <a:ea typeface="Calibri"/>
                <a:cs typeface="Calibri"/>
                <a:sym typeface="Calibri"/>
              </a:rPr>
              <a:t>Las dimensiones del pivote son bastante más largas  en comparación a las de la actividad 1, de esta forma, el área que cubre el pivote es muy grande. Por ello, es necesario expresarla en una unidad de medida mayor, en este caso, en </a:t>
            </a:r>
            <a:r>
              <a:rPr b="1" lang="es" sz="2100">
                <a:solidFill>
                  <a:schemeClr val="dk1"/>
                </a:solidFill>
                <a:latin typeface="Calibri"/>
                <a:ea typeface="Calibri"/>
                <a:cs typeface="Calibri"/>
                <a:sym typeface="Calibri"/>
              </a:rPr>
              <a:t>hectáreas</a:t>
            </a:r>
            <a:r>
              <a:rPr lang="es" sz="2000">
                <a:solidFill>
                  <a:schemeClr val="dk1"/>
                </a:solidFill>
                <a:latin typeface="Calibri"/>
                <a:ea typeface="Calibri"/>
                <a:cs typeface="Calibri"/>
                <a:sym typeface="Calibri"/>
              </a:rPr>
              <a:t>.</a:t>
            </a:r>
            <a:endParaRPr sz="2000">
              <a:solidFill>
                <a:schemeClr val="dk1"/>
              </a:solidFill>
              <a:latin typeface="Calibri"/>
              <a:ea typeface="Calibri"/>
              <a:cs typeface="Calibri"/>
              <a:sym typeface="Calibri"/>
            </a:endParaRPr>
          </a:p>
        </p:txBody>
      </p:sp>
      <p:sp>
        <p:nvSpPr>
          <p:cNvPr id="235" name="Google Shape;235;p40"/>
          <p:cNvSpPr txBox="1"/>
          <p:nvPr/>
        </p:nvSpPr>
        <p:spPr>
          <a:xfrm>
            <a:off x="471029" y="363875"/>
            <a:ext cx="4144200" cy="4848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Font typeface="Arial"/>
              <a:buNone/>
            </a:pPr>
            <a:r>
              <a:rPr b="1" lang="es" sz="2700">
                <a:solidFill>
                  <a:srgbClr val="423B71"/>
                </a:solidFill>
                <a:latin typeface="Calibri"/>
                <a:ea typeface="Calibri"/>
                <a:cs typeface="Calibri"/>
                <a:sym typeface="Calibri"/>
              </a:rPr>
              <a:t>Principales Ideas</a:t>
            </a:r>
            <a:endParaRPr b="1" i="0" sz="2700" u="none" cap="none" strike="noStrike">
              <a:solidFill>
                <a:srgbClr val="423B7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41"/>
          <p:cNvSpPr txBox="1"/>
          <p:nvPr/>
        </p:nvSpPr>
        <p:spPr>
          <a:xfrm>
            <a:off x="471029" y="363875"/>
            <a:ext cx="41442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lang="es" sz="2700">
                <a:solidFill>
                  <a:srgbClr val="423B71"/>
                </a:solidFill>
                <a:latin typeface="Calibri"/>
                <a:ea typeface="Calibri"/>
                <a:cs typeface="Calibri"/>
                <a:sym typeface="Calibri"/>
              </a:rPr>
              <a:t>Principales Ideas</a:t>
            </a:r>
            <a:endParaRPr b="1" i="0" sz="2700" u="none" cap="none" strike="noStrike">
              <a:solidFill>
                <a:srgbClr val="423B71"/>
              </a:solidFill>
              <a:latin typeface="Calibri"/>
              <a:ea typeface="Calibri"/>
              <a:cs typeface="Calibri"/>
              <a:sym typeface="Calibri"/>
            </a:endParaRPr>
          </a:p>
        </p:txBody>
      </p:sp>
      <p:pic>
        <p:nvPicPr>
          <p:cNvPr id="241" name="Google Shape;241;p41"/>
          <p:cNvPicPr preferRelativeResize="0"/>
          <p:nvPr/>
        </p:nvPicPr>
        <p:blipFill>
          <a:blip r:embed="rId3">
            <a:alphaModFix/>
          </a:blip>
          <a:stretch>
            <a:fillRect/>
          </a:stretch>
        </p:blipFill>
        <p:spPr>
          <a:xfrm>
            <a:off x="671075" y="778775"/>
            <a:ext cx="7093381" cy="399002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42"/>
          <p:cNvSpPr txBox="1"/>
          <p:nvPr/>
        </p:nvSpPr>
        <p:spPr>
          <a:xfrm>
            <a:off x="1378725" y="1197263"/>
            <a:ext cx="6222300" cy="1177500"/>
          </a:xfrm>
          <a:prstGeom prst="rect">
            <a:avLst/>
          </a:prstGeom>
          <a:noFill/>
          <a:ln>
            <a:noFill/>
          </a:ln>
        </p:spPr>
        <p:txBody>
          <a:bodyPr anchorCtr="0" anchor="t" bIns="34275" lIns="68575" spcFirstLastPara="1" rIns="68575" wrap="square" tIns="34275">
            <a:spAutoFit/>
          </a:bodyPr>
          <a:lstStyle/>
          <a:p>
            <a:pPr indent="0" lvl="0" marL="0" rtl="0" algn="ctr">
              <a:spcBef>
                <a:spcPts val="0"/>
              </a:spcBef>
              <a:spcAft>
                <a:spcPts val="0"/>
              </a:spcAft>
              <a:buClr>
                <a:schemeClr val="dk1"/>
              </a:buClr>
              <a:buSzPts val="1100"/>
              <a:buFont typeface="Arial"/>
              <a:buNone/>
            </a:pPr>
            <a:r>
              <a:rPr i="1" lang="es" sz="1800">
                <a:solidFill>
                  <a:schemeClr val="dk1"/>
                </a:solidFill>
                <a:latin typeface="Calibri"/>
                <a:ea typeface="Calibri"/>
                <a:cs typeface="Calibri"/>
                <a:sym typeface="Calibri"/>
              </a:rPr>
              <a:t>“En la comuna de María Pinto había un pivote, que era uno de los más largos usados en Chile. Se sabe que este medía 815 metros de largo, pero no regaba un círculo completo, solo 114 ha, pudiendo haber regado 210 ha…”</a:t>
            </a:r>
            <a:r>
              <a:rPr lang="es" sz="1800">
                <a:solidFill>
                  <a:schemeClr val="dk1"/>
                </a:solidFill>
                <a:latin typeface="Calibri"/>
                <a:ea typeface="Calibri"/>
                <a:cs typeface="Calibri"/>
                <a:sym typeface="Calibri"/>
              </a:rPr>
              <a:t> (red agricola, 2016)</a:t>
            </a:r>
            <a:endParaRPr b="0" i="0" sz="2100" u="none" cap="none" strike="noStrike">
              <a:solidFill>
                <a:srgbClr val="423B71"/>
              </a:solidFill>
              <a:latin typeface="Calibri"/>
              <a:ea typeface="Calibri"/>
              <a:cs typeface="Calibri"/>
              <a:sym typeface="Calibri"/>
            </a:endParaRPr>
          </a:p>
        </p:txBody>
      </p:sp>
      <p:sp>
        <p:nvSpPr>
          <p:cNvPr id="247" name="Google Shape;247;p42"/>
          <p:cNvSpPr/>
          <p:nvPr/>
        </p:nvSpPr>
        <p:spPr>
          <a:xfrm>
            <a:off x="594525" y="2624550"/>
            <a:ext cx="7866600" cy="1315500"/>
          </a:xfrm>
          <a:prstGeom prst="rect">
            <a:avLst/>
          </a:prstGeom>
          <a:solidFill>
            <a:srgbClr val="F3F3F3"/>
          </a:solidFill>
          <a:ln>
            <a:noFill/>
          </a:ln>
        </p:spPr>
        <p:txBody>
          <a:bodyPr anchorCtr="0" anchor="ctr" bIns="68575" lIns="68575" spcFirstLastPara="1" rIns="68575" wrap="square" tIns="68575">
            <a:noAutofit/>
          </a:bodyPr>
          <a:lstStyle/>
          <a:p>
            <a:pPr indent="-342900" lvl="0" marL="457200" rtl="0" algn="l">
              <a:lnSpc>
                <a:spcPct val="115000"/>
              </a:lnSpc>
              <a:spcBef>
                <a:spcPts val="0"/>
              </a:spcBef>
              <a:spcAft>
                <a:spcPts val="0"/>
              </a:spcAft>
              <a:buClr>
                <a:schemeClr val="dk1"/>
              </a:buClr>
              <a:buSzPts val="1800"/>
              <a:buFont typeface="Calibri"/>
              <a:buAutoNum type="arabicPeriod"/>
            </a:pPr>
            <a:r>
              <a:rPr lang="es" sz="1800">
                <a:solidFill>
                  <a:schemeClr val="dk1"/>
                </a:solidFill>
                <a:latin typeface="Calibri"/>
                <a:ea typeface="Calibri"/>
                <a:cs typeface="Calibri"/>
                <a:sym typeface="Calibri"/>
              </a:rPr>
              <a:t>¿Es correcta la información relativa a la cantidad de hectáreas que podía regar ese pivote? (1 ha = 10 000 </a:t>
            </a:r>
            <a:r>
              <a:rPr lang="es" sz="1800">
                <a:solidFill>
                  <a:srgbClr val="111111"/>
                </a:solidFill>
                <a:latin typeface="Calibri"/>
                <a:ea typeface="Calibri"/>
                <a:cs typeface="Calibri"/>
                <a:sym typeface="Calibri"/>
              </a:rPr>
              <a:t>m²</a:t>
            </a:r>
            <a:r>
              <a:rPr lang="es" sz="1800">
                <a:solidFill>
                  <a:schemeClr val="dk1"/>
                </a:solidFill>
                <a:latin typeface="Calibri"/>
                <a:ea typeface="Calibri"/>
                <a:cs typeface="Calibri"/>
                <a:sym typeface="Calibri"/>
              </a:rPr>
              <a:t>) </a:t>
            </a:r>
            <a:endParaRPr sz="2700">
              <a:latin typeface="Calibri"/>
              <a:ea typeface="Calibri"/>
              <a:cs typeface="Calibri"/>
              <a:sym typeface="Calibri"/>
            </a:endParaRPr>
          </a:p>
        </p:txBody>
      </p:sp>
      <p:sp>
        <p:nvSpPr>
          <p:cNvPr id="248" name="Google Shape;248;p42"/>
          <p:cNvSpPr txBox="1"/>
          <p:nvPr/>
        </p:nvSpPr>
        <p:spPr>
          <a:xfrm>
            <a:off x="471029" y="363875"/>
            <a:ext cx="41442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lang="es" sz="2700">
                <a:solidFill>
                  <a:srgbClr val="423B71"/>
                </a:solidFill>
                <a:latin typeface="Calibri"/>
                <a:ea typeface="Calibri"/>
                <a:cs typeface="Calibri"/>
                <a:sym typeface="Calibri"/>
              </a:rPr>
              <a:t>Actividad 4</a:t>
            </a:r>
            <a:endParaRPr b="1" i="0" sz="2700" u="none" cap="none" strike="noStrike">
              <a:solidFill>
                <a:srgbClr val="423B7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43"/>
          <p:cNvSpPr txBox="1"/>
          <p:nvPr/>
        </p:nvSpPr>
        <p:spPr>
          <a:xfrm>
            <a:off x="591200" y="1932775"/>
            <a:ext cx="4743300" cy="392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t/>
            </a:r>
            <a:endParaRPr b="0" i="0" sz="2100" u="none" cap="none" strike="noStrike">
              <a:solidFill>
                <a:srgbClr val="423B71"/>
              </a:solidFill>
              <a:latin typeface="Calibri"/>
              <a:ea typeface="Calibri"/>
              <a:cs typeface="Calibri"/>
              <a:sym typeface="Calibri"/>
            </a:endParaRPr>
          </a:p>
        </p:txBody>
      </p:sp>
      <p:sp>
        <p:nvSpPr>
          <p:cNvPr id="254" name="Google Shape;254;p43"/>
          <p:cNvSpPr/>
          <p:nvPr/>
        </p:nvSpPr>
        <p:spPr>
          <a:xfrm>
            <a:off x="561825" y="1256300"/>
            <a:ext cx="4236000" cy="2526900"/>
          </a:xfrm>
          <a:prstGeom prst="rect">
            <a:avLst/>
          </a:prstGeom>
          <a:solidFill>
            <a:srgbClr val="F3F3F3"/>
          </a:solidFill>
          <a:ln>
            <a:noFill/>
          </a:ln>
        </p:spPr>
        <p:txBody>
          <a:bodyPr anchorCtr="0" anchor="ctr" bIns="68575" lIns="68575" spcFirstLastPara="1" rIns="68575" wrap="square" tIns="68575">
            <a:noAutofit/>
          </a:bodyPr>
          <a:lstStyle/>
          <a:p>
            <a:pPr indent="-342900" lvl="0" marL="457200" rtl="0" algn="l">
              <a:lnSpc>
                <a:spcPct val="115000"/>
              </a:lnSpc>
              <a:spcBef>
                <a:spcPts val="0"/>
              </a:spcBef>
              <a:spcAft>
                <a:spcPts val="0"/>
              </a:spcAft>
              <a:buClr>
                <a:schemeClr val="dk1"/>
              </a:buClr>
              <a:buSzPts val="1800"/>
              <a:buFont typeface="Calibri"/>
              <a:buAutoNum type="arabicPeriod"/>
            </a:pPr>
            <a:r>
              <a:rPr lang="es" sz="1800">
                <a:solidFill>
                  <a:schemeClr val="dk1"/>
                </a:solidFill>
                <a:latin typeface="Calibri"/>
                <a:ea typeface="Calibri"/>
                <a:cs typeface="Calibri"/>
                <a:sym typeface="Calibri"/>
              </a:rPr>
              <a:t>¿Es correcta la información relativa a la cantidad de hectáreas que podía regar ese pivote? (1 ha = 10 000 </a:t>
            </a:r>
            <a:r>
              <a:rPr lang="es" sz="1800">
                <a:solidFill>
                  <a:srgbClr val="111111"/>
                </a:solidFill>
                <a:latin typeface="Calibri"/>
                <a:ea typeface="Calibri"/>
                <a:cs typeface="Calibri"/>
                <a:sym typeface="Calibri"/>
              </a:rPr>
              <a:t>m²</a:t>
            </a:r>
            <a:r>
              <a:rPr lang="es" sz="1800">
                <a:solidFill>
                  <a:schemeClr val="dk1"/>
                </a:solidFill>
                <a:latin typeface="Calibri"/>
                <a:ea typeface="Calibri"/>
                <a:cs typeface="Calibri"/>
                <a:sym typeface="Calibri"/>
              </a:rPr>
              <a:t>) </a:t>
            </a:r>
            <a:endParaRPr sz="2700">
              <a:latin typeface="Calibri"/>
              <a:ea typeface="Calibri"/>
              <a:cs typeface="Calibri"/>
              <a:sym typeface="Calibri"/>
            </a:endParaRPr>
          </a:p>
        </p:txBody>
      </p:sp>
      <p:sp>
        <p:nvSpPr>
          <p:cNvPr id="255" name="Google Shape;255;p43"/>
          <p:cNvSpPr txBox="1"/>
          <p:nvPr/>
        </p:nvSpPr>
        <p:spPr>
          <a:xfrm>
            <a:off x="471029" y="363875"/>
            <a:ext cx="41442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lang="es" sz="2700">
                <a:solidFill>
                  <a:srgbClr val="423B71"/>
                </a:solidFill>
                <a:latin typeface="Calibri"/>
                <a:ea typeface="Calibri"/>
                <a:cs typeface="Calibri"/>
                <a:sym typeface="Calibri"/>
              </a:rPr>
              <a:t>Actividad 4</a:t>
            </a:r>
            <a:endParaRPr b="1" i="0" sz="2700" u="none" cap="none" strike="noStrike">
              <a:solidFill>
                <a:srgbClr val="423B71"/>
              </a:solidFill>
              <a:latin typeface="Calibri"/>
              <a:ea typeface="Calibri"/>
              <a:cs typeface="Calibri"/>
              <a:sym typeface="Calibri"/>
            </a:endParaRPr>
          </a:p>
        </p:txBody>
      </p:sp>
      <p:pic>
        <p:nvPicPr>
          <p:cNvPr id="256" name="Google Shape;256;p43"/>
          <p:cNvPicPr preferRelativeResize="0"/>
          <p:nvPr/>
        </p:nvPicPr>
        <p:blipFill>
          <a:blip r:embed="rId3">
            <a:alphaModFix/>
          </a:blip>
          <a:stretch>
            <a:fillRect/>
          </a:stretch>
        </p:blipFill>
        <p:spPr>
          <a:xfrm>
            <a:off x="5685100" y="1611700"/>
            <a:ext cx="2545850" cy="1696100"/>
          </a:xfrm>
          <a:prstGeom prst="rect">
            <a:avLst/>
          </a:prstGeom>
          <a:noFill/>
          <a:ln>
            <a:noFill/>
          </a:ln>
        </p:spPr>
      </p:pic>
      <p:sp>
        <p:nvSpPr>
          <p:cNvPr id="257" name="Google Shape;257;p43"/>
          <p:cNvSpPr/>
          <p:nvPr/>
        </p:nvSpPr>
        <p:spPr>
          <a:xfrm>
            <a:off x="4959025" y="3468325"/>
            <a:ext cx="3948600" cy="679500"/>
          </a:xfrm>
          <a:prstGeom prst="roundRect">
            <a:avLst>
              <a:gd fmla="val 16667" name="adj"/>
            </a:avLst>
          </a:prstGeom>
          <a:noFill/>
          <a:ln cap="flat" cmpd="sng" w="19050">
            <a:solidFill>
              <a:srgbClr val="62B799"/>
            </a:solidFill>
            <a:prstDash val="solid"/>
            <a:round/>
            <a:headEnd len="sm" w="sm" type="none"/>
            <a:tailEnd len="sm" w="sm" type="none"/>
          </a:ln>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lang="es" sz="1300">
                <a:solidFill>
                  <a:srgbClr val="111111"/>
                </a:solidFill>
                <a:latin typeface="Nunito"/>
                <a:ea typeface="Nunito"/>
                <a:cs typeface="Nunito"/>
                <a:sym typeface="Nunito"/>
              </a:rPr>
              <a:t>Si es correcta, ya que la cifra es cercana a las 210 ha, por tanto, era el área que regaba el pivote. </a:t>
            </a:r>
            <a:endParaRPr sz="1800">
              <a:solidFill>
                <a:srgbClr val="11111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44"/>
          <p:cNvSpPr txBox="1"/>
          <p:nvPr/>
        </p:nvSpPr>
        <p:spPr>
          <a:xfrm>
            <a:off x="591200" y="1932775"/>
            <a:ext cx="4743300" cy="392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t/>
            </a:r>
            <a:endParaRPr b="0" i="0" sz="2100" u="none" cap="none" strike="noStrike">
              <a:solidFill>
                <a:srgbClr val="423B71"/>
              </a:solidFill>
              <a:latin typeface="Calibri"/>
              <a:ea typeface="Calibri"/>
              <a:cs typeface="Calibri"/>
              <a:sym typeface="Calibri"/>
            </a:endParaRPr>
          </a:p>
        </p:txBody>
      </p:sp>
      <p:sp>
        <p:nvSpPr>
          <p:cNvPr id="263" name="Google Shape;263;p44"/>
          <p:cNvSpPr/>
          <p:nvPr/>
        </p:nvSpPr>
        <p:spPr>
          <a:xfrm>
            <a:off x="561825" y="1256300"/>
            <a:ext cx="4283700" cy="3459300"/>
          </a:xfrm>
          <a:prstGeom prst="rect">
            <a:avLst/>
          </a:prstGeom>
          <a:solidFill>
            <a:srgbClr val="F3F3F3"/>
          </a:solidFill>
          <a:ln>
            <a:noFill/>
          </a:ln>
        </p:spPr>
        <p:txBody>
          <a:bodyPr anchorCtr="0" anchor="ctr" bIns="68575" lIns="68575" spcFirstLastPara="1" rIns="68575" wrap="square" tIns="68575">
            <a:noAutofit/>
          </a:bodyPr>
          <a:lstStyle/>
          <a:p>
            <a:pPr indent="0" lvl="0" marL="0" rtl="0" algn="l">
              <a:lnSpc>
                <a:spcPct val="115000"/>
              </a:lnSpc>
              <a:spcBef>
                <a:spcPts val="0"/>
              </a:spcBef>
              <a:spcAft>
                <a:spcPts val="0"/>
              </a:spcAft>
              <a:buNone/>
            </a:pPr>
            <a:r>
              <a:rPr lang="es" sz="1800">
                <a:solidFill>
                  <a:schemeClr val="dk1"/>
                </a:solidFill>
                <a:latin typeface="Calibri"/>
                <a:ea typeface="Calibri"/>
                <a:cs typeface="Calibri"/>
                <a:sym typeface="Calibri"/>
              </a:rPr>
              <a:t>2.	Haz un dibujo estimado de la superficie </a:t>
            </a:r>
            <a:br>
              <a:rPr lang="es" sz="1800">
                <a:solidFill>
                  <a:schemeClr val="dk1"/>
                </a:solidFill>
                <a:latin typeface="Calibri"/>
                <a:ea typeface="Calibri"/>
                <a:cs typeface="Calibri"/>
                <a:sym typeface="Calibri"/>
              </a:rPr>
            </a:br>
            <a:r>
              <a:rPr lang="es" sz="1800">
                <a:solidFill>
                  <a:schemeClr val="dk1"/>
                </a:solidFill>
                <a:latin typeface="Calibri"/>
                <a:ea typeface="Calibri"/>
                <a:cs typeface="Calibri"/>
                <a:sym typeface="Calibri"/>
              </a:rPr>
              <a:t>	regada por ese pivote.</a:t>
            </a:r>
            <a:endParaRPr sz="2700">
              <a:latin typeface="Calibri"/>
              <a:ea typeface="Calibri"/>
              <a:cs typeface="Calibri"/>
              <a:sym typeface="Calibri"/>
            </a:endParaRPr>
          </a:p>
        </p:txBody>
      </p:sp>
      <p:sp>
        <p:nvSpPr>
          <p:cNvPr id="264" name="Google Shape;264;p44"/>
          <p:cNvSpPr txBox="1"/>
          <p:nvPr/>
        </p:nvSpPr>
        <p:spPr>
          <a:xfrm>
            <a:off x="471029" y="363875"/>
            <a:ext cx="41442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lang="es" sz="2700">
                <a:solidFill>
                  <a:srgbClr val="423B71"/>
                </a:solidFill>
                <a:latin typeface="Calibri"/>
                <a:ea typeface="Calibri"/>
                <a:cs typeface="Calibri"/>
                <a:sym typeface="Calibri"/>
              </a:rPr>
              <a:t>Actividad 4</a:t>
            </a:r>
            <a:endParaRPr b="1" i="0" sz="2700" u="none" cap="none" strike="noStrike">
              <a:solidFill>
                <a:srgbClr val="423B71"/>
              </a:solidFill>
              <a:latin typeface="Calibri"/>
              <a:ea typeface="Calibri"/>
              <a:cs typeface="Calibri"/>
              <a:sym typeface="Calibri"/>
            </a:endParaRPr>
          </a:p>
        </p:txBody>
      </p:sp>
      <p:pic>
        <p:nvPicPr>
          <p:cNvPr id="265" name="Google Shape;265;p44"/>
          <p:cNvPicPr preferRelativeResize="0"/>
          <p:nvPr/>
        </p:nvPicPr>
        <p:blipFill rotWithShape="1">
          <a:blip r:embed="rId3">
            <a:alphaModFix/>
          </a:blip>
          <a:srcRect b="3835" l="21380" r="1154" t="5271"/>
          <a:stretch/>
        </p:blipFill>
        <p:spPr>
          <a:xfrm>
            <a:off x="5649875" y="1932774"/>
            <a:ext cx="2574299" cy="20137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7"/>
          <p:cNvSpPr txBox="1"/>
          <p:nvPr/>
        </p:nvSpPr>
        <p:spPr>
          <a:xfrm>
            <a:off x="444650" y="524400"/>
            <a:ext cx="6977400" cy="915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lang="es" sz="2700">
                <a:solidFill>
                  <a:srgbClr val="423B71"/>
                </a:solidFill>
                <a:latin typeface="Calibri"/>
                <a:ea typeface="Calibri"/>
                <a:cs typeface="Calibri"/>
                <a:sym typeface="Calibri"/>
              </a:rPr>
              <a:t>Revisemos la </a:t>
            </a:r>
            <a:r>
              <a:rPr b="1" lang="es" sz="2800" u="sng">
                <a:solidFill>
                  <a:srgbClr val="423B71"/>
                </a:solidFill>
                <a:latin typeface="Calibri"/>
                <a:ea typeface="Calibri"/>
                <a:cs typeface="Calibri"/>
                <a:sym typeface="Calibri"/>
              </a:rPr>
              <a:t>infografía</a:t>
            </a:r>
            <a:r>
              <a:rPr b="1" lang="es" sz="2700">
                <a:solidFill>
                  <a:srgbClr val="423B71"/>
                </a:solidFill>
                <a:latin typeface="Calibri"/>
                <a:ea typeface="Calibri"/>
                <a:cs typeface="Calibri"/>
                <a:sym typeface="Calibri"/>
              </a:rPr>
              <a:t> de esta situación:</a:t>
            </a:r>
            <a:endParaRPr b="1" sz="2700">
              <a:solidFill>
                <a:srgbClr val="423B71"/>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1" i="0" sz="2700" u="none" cap="none" strike="noStrike">
              <a:solidFill>
                <a:srgbClr val="423B71"/>
              </a:solidFill>
              <a:latin typeface="Calibri"/>
              <a:ea typeface="Calibri"/>
              <a:cs typeface="Calibri"/>
              <a:sym typeface="Calibri"/>
            </a:endParaRPr>
          </a:p>
        </p:txBody>
      </p:sp>
      <p:pic>
        <p:nvPicPr>
          <p:cNvPr id="133" name="Google Shape;133;p27"/>
          <p:cNvPicPr preferRelativeResize="0"/>
          <p:nvPr/>
        </p:nvPicPr>
        <p:blipFill>
          <a:blip r:embed="rId3">
            <a:alphaModFix/>
          </a:blip>
          <a:stretch>
            <a:fillRect/>
          </a:stretch>
        </p:blipFill>
        <p:spPr>
          <a:xfrm>
            <a:off x="2802934" y="1777852"/>
            <a:ext cx="3538127" cy="2863601"/>
          </a:xfrm>
          <a:prstGeom prst="rect">
            <a:avLst/>
          </a:prstGeom>
          <a:noFill/>
          <a:ln>
            <a:noFill/>
          </a:ln>
        </p:spPr>
      </p:pic>
      <p:sp>
        <p:nvSpPr>
          <p:cNvPr id="134" name="Google Shape;134;p27"/>
          <p:cNvSpPr txBox="1"/>
          <p:nvPr/>
        </p:nvSpPr>
        <p:spPr>
          <a:xfrm>
            <a:off x="1302950" y="1177550"/>
            <a:ext cx="62550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Font typeface="Arial"/>
              <a:buNone/>
            </a:pPr>
            <a:r>
              <a:rPr lang="es" sz="2700">
                <a:solidFill>
                  <a:srgbClr val="423B71"/>
                </a:solidFill>
                <a:latin typeface="Calibri"/>
                <a:ea typeface="Calibri"/>
                <a:cs typeface="Calibri"/>
                <a:sym typeface="Calibri"/>
              </a:rPr>
              <a:t>“ Pivotes: Círculo de riego sostenible”</a:t>
            </a:r>
            <a:endParaRPr>
              <a:latin typeface="Calibri"/>
              <a:ea typeface="Calibri"/>
              <a:cs typeface="Calibri"/>
              <a:sym typeface="Calibri"/>
            </a:endParaRPr>
          </a:p>
        </p:txBody>
      </p:sp>
      <p:sp>
        <p:nvSpPr>
          <p:cNvPr id="135" name="Google Shape;135;p27"/>
          <p:cNvSpPr txBox="1"/>
          <p:nvPr/>
        </p:nvSpPr>
        <p:spPr>
          <a:xfrm>
            <a:off x="2874463" y="4511800"/>
            <a:ext cx="3556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s" sz="900">
                <a:solidFill>
                  <a:schemeClr val="dk1"/>
                </a:solidFill>
                <a:latin typeface="Calibri"/>
                <a:ea typeface="Calibri"/>
                <a:cs typeface="Calibri"/>
                <a:sym typeface="Calibri"/>
              </a:rPr>
              <a:t>*Imagen referencial de la situación</a:t>
            </a:r>
            <a:r>
              <a:rPr lang="es">
                <a:latin typeface="Calibri"/>
                <a:ea typeface="Calibri"/>
                <a:cs typeface="Calibri"/>
                <a:sym typeface="Calibri"/>
              </a:rPr>
              <a:t> </a:t>
            </a:r>
            <a:endParaRPr>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45"/>
          <p:cNvSpPr txBox="1"/>
          <p:nvPr/>
        </p:nvSpPr>
        <p:spPr>
          <a:xfrm>
            <a:off x="591200" y="1932775"/>
            <a:ext cx="4743300" cy="392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t/>
            </a:r>
            <a:endParaRPr b="0" i="0" sz="2100" u="none" cap="none" strike="noStrike">
              <a:solidFill>
                <a:srgbClr val="423B71"/>
              </a:solidFill>
              <a:latin typeface="Calibri"/>
              <a:ea typeface="Calibri"/>
              <a:cs typeface="Calibri"/>
              <a:sym typeface="Calibri"/>
            </a:endParaRPr>
          </a:p>
        </p:txBody>
      </p:sp>
      <p:sp>
        <p:nvSpPr>
          <p:cNvPr id="271" name="Google Shape;271;p45"/>
          <p:cNvSpPr/>
          <p:nvPr/>
        </p:nvSpPr>
        <p:spPr>
          <a:xfrm>
            <a:off x="561825" y="1256300"/>
            <a:ext cx="4283700" cy="1153800"/>
          </a:xfrm>
          <a:prstGeom prst="rect">
            <a:avLst/>
          </a:prstGeom>
          <a:solidFill>
            <a:srgbClr val="F3F3F3"/>
          </a:solidFill>
          <a:ln>
            <a:noFill/>
          </a:ln>
        </p:spPr>
        <p:txBody>
          <a:bodyPr anchorCtr="0" anchor="ctr" bIns="68575" lIns="68575" spcFirstLastPara="1" rIns="68575" wrap="square" tIns="68575">
            <a:noAutofit/>
          </a:bodyPr>
          <a:lstStyle/>
          <a:p>
            <a:pPr indent="0" lvl="0" marL="0" rtl="0" algn="l">
              <a:lnSpc>
                <a:spcPct val="115000"/>
              </a:lnSpc>
              <a:spcBef>
                <a:spcPts val="0"/>
              </a:spcBef>
              <a:spcAft>
                <a:spcPts val="0"/>
              </a:spcAft>
              <a:buNone/>
            </a:pPr>
            <a:r>
              <a:rPr lang="es" sz="1800">
                <a:solidFill>
                  <a:schemeClr val="dk1"/>
                </a:solidFill>
                <a:latin typeface="Calibri"/>
                <a:ea typeface="Calibri"/>
                <a:cs typeface="Calibri"/>
                <a:sym typeface="Calibri"/>
              </a:rPr>
              <a:t>2.	Haz un dibujo estimado de la superficie </a:t>
            </a:r>
            <a:br>
              <a:rPr lang="es" sz="1800">
                <a:solidFill>
                  <a:schemeClr val="dk1"/>
                </a:solidFill>
                <a:latin typeface="Calibri"/>
                <a:ea typeface="Calibri"/>
                <a:cs typeface="Calibri"/>
                <a:sym typeface="Calibri"/>
              </a:rPr>
            </a:br>
            <a:r>
              <a:rPr lang="es" sz="1800">
                <a:solidFill>
                  <a:schemeClr val="dk1"/>
                </a:solidFill>
                <a:latin typeface="Calibri"/>
                <a:ea typeface="Calibri"/>
                <a:cs typeface="Calibri"/>
                <a:sym typeface="Calibri"/>
              </a:rPr>
              <a:t>	regada por ese pivote.</a:t>
            </a:r>
            <a:endParaRPr sz="2700">
              <a:latin typeface="Calibri"/>
              <a:ea typeface="Calibri"/>
              <a:cs typeface="Calibri"/>
              <a:sym typeface="Calibri"/>
            </a:endParaRPr>
          </a:p>
        </p:txBody>
      </p:sp>
      <p:sp>
        <p:nvSpPr>
          <p:cNvPr id="272" name="Google Shape;272;p45"/>
          <p:cNvSpPr txBox="1"/>
          <p:nvPr/>
        </p:nvSpPr>
        <p:spPr>
          <a:xfrm>
            <a:off x="471029" y="363875"/>
            <a:ext cx="41442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lang="es" sz="2700">
                <a:solidFill>
                  <a:srgbClr val="423B71"/>
                </a:solidFill>
                <a:latin typeface="Calibri"/>
                <a:ea typeface="Calibri"/>
                <a:cs typeface="Calibri"/>
                <a:sym typeface="Calibri"/>
              </a:rPr>
              <a:t>Actividad 4</a:t>
            </a:r>
            <a:endParaRPr b="1" i="0" sz="2700" u="none" cap="none" strike="noStrike">
              <a:solidFill>
                <a:srgbClr val="423B71"/>
              </a:solidFill>
              <a:latin typeface="Calibri"/>
              <a:ea typeface="Calibri"/>
              <a:cs typeface="Calibri"/>
              <a:sym typeface="Calibri"/>
            </a:endParaRPr>
          </a:p>
        </p:txBody>
      </p:sp>
      <p:pic>
        <p:nvPicPr>
          <p:cNvPr id="273" name="Google Shape;273;p45"/>
          <p:cNvPicPr preferRelativeResize="0"/>
          <p:nvPr/>
        </p:nvPicPr>
        <p:blipFill>
          <a:blip r:embed="rId3">
            <a:alphaModFix/>
          </a:blip>
          <a:stretch>
            <a:fillRect/>
          </a:stretch>
        </p:blipFill>
        <p:spPr>
          <a:xfrm>
            <a:off x="5159650" y="1479050"/>
            <a:ext cx="2960124" cy="30448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6"/>
          <p:cNvSpPr txBox="1"/>
          <p:nvPr/>
        </p:nvSpPr>
        <p:spPr>
          <a:xfrm>
            <a:off x="591200" y="1932775"/>
            <a:ext cx="4743300" cy="392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t/>
            </a:r>
            <a:endParaRPr b="0" i="0" sz="2100" u="none" cap="none" strike="noStrike">
              <a:solidFill>
                <a:srgbClr val="423B71"/>
              </a:solidFill>
              <a:latin typeface="Calibri"/>
              <a:ea typeface="Calibri"/>
              <a:cs typeface="Calibri"/>
              <a:sym typeface="Calibri"/>
            </a:endParaRPr>
          </a:p>
        </p:txBody>
      </p:sp>
      <p:sp>
        <p:nvSpPr>
          <p:cNvPr id="279" name="Google Shape;279;p46"/>
          <p:cNvSpPr/>
          <p:nvPr/>
        </p:nvSpPr>
        <p:spPr>
          <a:xfrm>
            <a:off x="561825" y="1256300"/>
            <a:ext cx="4283700" cy="3459300"/>
          </a:xfrm>
          <a:prstGeom prst="rect">
            <a:avLst/>
          </a:prstGeom>
          <a:solidFill>
            <a:srgbClr val="F3F3F3"/>
          </a:solidFill>
          <a:ln>
            <a:noFill/>
          </a:ln>
        </p:spPr>
        <p:txBody>
          <a:bodyPr anchorCtr="0" anchor="ctr" bIns="68575" lIns="68575" spcFirstLastPara="1" rIns="68575" wrap="square" tIns="68575">
            <a:noAutofit/>
          </a:bodyPr>
          <a:lstStyle/>
          <a:p>
            <a:pPr indent="0" lvl="0" marL="0" rtl="0" algn="l">
              <a:lnSpc>
                <a:spcPct val="115000"/>
              </a:lnSpc>
              <a:spcBef>
                <a:spcPts val="0"/>
              </a:spcBef>
              <a:spcAft>
                <a:spcPts val="0"/>
              </a:spcAft>
              <a:buNone/>
            </a:pPr>
            <a:r>
              <a:rPr lang="es" sz="1800">
                <a:solidFill>
                  <a:schemeClr val="dk1"/>
                </a:solidFill>
                <a:latin typeface="Calibri"/>
                <a:ea typeface="Calibri"/>
                <a:cs typeface="Calibri"/>
                <a:sym typeface="Calibri"/>
              </a:rPr>
              <a:t>Un agricultor tiene un terreno circular que es regado por un pivote de 10 metros. Desea incrementar el área de la zona de riego en 5 metros cuadrados. Para lograrlo, plantea aumentar en 5 metros la longitud del pivote. ¿La idea del agricultor es correcta? Justifica.</a:t>
            </a:r>
            <a:endParaRPr sz="2700">
              <a:latin typeface="Calibri"/>
              <a:ea typeface="Calibri"/>
              <a:cs typeface="Calibri"/>
              <a:sym typeface="Calibri"/>
            </a:endParaRPr>
          </a:p>
        </p:txBody>
      </p:sp>
      <p:sp>
        <p:nvSpPr>
          <p:cNvPr id="280" name="Google Shape;280;p46"/>
          <p:cNvSpPr txBox="1"/>
          <p:nvPr/>
        </p:nvSpPr>
        <p:spPr>
          <a:xfrm>
            <a:off x="471029" y="363875"/>
            <a:ext cx="41442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lang="es" sz="2700">
                <a:solidFill>
                  <a:srgbClr val="423B71"/>
                </a:solidFill>
                <a:latin typeface="Calibri"/>
                <a:ea typeface="Calibri"/>
                <a:cs typeface="Calibri"/>
                <a:sym typeface="Calibri"/>
              </a:rPr>
              <a:t>Actividad 5</a:t>
            </a:r>
            <a:endParaRPr b="1" i="0" sz="2700" u="none" cap="none" strike="noStrike">
              <a:solidFill>
                <a:srgbClr val="423B71"/>
              </a:solidFill>
              <a:latin typeface="Calibri"/>
              <a:ea typeface="Calibri"/>
              <a:cs typeface="Calibri"/>
              <a:sym typeface="Calibri"/>
            </a:endParaRPr>
          </a:p>
        </p:txBody>
      </p:sp>
      <p:pic>
        <p:nvPicPr>
          <p:cNvPr id="281" name="Google Shape;281;p46"/>
          <p:cNvPicPr preferRelativeResize="0"/>
          <p:nvPr/>
        </p:nvPicPr>
        <p:blipFill>
          <a:blip r:embed="rId3">
            <a:alphaModFix/>
          </a:blip>
          <a:stretch>
            <a:fillRect/>
          </a:stretch>
        </p:blipFill>
        <p:spPr>
          <a:xfrm>
            <a:off x="5678925" y="2013050"/>
            <a:ext cx="2545850" cy="16961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47"/>
          <p:cNvSpPr txBox="1"/>
          <p:nvPr/>
        </p:nvSpPr>
        <p:spPr>
          <a:xfrm>
            <a:off x="591200" y="1932775"/>
            <a:ext cx="4743300" cy="392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t/>
            </a:r>
            <a:endParaRPr b="0" i="0" sz="2100" u="none" cap="none" strike="noStrike">
              <a:solidFill>
                <a:srgbClr val="423B71"/>
              </a:solidFill>
              <a:latin typeface="Calibri"/>
              <a:ea typeface="Calibri"/>
              <a:cs typeface="Calibri"/>
              <a:sym typeface="Calibri"/>
            </a:endParaRPr>
          </a:p>
        </p:txBody>
      </p:sp>
      <p:sp>
        <p:nvSpPr>
          <p:cNvPr id="287" name="Google Shape;287;p47"/>
          <p:cNvSpPr/>
          <p:nvPr/>
        </p:nvSpPr>
        <p:spPr>
          <a:xfrm>
            <a:off x="685325" y="1429200"/>
            <a:ext cx="7773900" cy="2570100"/>
          </a:xfrm>
          <a:prstGeom prst="rect">
            <a:avLst/>
          </a:prstGeom>
          <a:solidFill>
            <a:srgbClr val="F3F3F3"/>
          </a:solidFill>
          <a:ln>
            <a:noFill/>
          </a:ln>
        </p:spPr>
        <p:txBody>
          <a:bodyPr anchorCtr="0" anchor="ctr" bIns="68575" lIns="68575" spcFirstLastPara="1" rIns="68575" wrap="square" tIns="68575">
            <a:noAutofit/>
          </a:bodyPr>
          <a:lstStyle/>
          <a:p>
            <a:pPr indent="0" lvl="0" marL="0" rtl="0" algn="l">
              <a:lnSpc>
                <a:spcPct val="115000"/>
              </a:lnSpc>
              <a:spcBef>
                <a:spcPts val="0"/>
              </a:spcBef>
              <a:spcAft>
                <a:spcPts val="0"/>
              </a:spcAft>
              <a:buNone/>
            </a:pPr>
            <a:r>
              <a:rPr lang="es" sz="1800">
                <a:solidFill>
                  <a:schemeClr val="dk1"/>
                </a:solidFill>
                <a:latin typeface="Calibri"/>
                <a:ea typeface="Calibri"/>
                <a:cs typeface="Calibri"/>
                <a:sym typeface="Calibri"/>
              </a:rPr>
              <a:t>Un agricultor tiene un </a:t>
            </a:r>
            <a:r>
              <a:rPr lang="es" sz="1800" u="sng">
                <a:solidFill>
                  <a:schemeClr val="dk1"/>
                </a:solidFill>
                <a:latin typeface="Calibri"/>
                <a:ea typeface="Calibri"/>
                <a:cs typeface="Calibri"/>
                <a:sym typeface="Calibri"/>
              </a:rPr>
              <a:t>terreno circular </a:t>
            </a:r>
            <a:r>
              <a:rPr lang="es" sz="1800">
                <a:solidFill>
                  <a:schemeClr val="dk1"/>
                </a:solidFill>
                <a:latin typeface="Calibri"/>
                <a:ea typeface="Calibri"/>
                <a:cs typeface="Calibri"/>
                <a:sym typeface="Calibri"/>
              </a:rPr>
              <a:t>que es regado por un pivote de </a:t>
            </a:r>
            <a:r>
              <a:rPr b="1" lang="es" sz="1800">
                <a:solidFill>
                  <a:schemeClr val="dk1"/>
                </a:solidFill>
                <a:latin typeface="Calibri"/>
                <a:ea typeface="Calibri"/>
                <a:cs typeface="Calibri"/>
                <a:sym typeface="Calibri"/>
              </a:rPr>
              <a:t>10 metros</a:t>
            </a:r>
            <a:r>
              <a:rPr lang="es" sz="1800">
                <a:solidFill>
                  <a:schemeClr val="dk1"/>
                </a:solidFill>
                <a:latin typeface="Calibri"/>
                <a:ea typeface="Calibri"/>
                <a:cs typeface="Calibri"/>
                <a:sym typeface="Calibri"/>
              </a:rPr>
              <a:t>. Desea incrementar el área de la zona de riego en </a:t>
            </a:r>
            <a:r>
              <a:rPr b="1" lang="es" sz="1800">
                <a:solidFill>
                  <a:schemeClr val="dk1"/>
                </a:solidFill>
                <a:latin typeface="Calibri"/>
                <a:ea typeface="Calibri"/>
                <a:cs typeface="Calibri"/>
                <a:sym typeface="Calibri"/>
              </a:rPr>
              <a:t>5 metros cuadrados</a:t>
            </a:r>
            <a:r>
              <a:rPr lang="es" sz="1800">
                <a:solidFill>
                  <a:schemeClr val="dk1"/>
                </a:solidFill>
                <a:latin typeface="Calibri"/>
                <a:ea typeface="Calibri"/>
                <a:cs typeface="Calibri"/>
                <a:sym typeface="Calibri"/>
              </a:rPr>
              <a:t>. Para lograrlo, plantea aumentar en </a:t>
            </a:r>
            <a:r>
              <a:rPr b="1" lang="es" sz="1800">
                <a:solidFill>
                  <a:schemeClr val="dk1"/>
                </a:solidFill>
                <a:latin typeface="Calibri"/>
                <a:ea typeface="Calibri"/>
                <a:cs typeface="Calibri"/>
                <a:sym typeface="Calibri"/>
              </a:rPr>
              <a:t>5 metros la longitud</a:t>
            </a:r>
            <a:r>
              <a:rPr lang="es" sz="1800">
                <a:solidFill>
                  <a:schemeClr val="dk1"/>
                </a:solidFill>
                <a:latin typeface="Calibri"/>
                <a:ea typeface="Calibri"/>
                <a:cs typeface="Calibri"/>
                <a:sym typeface="Calibri"/>
              </a:rPr>
              <a:t> del pivote. </a:t>
            </a:r>
            <a:endParaRPr sz="18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s" sz="1800">
                <a:solidFill>
                  <a:schemeClr val="dk1"/>
                </a:solidFill>
                <a:latin typeface="Calibri"/>
                <a:ea typeface="Calibri"/>
                <a:cs typeface="Calibri"/>
                <a:sym typeface="Calibri"/>
              </a:rPr>
              <a:t>                                        ¿La idea del agricultor es correcta? Justifica.</a:t>
            </a:r>
            <a:endParaRPr sz="2700">
              <a:latin typeface="Calibri"/>
              <a:ea typeface="Calibri"/>
              <a:cs typeface="Calibri"/>
              <a:sym typeface="Calibri"/>
            </a:endParaRPr>
          </a:p>
        </p:txBody>
      </p:sp>
      <p:sp>
        <p:nvSpPr>
          <p:cNvPr id="288" name="Google Shape;288;p47"/>
          <p:cNvSpPr txBox="1"/>
          <p:nvPr/>
        </p:nvSpPr>
        <p:spPr>
          <a:xfrm>
            <a:off x="471029" y="363875"/>
            <a:ext cx="41442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lang="es" sz="2700">
                <a:solidFill>
                  <a:srgbClr val="423B71"/>
                </a:solidFill>
                <a:latin typeface="Calibri"/>
                <a:ea typeface="Calibri"/>
                <a:cs typeface="Calibri"/>
                <a:sym typeface="Calibri"/>
              </a:rPr>
              <a:t>Actividad 5</a:t>
            </a:r>
            <a:endParaRPr b="1" i="0" sz="2700" u="none" cap="none" strike="noStrike">
              <a:solidFill>
                <a:srgbClr val="423B7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48"/>
          <p:cNvSpPr/>
          <p:nvPr/>
        </p:nvSpPr>
        <p:spPr>
          <a:xfrm>
            <a:off x="555650" y="1395775"/>
            <a:ext cx="4283700" cy="537000"/>
          </a:xfrm>
          <a:prstGeom prst="rect">
            <a:avLst/>
          </a:prstGeom>
          <a:solidFill>
            <a:srgbClr val="F3F3F3"/>
          </a:solidFill>
          <a:ln>
            <a:noFill/>
          </a:ln>
        </p:spPr>
        <p:txBody>
          <a:bodyPr anchorCtr="0" anchor="ctr" bIns="68575" lIns="68575" spcFirstLastPara="1" rIns="68575" wrap="square" tIns="68575">
            <a:noAutofit/>
          </a:bodyPr>
          <a:lstStyle/>
          <a:p>
            <a:pPr indent="0" lvl="0" marL="0" rtl="0" algn="l">
              <a:lnSpc>
                <a:spcPct val="115000"/>
              </a:lnSpc>
              <a:spcBef>
                <a:spcPts val="0"/>
              </a:spcBef>
              <a:spcAft>
                <a:spcPts val="0"/>
              </a:spcAft>
              <a:buNone/>
            </a:pPr>
            <a:r>
              <a:rPr lang="es" sz="1800">
                <a:solidFill>
                  <a:schemeClr val="dk1"/>
                </a:solidFill>
                <a:latin typeface="Calibri"/>
                <a:ea typeface="Calibri"/>
                <a:cs typeface="Calibri"/>
                <a:sym typeface="Calibri"/>
              </a:rPr>
              <a:t>¿La idea del agricultor es correcta? Justifica.</a:t>
            </a:r>
            <a:endParaRPr sz="2700">
              <a:latin typeface="Calibri"/>
              <a:ea typeface="Calibri"/>
              <a:cs typeface="Calibri"/>
              <a:sym typeface="Calibri"/>
            </a:endParaRPr>
          </a:p>
        </p:txBody>
      </p:sp>
      <p:sp>
        <p:nvSpPr>
          <p:cNvPr id="294" name="Google Shape;294;p48"/>
          <p:cNvSpPr txBox="1"/>
          <p:nvPr/>
        </p:nvSpPr>
        <p:spPr>
          <a:xfrm>
            <a:off x="471029" y="363875"/>
            <a:ext cx="41442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lang="es" sz="2700">
                <a:solidFill>
                  <a:srgbClr val="423B71"/>
                </a:solidFill>
                <a:latin typeface="Calibri"/>
                <a:ea typeface="Calibri"/>
                <a:cs typeface="Calibri"/>
                <a:sym typeface="Calibri"/>
              </a:rPr>
              <a:t>Actividad 5</a:t>
            </a:r>
            <a:endParaRPr b="1" i="0" sz="2700" u="none" cap="none" strike="noStrike">
              <a:solidFill>
                <a:srgbClr val="423B71"/>
              </a:solidFill>
              <a:latin typeface="Calibri"/>
              <a:ea typeface="Calibri"/>
              <a:cs typeface="Calibri"/>
              <a:sym typeface="Calibri"/>
            </a:endParaRPr>
          </a:p>
        </p:txBody>
      </p:sp>
      <p:sp>
        <p:nvSpPr>
          <p:cNvPr id="295" name="Google Shape;295;p48"/>
          <p:cNvSpPr/>
          <p:nvPr/>
        </p:nvSpPr>
        <p:spPr>
          <a:xfrm>
            <a:off x="591200" y="2395400"/>
            <a:ext cx="8462700" cy="1531800"/>
          </a:xfrm>
          <a:prstGeom prst="roundRect">
            <a:avLst>
              <a:gd fmla="val 16667" name="adj"/>
            </a:avLst>
          </a:prstGeom>
          <a:noFill/>
          <a:ln cap="flat" cmpd="sng" w="19050">
            <a:solidFill>
              <a:srgbClr val="62B799"/>
            </a:solidFill>
            <a:prstDash val="solid"/>
            <a:round/>
            <a:headEnd len="sm" w="sm" type="none"/>
            <a:tailEnd len="sm" w="sm" type="none"/>
          </a:ln>
        </p:spPr>
        <p:txBody>
          <a:bodyPr anchorCtr="0" anchor="b" bIns="91425" lIns="91425" spcFirstLastPara="1" rIns="91425" wrap="square" tIns="91425">
            <a:noAutofit/>
          </a:bodyPr>
          <a:lstStyle/>
          <a:p>
            <a:pPr indent="0" lvl="0" marL="0" rtl="0" algn="l">
              <a:lnSpc>
                <a:spcPct val="115000"/>
              </a:lnSpc>
              <a:spcBef>
                <a:spcPts val="0"/>
              </a:spcBef>
              <a:spcAft>
                <a:spcPts val="1200"/>
              </a:spcAft>
              <a:buNone/>
            </a:pPr>
            <a:r>
              <a:rPr lang="es" sz="1800">
                <a:solidFill>
                  <a:srgbClr val="111111"/>
                </a:solidFill>
                <a:latin typeface="Calibri"/>
                <a:ea typeface="Calibri"/>
                <a:cs typeface="Calibri"/>
                <a:sym typeface="Calibri"/>
              </a:rPr>
              <a:t>Si el pivote es de </a:t>
            </a:r>
            <a:r>
              <a:rPr lang="es" sz="1800">
                <a:solidFill>
                  <a:srgbClr val="111111"/>
                </a:solidFill>
                <a:latin typeface="Calibri"/>
                <a:ea typeface="Calibri"/>
                <a:cs typeface="Calibri"/>
                <a:sym typeface="Calibri"/>
              </a:rPr>
              <a:t>10</a:t>
            </a:r>
            <a:r>
              <a:rPr lang="es" sz="1800">
                <a:solidFill>
                  <a:srgbClr val="111111"/>
                </a:solidFill>
                <a:latin typeface="Calibri"/>
                <a:ea typeface="Calibri"/>
                <a:cs typeface="Calibri"/>
                <a:sym typeface="Calibri"/>
              </a:rPr>
              <a:t> metros, el área del círculo es 314 </a:t>
            </a:r>
            <a:r>
              <a:rPr lang="es" sz="1800">
                <a:solidFill>
                  <a:srgbClr val="111111"/>
                </a:solidFill>
                <a:latin typeface="Calibri"/>
                <a:ea typeface="Calibri"/>
                <a:cs typeface="Calibri"/>
                <a:sym typeface="Calibri"/>
              </a:rPr>
              <a:t>m²</a:t>
            </a:r>
            <a:r>
              <a:rPr lang="es" sz="1800">
                <a:solidFill>
                  <a:srgbClr val="111111"/>
                </a:solidFill>
                <a:latin typeface="Calibri"/>
                <a:ea typeface="Calibri"/>
                <a:cs typeface="Calibri"/>
                <a:sym typeface="Calibri"/>
              </a:rPr>
              <a:t>. Al aumentar en 5 metros el radio del pivote, el área es 706,5 </a:t>
            </a:r>
            <a:r>
              <a:rPr lang="es" sz="1800">
                <a:solidFill>
                  <a:srgbClr val="111111"/>
                </a:solidFill>
                <a:latin typeface="Calibri"/>
                <a:ea typeface="Calibri"/>
                <a:cs typeface="Calibri"/>
                <a:sym typeface="Calibri"/>
              </a:rPr>
              <a:t>m²</a:t>
            </a:r>
            <a:r>
              <a:rPr lang="es" sz="1800">
                <a:solidFill>
                  <a:srgbClr val="111111"/>
                </a:solidFill>
                <a:latin typeface="Calibri"/>
                <a:ea typeface="Calibri"/>
                <a:cs typeface="Calibri"/>
                <a:sym typeface="Calibri"/>
              </a:rPr>
              <a:t>. Es decir, el área ha aumentado en 392,5 </a:t>
            </a:r>
            <a:r>
              <a:rPr lang="es" sz="1800">
                <a:solidFill>
                  <a:srgbClr val="111111"/>
                </a:solidFill>
                <a:latin typeface="Calibri"/>
                <a:ea typeface="Calibri"/>
                <a:cs typeface="Calibri"/>
                <a:sym typeface="Calibri"/>
              </a:rPr>
              <a:t>m²</a:t>
            </a:r>
            <a:r>
              <a:rPr lang="es" sz="1800">
                <a:solidFill>
                  <a:srgbClr val="111111"/>
                </a:solidFill>
                <a:latin typeface="Calibri"/>
                <a:ea typeface="Calibri"/>
                <a:cs typeface="Calibri"/>
                <a:sym typeface="Calibri"/>
              </a:rPr>
              <a:t>, que es mucho más que los 5 </a:t>
            </a:r>
            <a:r>
              <a:rPr lang="es" sz="1800">
                <a:solidFill>
                  <a:srgbClr val="111111"/>
                </a:solidFill>
                <a:latin typeface="Calibri"/>
                <a:ea typeface="Calibri"/>
                <a:cs typeface="Calibri"/>
                <a:sym typeface="Calibri"/>
              </a:rPr>
              <a:t>m²</a:t>
            </a:r>
            <a:r>
              <a:rPr lang="es" sz="1800">
                <a:solidFill>
                  <a:srgbClr val="111111"/>
                </a:solidFill>
                <a:latin typeface="Calibri"/>
                <a:ea typeface="Calibri"/>
                <a:cs typeface="Calibri"/>
                <a:sym typeface="Calibri"/>
              </a:rPr>
              <a:t> de aumento que pensaba el agricultor.</a:t>
            </a:r>
            <a:endParaRPr sz="1800">
              <a:solidFill>
                <a:srgbClr val="111111"/>
              </a:solidFill>
              <a:latin typeface="Calibri"/>
              <a:ea typeface="Calibri"/>
              <a:cs typeface="Calibri"/>
              <a:sym typeface="Calibri"/>
            </a:endParaRPr>
          </a:p>
        </p:txBody>
      </p:sp>
      <p:sp>
        <p:nvSpPr>
          <p:cNvPr id="296" name="Google Shape;296;p48"/>
          <p:cNvSpPr txBox="1"/>
          <p:nvPr/>
        </p:nvSpPr>
        <p:spPr>
          <a:xfrm>
            <a:off x="6032700" y="1764100"/>
            <a:ext cx="2704500" cy="45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1600">
                <a:latin typeface="Calibri"/>
                <a:ea typeface="Calibri"/>
                <a:cs typeface="Calibri"/>
                <a:sym typeface="Calibri"/>
              </a:rPr>
              <a:t>Usando π como 3,14</a:t>
            </a:r>
            <a:endParaRPr sz="1600">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9"/>
          <p:cNvSpPr txBox="1"/>
          <p:nvPr/>
        </p:nvSpPr>
        <p:spPr>
          <a:xfrm>
            <a:off x="520429" y="406225"/>
            <a:ext cx="61245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lang="es" sz="2700">
                <a:solidFill>
                  <a:srgbClr val="423B71"/>
                </a:solidFill>
                <a:latin typeface="Calibri"/>
                <a:ea typeface="Calibri"/>
                <a:cs typeface="Calibri"/>
                <a:sym typeface="Calibri"/>
              </a:rPr>
              <a:t>Conclusiones </a:t>
            </a:r>
            <a:endParaRPr b="1" i="0" sz="2700" u="none" cap="none" strike="noStrike">
              <a:solidFill>
                <a:srgbClr val="423B71"/>
              </a:solidFill>
              <a:latin typeface="Calibri"/>
              <a:ea typeface="Calibri"/>
              <a:cs typeface="Calibri"/>
              <a:sym typeface="Calibri"/>
            </a:endParaRPr>
          </a:p>
        </p:txBody>
      </p:sp>
      <p:sp>
        <p:nvSpPr>
          <p:cNvPr id="302" name="Google Shape;302;p49"/>
          <p:cNvSpPr txBox="1"/>
          <p:nvPr/>
        </p:nvSpPr>
        <p:spPr>
          <a:xfrm>
            <a:off x="286275" y="1207850"/>
            <a:ext cx="8436600" cy="3624900"/>
          </a:xfrm>
          <a:prstGeom prst="rect">
            <a:avLst/>
          </a:prstGeom>
          <a:noFill/>
          <a:ln>
            <a:noFill/>
          </a:ln>
        </p:spPr>
        <p:txBody>
          <a:bodyPr anchorCtr="0" anchor="t" bIns="34275" lIns="68575" spcFirstLastPara="1" rIns="68575" wrap="square" tIns="34275">
            <a:spAutoFit/>
          </a:bodyPr>
          <a:lstStyle/>
          <a:p>
            <a:pPr indent="-336550" lvl="0" marL="381000" marR="0" rtl="0" algn="l">
              <a:lnSpc>
                <a:spcPct val="100000"/>
              </a:lnSpc>
              <a:spcBef>
                <a:spcPts val="0"/>
              </a:spcBef>
              <a:spcAft>
                <a:spcPts val="0"/>
              </a:spcAft>
              <a:buClr>
                <a:schemeClr val="dk1"/>
              </a:buClr>
              <a:buSzPts val="2100"/>
              <a:buFont typeface="Calibri"/>
              <a:buChar char="•"/>
            </a:pPr>
            <a:r>
              <a:rPr lang="es" sz="2100">
                <a:solidFill>
                  <a:schemeClr val="dk1"/>
                </a:solidFill>
                <a:latin typeface="Calibri"/>
                <a:ea typeface="Calibri"/>
                <a:cs typeface="Calibri"/>
                <a:sym typeface="Calibri"/>
              </a:rPr>
              <a:t>Cuando un pivote gira alrededor de un punto, crea una superficie regada que adopta la forma de un círculo. Para calcular el área de dicho círculo, se emplea la fórmula </a:t>
            </a:r>
            <a:r>
              <a:rPr i="1" lang="es" sz="2100">
                <a:solidFill>
                  <a:schemeClr val="dk1"/>
                </a:solidFill>
                <a:latin typeface="Calibri"/>
                <a:ea typeface="Calibri"/>
                <a:cs typeface="Calibri"/>
                <a:sym typeface="Calibri"/>
              </a:rPr>
              <a:t>A=𝜋·r²</a:t>
            </a:r>
            <a:r>
              <a:rPr lang="es" sz="2100">
                <a:solidFill>
                  <a:schemeClr val="dk1"/>
                </a:solidFill>
                <a:latin typeface="Calibri"/>
                <a:ea typeface="Calibri"/>
                <a:cs typeface="Calibri"/>
                <a:sym typeface="Calibri"/>
              </a:rPr>
              <a:t>, donde el radio corresponde a la longitud del pivote.</a:t>
            </a:r>
            <a:br>
              <a:rPr lang="es" sz="2100">
                <a:solidFill>
                  <a:schemeClr val="dk1"/>
                </a:solidFill>
                <a:latin typeface="Calibri"/>
                <a:ea typeface="Calibri"/>
                <a:cs typeface="Calibri"/>
                <a:sym typeface="Calibri"/>
              </a:rPr>
            </a:br>
            <a:endParaRPr sz="2100">
              <a:solidFill>
                <a:schemeClr val="dk1"/>
              </a:solidFill>
              <a:latin typeface="Calibri"/>
              <a:ea typeface="Calibri"/>
              <a:cs typeface="Calibri"/>
              <a:sym typeface="Calibri"/>
            </a:endParaRPr>
          </a:p>
          <a:p>
            <a:pPr indent="-336550" lvl="0" marL="381000" marR="0" rtl="0" algn="l">
              <a:lnSpc>
                <a:spcPct val="100000"/>
              </a:lnSpc>
              <a:spcBef>
                <a:spcPts val="0"/>
              </a:spcBef>
              <a:spcAft>
                <a:spcPts val="0"/>
              </a:spcAft>
              <a:buClr>
                <a:schemeClr val="dk1"/>
              </a:buClr>
              <a:buSzPts val="2100"/>
              <a:buFont typeface="Calibri"/>
              <a:buChar char="•"/>
            </a:pPr>
            <a:r>
              <a:rPr lang="es" sz="2100">
                <a:solidFill>
                  <a:schemeClr val="dk1"/>
                </a:solidFill>
                <a:latin typeface="Calibri"/>
                <a:ea typeface="Calibri"/>
                <a:cs typeface="Calibri"/>
                <a:sym typeface="Calibri"/>
              </a:rPr>
              <a:t>Mientras más largo el pivote, éste puede abarcar una gran cantidad de superficie regada, esto es, el área del círculo aumenta considerablemente.</a:t>
            </a:r>
            <a:br>
              <a:rPr lang="es" sz="2100">
                <a:solidFill>
                  <a:schemeClr val="dk1"/>
                </a:solidFill>
                <a:latin typeface="Calibri"/>
                <a:ea typeface="Calibri"/>
                <a:cs typeface="Calibri"/>
                <a:sym typeface="Calibri"/>
              </a:rPr>
            </a:br>
            <a:endParaRPr sz="2100">
              <a:solidFill>
                <a:schemeClr val="dk1"/>
              </a:solidFill>
              <a:latin typeface="Calibri"/>
              <a:ea typeface="Calibri"/>
              <a:cs typeface="Calibri"/>
              <a:sym typeface="Calibri"/>
            </a:endParaRPr>
          </a:p>
          <a:p>
            <a:pPr indent="-336550" lvl="0" marL="381000" marR="0" rtl="0" algn="l">
              <a:lnSpc>
                <a:spcPct val="100000"/>
              </a:lnSpc>
              <a:spcBef>
                <a:spcPts val="0"/>
              </a:spcBef>
              <a:spcAft>
                <a:spcPts val="0"/>
              </a:spcAft>
              <a:buClr>
                <a:schemeClr val="dk1"/>
              </a:buClr>
              <a:buSzPts val="2100"/>
              <a:buFont typeface="Calibri"/>
              <a:buChar char="•"/>
            </a:pPr>
            <a:r>
              <a:rPr lang="es" sz="2100">
                <a:solidFill>
                  <a:schemeClr val="dk1"/>
                </a:solidFill>
                <a:latin typeface="Calibri"/>
                <a:ea typeface="Calibri"/>
                <a:cs typeface="Calibri"/>
                <a:sym typeface="Calibri"/>
              </a:rPr>
              <a:t>La utilización de pivote en la agricultura permite optimizar el uso del agua utilizada para sembrar grandes extensiones de terrenos agrícolas. </a:t>
            </a:r>
            <a:endParaRPr sz="21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id="307" name="Google Shape;307;p50"/>
          <p:cNvPicPr preferRelativeResize="0"/>
          <p:nvPr/>
        </p:nvPicPr>
        <p:blipFill>
          <a:blip r:embed="rId3">
            <a:alphaModFix/>
          </a:blip>
          <a:stretch>
            <a:fillRect/>
          </a:stretch>
        </p:blipFill>
        <p:spPr>
          <a:xfrm>
            <a:off x="0" y="0"/>
            <a:ext cx="9144003" cy="5143501"/>
          </a:xfrm>
          <a:prstGeom prst="rect">
            <a:avLst/>
          </a:prstGeom>
          <a:noFill/>
          <a:ln>
            <a:noFill/>
          </a:ln>
        </p:spPr>
      </p:pic>
      <p:sp>
        <p:nvSpPr>
          <p:cNvPr id="308" name="Google Shape;308;p50"/>
          <p:cNvSpPr txBox="1"/>
          <p:nvPr/>
        </p:nvSpPr>
        <p:spPr>
          <a:xfrm>
            <a:off x="483935" y="2297504"/>
            <a:ext cx="8175900" cy="6465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3300"/>
              <a:buFont typeface="Arial"/>
              <a:buNone/>
            </a:pPr>
            <a:r>
              <a:rPr b="1" lang="es" sz="3300">
                <a:solidFill>
                  <a:schemeClr val="lt1"/>
                </a:solidFill>
                <a:latin typeface="Calibri"/>
                <a:ea typeface="Calibri"/>
                <a:cs typeface="Calibri"/>
                <a:sym typeface="Calibri"/>
              </a:rPr>
              <a:t>Regadíos circulares</a:t>
            </a:r>
            <a:endParaRPr b="1" i="0" sz="3300" u="none" cap="none" strike="noStrik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8"/>
          <p:cNvSpPr/>
          <p:nvPr/>
        </p:nvSpPr>
        <p:spPr>
          <a:xfrm>
            <a:off x="505600" y="1189075"/>
            <a:ext cx="4144200" cy="3371700"/>
          </a:xfrm>
          <a:prstGeom prst="rect">
            <a:avLst/>
          </a:prstGeom>
          <a:solidFill>
            <a:srgbClr val="F3F3F3"/>
          </a:solidFill>
          <a:ln>
            <a:noFill/>
          </a:ln>
        </p:spPr>
        <p:txBody>
          <a:bodyPr anchorCtr="0" anchor="ctr" bIns="68575" lIns="68575" spcFirstLastPara="1" rIns="68575" wrap="square" tIns="68575">
            <a:noAutofit/>
          </a:bodyPr>
          <a:lstStyle/>
          <a:p>
            <a:pPr indent="-342900" lvl="0" marL="457200" marR="130724" rtl="0" algn="just">
              <a:lnSpc>
                <a:spcPct val="115000"/>
              </a:lnSpc>
              <a:spcBef>
                <a:spcPts val="0"/>
              </a:spcBef>
              <a:spcAft>
                <a:spcPts val="0"/>
              </a:spcAft>
              <a:buClr>
                <a:schemeClr val="dk1"/>
              </a:buClr>
              <a:buSzPts val="1800"/>
              <a:buFont typeface="Calibri"/>
              <a:buChar char="●"/>
            </a:pPr>
            <a:r>
              <a:rPr lang="es" sz="1800">
                <a:solidFill>
                  <a:schemeClr val="dk1"/>
                </a:solidFill>
                <a:latin typeface="Calibri"/>
                <a:ea typeface="Calibri"/>
                <a:cs typeface="Calibri"/>
                <a:sym typeface="Calibri"/>
              </a:rPr>
              <a:t>¿Cómo funciona el riego por pivotes? ¿conocías este sistema de riego? </a:t>
            </a:r>
            <a:endParaRPr sz="1800">
              <a:solidFill>
                <a:schemeClr val="dk1"/>
              </a:solidFill>
              <a:latin typeface="Calibri"/>
              <a:ea typeface="Calibri"/>
              <a:cs typeface="Calibri"/>
              <a:sym typeface="Calibri"/>
            </a:endParaRPr>
          </a:p>
          <a:p>
            <a:pPr indent="0" lvl="0" marL="457200" marR="130724" rtl="0" algn="just">
              <a:lnSpc>
                <a:spcPct val="115000"/>
              </a:lnSpc>
              <a:spcBef>
                <a:spcPts val="0"/>
              </a:spcBef>
              <a:spcAft>
                <a:spcPts val="0"/>
              </a:spcAft>
              <a:buNone/>
            </a:pPr>
            <a:r>
              <a:t/>
            </a:r>
            <a:endParaRPr sz="1800">
              <a:solidFill>
                <a:schemeClr val="dk1"/>
              </a:solidFill>
              <a:latin typeface="Calibri"/>
              <a:ea typeface="Calibri"/>
              <a:cs typeface="Calibri"/>
              <a:sym typeface="Calibri"/>
            </a:endParaRPr>
          </a:p>
          <a:p>
            <a:pPr indent="-342900" lvl="0" marL="457200" marR="130724" rtl="0" algn="just">
              <a:lnSpc>
                <a:spcPct val="115000"/>
              </a:lnSpc>
              <a:spcBef>
                <a:spcPts val="0"/>
              </a:spcBef>
              <a:spcAft>
                <a:spcPts val="0"/>
              </a:spcAft>
              <a:buClr>
                <a:schemeClr val="dk1"/>
              </a:buClr>
              <a:buSzPts val="1800"/>
              <a:buFont typeface="Calibri"/>
              <a:buChar char="●"/>
            </a:pPr>
            <a:r>
              <a:rPr lang="es" sz="1800">
                <a:solidFill>
                  <a:schemeClr val="dk1"/>
                </a:solidFill>
                <a:latin typeface="Calibri"/>
                <a:ea typeface="Calibri"/>
                <a:cs typeface="Calibri"/>
                <a:sym typeface="Calibri"/>
              </a:rPr>
              <a:t>¿Por qué el sistema de riego con pivote central podría ser más eficiente? </a:t>
            </a:r>
            <a:endParaRPr sz="1800">
              <a:solidFill>
                <a:schemeClr val="dk1"/>
              </a:solidFill>
              <a:latin typeface="Calibri"/>
              <a:ea typeface="Calibri"/>
              <a:cs typeface="Calibri"/>
              <a:sym typeface="Calibri"/>
            </a:endParaRPr>
          </a:p>
          <a:p>
            <a:pPr indent="0" lvl="0" marL="457200" marR="130724" rtl="0" algn="just">
              <a:lnSpc>
                <a:spcPct val="115000"/>
              </a:lnSpc>
              <a:spcBef>
                <a:spcPts val="0"/>
              </a:spcBef>
              <a:spcAft>
                <a:spcPts val="0"/>
              </a:spcAft>
              <a:buNone/>
            </a:pPr>
            <a:r>
              <a:t/>
            </a:r>
            <a:endParaRPr i="1" sz="1800">
              <a:solidFill>
                <a:schemeClr val="dk1"/>
              </a:solidFill>
              <a:latin typeface="Calibri"/>
              <a:ea typeface="Calibri"/>
              <a:cs typeface="Calibri"/>
              <a:sym typeface="Calibri"/>
            </a:endParaRPr>
          </a:p>
        </p:txBody>
      </p:sp>
      <p:sp>
        <p:nvSpPr>
          <p:cNvPr id="141" name="Google Shape;141;p28"/>
          <p:cNvSpPr txBox="1"/>
          <p:nvPr/>
        </p:nvSpPr>
        <p:spPr>
          <a:xfrm>
            <a:off x="409275" y="431800"/>
            <a:ext cx="70992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lang="es" sz="2700">
                <a:solidFill>
                  <a:srgbClr val="423B71"/>
                </a:solidFill>
                <a:latin typeface="Calibri"/>
                <a:ea typeface="Calibri"/>
                <a:cs typeface="Calibri"/>
                <a:sym typeface="Calibri"/>
              </a:rPr>
              <a:t>A partir de la </a:t>
            </a:r>
            <a:r>
              <a:rPr b="1" lang="es" sz="2700">
                <a:solidFill>
                  <a:srgbClr val="423B71"/>
                </a:solidFill>
                <a:latin typeface="Calibri"/>
                <a:ea typeface="Calibri"/>
                <a:cs typeface="Calibri"/>
                <a:sym typeface="Calibri"/>
              </a:rPr>
              <a:t>Infografía</a:t>
            </a:r>
            <a:r>
              <a:rPr lang="es" sz="2700">
                <a:solidFill>
                  <a:srgbClr val="423B71"/>
                </a:solidFill>
                <a:latin typeface="Calibri"/>
                <a:ea typeface="Calibri"/>
                <a:cs typeface="Calibri"/>
                <a:sym typeface="Calibri"/>
              </a:rPr>
              <a:t>, respondamos:</a:t>
            </a:r>
            <a:endParaRPr b="1" i="0" sz="2700" u="none" cap="none" strike="noStrike">
              <a:solidFill>
                <a:srgbClr val="423B71"/>
              </a:solidFill>
              <a:latin typeface="Calibri"/>
              <a:ea typeface="Calibri"/>
              <a:cs typeface="Calibri"/>
              <a:sym typeface="Calibri"/>
            </a:endParaRPr>
          </a:p>
        </p:txBody>
      </p:sp>
      <p:pic>
        <p:nvPicPr>
          <p:cNvPr id="142" name="Google Shape;142;p28"/>
          <p:cNvPicPr preferRelativeResize="0"/>
          <p:nvPr/>
        </p:nvPicPr>
        <p:blipFill>
          <a:blip r:embed="rId3">
            <a:alphaModFix/>
          </a:blip>
          <a:stretch>
            <a:fillRect/>
          </a:stretch>
        </p:blipFill>
        <p:spPr>
          <a:xfrm>
            <a:off x="4956550" y="1466975"/>
            <a:ext cx="3933373" cy="28905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9"/>
          <p:cNvSpPr txBox="1"/>
          <p:nvPr/>
        </p:nvSpPr>
        <p:spPr>
          <a:xfrm>
            <a:off x="1218148" y="339175"/>
            <a:ext cx="5987700" cy="484800"/>
          </a:xfrm>
          <a:prstGeom prst="rect">
            <a:avLst/>
          </a:prstGeom>
          <a:noFill/>
          <a:ln>
            <a:noFill/>
          </a:ln>
        </p:spPr>
        <p:txBody>
          <a:bodyPr anchorCtr="0" anchor="t" bIns="34275" lIns="68575" spcFirstLastPara="1" rIns="68575" wrap="square" tIns="34275">
            <a:spAutoFit/>
          </a:bodyPr>
          <a:lstStyle/>
          <a:p>
            <a:pPr indent="0" lvl="0" marL="0" rtl="0" algn="ctr">
              <a:spcBef>
                <a:spcPts val="0"/>
              </a:spcBef>
              <a:spcAft>
                <a:spcPts val="0"/>
              </a:spcAft>
              <a:buClr>
                <a:schemeClr val="dk1"/>
              </a:buClr>
              <a:buSzPts val="1100"/>
              <a:buFont typeface="Arial"/>
              <a:buNone/>
            </a:pPr>
            <a:r>
              <a:rPr lang="es" sz="2700">
                <a:solidFill>
                  <a:srgbClr val="423B71"/>
                </a:solidFill>
                <a:latin typeface="Calibri"/>
                <a:ea typeface="Calibri"/>
                <a:cs typeface="Calibri"/>
                <a:sym typeface="Calibri"/>
              </a:rPr>
              <a:t>“ Pivotes: Círculo de riego sostenible”</a:t>
            </a:r>
            <a:endParaRPr b="1" i="0" sz="2700" u="none" cap="none" strike="noStrike">
              <a:solidFill>
                <a:srgbClr val="423B71"/>
              </a:solidFill>
              <a:latin typeface="Calibri"/>
              <a:ea typeface="Calibri"/>
              <a:cs typeface="Calibri"/>
              <a:sym typeface="Calibri"/>
            </a:endParaRPr>
          </a:p>
        </p:txBody>
      </p:sp>
      <p:sp>
        <p:nvSpPr>
          <p:cNvPr id="148" name="Google Shape;148;p29"/>
          <p:cNvSpPr txBox="1"/>
          <p:nvPr/>
        </p:nvSpPr>
        <p:spPr>
          <a:xfrm>
            <a:off x="639275" y="965438"/>
            <a:ext cx="7259100" cy="687900"/>
          </a:xfrm>
          <a:prstGeom prst="rect">
            <a:avLst/>
          </a:prstGeom>
          <a:solidFill>
            <a:srgbClr val="F3F3F3"/>
          </a:solidFill>
          <a:ln>
            <a:noFill/>
          </a:ln>
        </p:spPr>
        <p:txBody>
          <a:bodyPr anchorCtr="0" anchor="ctr" bIns="91425" lIns="91425" spcFirstLastPara="1" rIns="91425" wrap="square" tIns="91425">
            <a:spAutoFit/>
          </a:bodyPr>
          <a:lstStyle/>
          <a:p>
            <a:pPr indent="0" lvl="0" marL="0" marR="130724" rtl="0" algn="just">
              <a:lnSpc>
                <a:spcPct val="115000"/>
              </a:lnSpc>
              <a:spcBef>
                <a:spcPts val="0"/>
              </a:spcBef>
              <a:spcAft>
                <a:spcPts val="0"/>
              </a:spcAft>
              <a:buNone/>
            </a:pPr>
            <a:r>
              <a:rPr lang="es" sz="1800">
                <a:solidFill>
                  <a:schemeClr val="dk1"/>
                </a:solidFill>
                <a:latin typeface="Calibri"/>
                <a:ea typeface="Calibri"/>
                <a:cs typeface="Calibri"/>
                <a:sym typeface="Calibri"/>
              </a:rPr>
              <a:t>El funcionamiento se podría representar como se observa a </a:t>
            </a:r>
            <a:r>
              <a:rPr lang="es" sz="1800">
                <a:solidFill>
                  <a:schemeClr val="dk1"/>
                </a:solidFill>
                <a:latin typeface="Calibri"/>
                <a:ea typeface="Calibri"/>
                <a:cs typeface="Calibri"/>
                <a:sym typeface="Calibri"/>
              </a:rPr>
              <a:t>continuación</a:t>
            </a:r>
            <a:r>
              <a:rPr lang="e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0" lvl="0" marL="0" rtl="0" algn="just">
              <a:lnSpc>
                <a:spcPct val="115000"/>
              </a:lnSpc>
              <a:spcBef>
                <a:spcPts val="0"/>
              </a:spcBef>
              <a:spcAft>
                <a:spcPts val="0"/>
              </a:spcAft>
              <a:buNone/>
            </a:pPr>
            <a:r>
              <a:t/>
            </a:r>
            <a:endParaRPr sz="1200">
              <a:solidFill>
                <a:schemeClr val="dk1"/>
              </a:solidFill>
              <a:latin typeface="Calibri"/>
              <a:ea typeface="Calibri"/>
              <a:cs typeface="Calibri"/>
              <a:sym typeface="Calibri"/>
            </a:endParaRPr>
          </a:p>
        </p:txBody>
      </p:sp>
      <p:pic>
        <p:nvPicPr>
          <p:cNvPr id="149" name="Google Shape;149;p29" title="regadío circular GIF">
            <a:hlinkClick r:id="rId3"/>
          </p:cNvPr>
          <p:cNvPicPr preferRelativeResize="0"/>
          <p:nvPr/>
        </p:nvPicPr>
        <p:blipFill>
          <a:blip r:embed="rId4">
            <a:alphaModFix/>
          </a:blip>
          <a:stretch>
            <a:fillRect/>
          </a:stretch>
        </p:blipFill>
        <p:spPr>
          <a:xfrm>
            <a:off x="2751950" y="1739250"/>
            <a:ext cx="3157300" cy="2870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1000"/>
                                        <p:tgtEl>
                                          <p:spTgt spid="1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30"/>
          <p:cNvSpPr txBox="1"/>
          <p:nvPr/>
        </p:nvSpPr>
        <p:spPr>
          <a:xfrm>
            <a:off x="471029" y="326825"/>
            <a:ext cx="41442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lang="es" sz="2700">
                <a:solidFill>
                  <a:srgbClr val="423B71"/>
                </a:solidFill>
                <a:latin typeface="Calibri"/>
                <a:ea typeface="Calibri"/>
                <a:cs typeface="Calibri"/>
                <a:sym typeface="Calibri"/>
              </a:rPr>
              <a:t>Presentación del problema</a:t>
            </a:r>
            <a:endParaRPr b="1" i="0" sz="2700" u="none" cap="none" strike="noStrike">
              <a:solidFill>
                <a:srgbClr val="423B71"/>
              </a:solidFill>
              <a:latin typeface="Calibri"/>
              <a:ea typeface="Calibri"/>
              <a:cs typeface="Calibri"/>
              <a:sym typeface="Calibri"/>
            </a:endParaRPr>
          </a:p>
        </p:txBody>
      </p:sp>
      <p:sp>
        <p:nvSpPr>
          <p:cNvPr id="155" name="Google Shape;155;p30"/>
          <p:cNvSpPr txBox="1"/>
          <p:nvPr/>
        </p:nvSpPr>
        <p:spPr>
          <a:xfrm>
            <a:off x="1119963" y="905100"/>
            <a:ext cx="6131400" cy="58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es" sz="1200">
                <a:solidFill>
                  <a:schemeClr val="dk1"/>
                </a:solidFill>
                <a:latin typeface="Calibri"/>
                <a:ea typeface="Calibri"/>
                <a:cs typeface="Calibri"/>
                <a:sym typeface="Calibri"/>
              </a:rPr>
              <a:t>En una zona agrícola, se han realizado cultivos usando el sistema de riego de pivotes circulares. En la imagen se observan dos superficies circulares regadas con ese sistema:  </a:t>
            </a:r>
            <a:endParaRPr/>
          </a:p>
        </p:txBody>
      </p:sp>
      <p:pic>
        <p:nvPicPr>
          <p:cNvPr id="156" name="Google Shape;156;p30"/>
          <p:cNvPicPr preferRelativeResize="0"/>
          <p:nvPr/>
        </p:nvPicPr>
        <p:blipFill>
          <a:blip r:embed="rId3">
            <a:alphaModFix/>
          </a:blip>
          <a:stretch>
            <a:fillRect/>
          </a:stretch>
        </p:blipFill>
        <p:spPr>
          <a:xfrm>
            <a:off x="1927963" y="1580275"/>
            <a:ext cx="5288075" cy="2991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31"/>
          <p:cNvSpPr txBox="1"/>
          <p:nvPr/>
        </p:nvSpPr>
        <p:spPr>
          <a:xfrm>
            <a:off x="3941225" y="1327300"/>
            <a:ext cx="4390800" cy="738900"/>
          </a:xfrm>
          <a:prstGeom prst="rect">
            <a:avLst/>
          </a:prstGeom>
          <a:solidFill>
            <a:srgbClr val="F3F3F3"/>
          </a:solidFill>
          <a:ln>
            <a:noFill/>
          </a:ln>
        </p:spPr>
        <p:txBody>
          <a:bodyPr anchorCtr="0" anchor="t" bIns="91425" lIns="91425" spcFirstLastPara="1" rIns="91425" wrap="square" tIns="91425">
            <a:spAutoFit/>
          </a:bodyPr>
          <a:lstStyle/>
          <a:p>
            <a:pPr indent="-355600" lvl="0" marL="419100" rtl="0" algn="l">
              <a:spcBef>
                <a:spcPts val="0"/>
              </a:spcBef>
              <a:spcAft>
                <a:spcPts val="0"/>
              </a:spcAft>
              <a:buClr>
                <a:schemeClr val="dk1"/>
              </a:buClr>
              <a:buSzPts val="1800"/>
              <a:buFont typeface="Calibri"/>
              <a:buAutoNum type="arabicPeriod"/>
            </a:pPr>
            <a:r>
              <a:rPr lang="es" sz="1800">
                <a:solidFill>
                  <a:schemeClr val="dk1"/>
                </a:solidFill>
                <a:latin typeface="Calibri"/>
                <a:ea typeface="Calibri"/>
                <a:cs typeface="Calibri"/>
                <a:sym typeface="Calibri"/>
              </a:rPr>
              <a:t>Calcula el área de las dos superficies circulares.</a:t>
            </a:r>
            <a:endParaRPr/>
          </a:p>
        </p:txBody>
      </p:sp>
      <p:sp>
        <p:nvSpPr>
          <p:cNvPr id="162" name="Google Shape;162;p31"/>
          <p:cNvSpPr txBox="1"/>
          <p:nvPr/>
        </p:nvSpPr>
        <p:spPr>
          <a:xfrm>
            <a:off x="471029" y="363875"/>
            <a:ext cx="41442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lang="es" sz="2700">
                <a:solidFill>
                  <a:srgbClr val="423B71"/>
                </a:solidFill>
                <a:latin typeface="Calibri"/>
                <a:ea typeface="Calibri"/>
                <a:cs typeface="Calibri"/>
                <a:sym typeface="Calibri"/>
              </a:rPr>
              <a:t>Actividad 1</a:t>
            </a:r>
            <a:endParaRPr b="1" i="0" sz="2700" u="none" cap="none" strike="noStrike">
              <a:solidFill>
                <a:srgbClr val="423B71"/>
              </a:solidFill>
              <a:latin typeface="Calibri"/>
              <a:ea typeface="Calibri"/>
              <a:cs typeface="Calibri"/>
              <a:sym typeface="Calibri"/>
            </a:endParaRPr>
          </a:p>
        </p:txBody>
      </p:sp>
      <p:pic>
        <p:nvPicPr>
          <p:cNvPr id="163" name="Google Shape;163;p31"/>
          <p:cNvPicPr preferRelativeResize="0"/>
          <p:nvPr/>
        </p:nvPicPr>
        <p:blipFill>
          <a:blip r:embed="rId3">
            <a:alphaModFix/>
          </a:blip>
          <a:stretch>
            <a:fillRect/>
          </a:stretch>
        </p:blipFill>
        <p:spPr>
          <a:xfrm>
            <a:off x="288200" y="1327300"/>
            <a:ext cx="3511850" cy="19868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2"/>
          <p:cNvSpPr txBox="1"/>
          <p:nvPr/>
        </p:nvSpPr>
        <p:spPr>
          <a:xfrm>
            <a:off x="3941225" y="1327300"/>
            <a:ext cx="4402200" cy="738900"/>
          </a:xfrm>
          <a:prstGeom prst="rect">
            <a:avLst/>
          </a:prstGeom>
          <a:solidFill>
            <a:srgbClr val="F3F3F3"/>
          </a:solidFill>
          <a:ln>
            <a:noFill/>
          </a:ln>
        </p:spPr>
        <p:txBody>
          <a:bodyPr anchorCtr="0" anchor="t" bIns="91425" lIns="91425" spcFirstLastPara="1" rIns="91425" wrap="square" tIns="91425">
            <a:spAutoFit/>
          </a:bodyPr>
          <a:lstStyle/>
          <a:p>
            <a:pPr indent="-355600" lvl="0" marL="419100" rtl="0" algn="l">
              <a:spcBef>
                <a:spcPts val="0"/>
              </a:spcBef>
              <a:spcAft>
                <a:spcPts val="0"/>
              </a:spcAft>
              <a:buClr>
                <a:schemeClr val="dk1"/>
              </a:buClr>
              <a:buSzPts val="1800"/>
              <a:buFont typeface="Calibri"/>
              <a:buAutoNum type="arabicPeriod"/>
            </a:pPr>
            <a:r>
              <a:rPr lang="es" sz="1800">
                <a:solidFill>
                  <a:schemeClr val="dk1"/>
                </a:solidFill>
                <a:latin typeface="Calibri"/>
                <a:ea typeface="Calibri"/>
                <a:cs typeface="Calibri"/>
                <a:sym typeface="Calibri"/>
              </a:rPr>
              <a:t>Calcula el área de las dos superficies circulares.</a:t>
            </a:r>
            <a:endParaRPr/>
          </a:p>
        </p:txBody>
      </p:sp>
      <p:sp>
        <p:nvSpPr>
          <p:cNvPr id="169" name="Google Shape;169;p32"/>
          <p:cNvSpPr txBox="1"/>
          <p:nvPr/>
        </p:nvSpPr>
        <p:spPr>
          <a:xfrm>
            <a:off x="471029" y="363875"/>
            <a:ext cx="41442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lang="es" sz="2700">
                <a:solidFill>
                  <a:srgbClr val="423B71"/>
                </a:solidFill>
                <a:latin typeface="Calibri"/>
                <a:ea typeface="Calibri"/>
                <a:cs typeface="Calibri"/>
                <a:sym typeface="Calibri"/>
              </a:rPr>
              <a:t>Actividad 1</a:t>
            </a:r>
            <a:endParaRPr b="1" i="0" sz="2700" u="none" cap="none" strike="noStrike">
              <a:solidFill>
                <a:srgbClr val="423B71"/>
              </a:solidFill>
              <a:latin typeface="Calibri"/>
              <a:ea typeface="Calibri"/>
              <a:cs typeface="Calibri"/>
              <a:sym typeface="Calibri"/>
            </a:endParaRPr>
          </a:p>
        </p:txBody>
      </p:sp>
      <p:sp>
        <p:nvSpPr>
          <p:cNvPr id="170" name="Google Shape;170;p32"/>
          <p:cNvSpPr/>
          <p:nvPr/>
        </p:nvSpPr>
        <p:spPr>
          <a:xfrm>
            <a:off x="4165950" y="2715000"/>
            <a:ext cx="4105800" cy="1230600"/>
          </a:xfrm>
          <a:prstGeom prst="roundRect">
            <a:avLst>
              <a:gd fmla="val 16667" name="adj"/>
            </a:avLst>
          </a:prstGeom>
          <a:noFill/>
          <a:ln cap="flat" cmpd="sng" w="19050">
            <a:solidFill>
              <a:srgbClr val="62B799"/>
            </a:solidFill>
            <a:prstDash val="solid"/>
            <a:round/>
            <a:headEnd len="sm" w="sm" type="none"/>
            <a:tailEnd len="sm" w="sm" type="none"/>
          </a:ln>
        </p:spPr>
        <p:txBody>
          <a:bodyPr anchorCtr="0" anchor="b" bIns="91425" lIns="91425" spcFirstLastPara="1" rIns="91425" wrap="square" tIns="91425">
            <a:noAutofit/>
          </a:bodyPr>
          <a:lstStyle/>
          <a:p>
            <a:pPr indent="-342900" lvl="0" marL="457200" rtl="0" algn="ctr">
              <a:lnSpc>
                <a:spcPct val="115000"/>
              </a:lnSpc>
              <a:spcBef>
                <a:spcPts val="0"/>
              </a:spcBef>
              <a:spcAft>
                <a:spcPts val="0"/>
              </a:spcAft>
              <a:buClr>
                <a:srgbClr val="111111"/>
              </a:buClr>
              <a:buSzPts val="1800"/>
              <a:buFont typeface="Calibri"/>
              <a:buChar char="●"/>
            </a:pPr>
            <a:r>
              <a:rPr lang="es" sz="1800">
                <a:solidFill>
                  <a:srgbClr val="111111"/>
                </a:solidFill>
                <a:latin typeface="Calibri"/>
                <a:ea typeface="Calibri"/>
                <a:cs typeface="Calibri"/>
                <a:sym typeface="Calibri"/>
              </a:rPr>
              <a:t>El área del círculo A es 2 826 m²</a:t>
            </a:r>
            <a:endParaRPr sz="1800">
              <a:solidFill>
                <a:srgbClr val="111111"/>
              </a:solidFill>
              <a:latin typeface="Calibri"/>
              <a:ea typeface="Calibri"/>
              <a:cs typeface="Calibri"/>
              <a:sym typeface="Calibri"/>
            </a:endParaRPr>
          </a:p>
          <a:p>
            <a:pPr indent="-342900" lvl="0" marL="457200" rtl="0" algn="ctr">
              <a:lnSpc>
                <a:spcPct val="115000"/>
              </a:lnSpc>
              <a:spcBef>
                <a:spcPts val="0"/>
              </a:spcBef>
              <a:spcAft>
                <a:spcPts val="0"/>
              </a:spcAft>
              <a:buClr>
                <a:srgbClr val="111111"/>
              </a:buClr>
              <a:buSzPts val="1800"/>
              <a:buFont typeface="Calibri"/>
              <a:buChar char="●"/>
            </a:pPr>
            <a:r>
              <a:rPr lang="es" sz="1800">
                <a:solidFill>
                  <a:srgbClr val="111111"/>
                </a:solidFill>
                <a:latin typeface="Calibri"/>
                <a:ea typeface="Calibri"/>
                <a:cs typeface="Calibri"/>
                <a:sym typeface="Calibri"/>
              </a:rPr>
              <a:t>El área del círculo B es </a:t>
            </a:r>
            <a:r>
              <a:rPr lang="es" sz="1800">
                <a:solidFill>
                  <a:srgbClr val="111111"/>
                </a:solidFill>
                <a:latin typeface="Calibri"/>
                <a:ea typeface="Calibri"/>
                <a:cs typeface="Calibri"/>
                <a:sym typeface="Calibri"/>
              </a:rPr>
              <a:t>11 304 </a:t>
            </a:r>
            <a:r>
              <a:rPr lang="es" sz="1800">
                <a:solidFill>
                  <a:srgbClr val="111111"/>
                </a:solidFill>
                <a:latin typeface="Calibri"/>
                <a:ea typeface="Calibri"/>
                <a:cs typeface="Calibri"/>
                <a:sym typeface="Calibri"/>
              </a:rPr>
              <a:t>m² </a:t>
            </a:r>
            <a:endParaRPr sz="1800">
              <a:solidFill>
                <a:srgbClr val="111111"/>
              </a:solidFill>
              <a:latin typeface="Calibri"/>
              <a:ea typeface="Calibri"/>
              <a:cs typeface="Calibri"/>
              <a:sym typeface="Calibri"/>
            </a:endParaRPr>
          </a:p>
        </p:txBody>
      </p:sp>
      <p:pic>
        <p:nvPicPr>
          <p:cNvPr id="171" name="Google Shape;171;p32"/>
          <p:cNvPicPr preferRelativeResize="0"/>
          <p:nvPr/>
        </p:nvPicPr>
        <p:blipFill>
          <a:blip r:embed="rId3">
            <a:alphaModFix/>
          </a:blip>
          <a:stretch>
            <a:fillRect/>
          </a:stretch>
        </p:blipFill>
        <p:spPr>
          <a:xfrm>
            <a:off x="312900" y="1697575"/>
            <a:ext cx="3418375" cy="193399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33"/>
          <p:cNvSpPr txBox="1"/>
          <p:nvPr/>
        </p:nvSpPr>
        <p:spPr>
          <a:xfrm>
            <a:off x="591200" y="1932775"/>
            <a:ext cx="4743300" cy="392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t/>
            </a:r>
            <a:endParaRPr b="0" i="0" sz="2100" u="none" cap="none" strike="noStrike">
              <a:solidFill>
                <a:srgbClr val="423B71"/>
              </a:solidFill>
              <a:latin typeface="Calibri"/>
              <a:ea typeface="Calibri"/>
              <a:cs typeface="Calibri"/>
              <a:sym typeface="Calibri"/>
            </a:endParaRPr>
          </a:p>
        </p:txBody>
      </p:sp>
      <p:sp>
        <p:nvSpPr>
          <p:cNvPr id="177" name="Google Shape;177;p33"/>
          <p:cNvSpPr/>
          <p:nvPr/>
        </p:nvSpPr>
        <p:spPr>
          <a:xfrm>
            <a:off x="591200" y="1546425"/>
            <a:ext cx="4283700" cy="1934400"/>
          </a:xfrm>
          <a:prstGeom prst="rect">
            <a:avLst/>
          </a:prstGeom>
          <a:solidFill>
            <a:srgbClr val="F3F3F3"/>
          </a:solidFill>
          <a:ln>
            <a:noFill/>
          </a:ln>
        </p:spPr>
        <p:txBody>
          <a:bodyPr anchorCtr="0" anchor="ctr" bIns="68575" lIns="68575" spcFirstLastPara="1" rIns="68575" wrap="square" tIns="68575">
            <a:noAutofit/>
          </a:bodyPr>
          <a:lstStyle/>
          <a:p>
            <a:pPr indent="0" lvl="0" marL="0" rtl="0" algn="l">
              <a:spcBef>
                <a:spcPts val="0"/>
              </a:spcBef>
              <a:spcAft>
                <a:spcPts val="0"/>
              </a:spcAft>
              <a:buClr>
                <a:schemeClr val="dk1"/>
              </a:buClr>
              <a:buSzPts val="2700"/>
              <a:buFont typeface="Arial"/>
              <a:buNone/>
            </a:pPr>
            <a:r>
              <a:rPr lang="es" sz="1800">
                <a:latin typeface="Calibri"/>
                <a:ea typeface="Calibri"/>
                <a:cs typeface="Calibri"/>
                <a:sym typeface="Calibri"/>
              </a:rPr>
              <a:t>Recordemos que el radio del círculo A mide 30 metros y el del círculo B mide 60 metros. Es decir el radio de uno es del doble del otro. Entonces, ¿el área del círculo B es el doble del área del círculo A? </a:t>
            </a:r>
            <a:endParaRPr sz="2100">
              <a:latin typeface="Calibri"/>
              <a:ea typeface="Calibri"/>
              <a:cs typeface="Calibri"/>
              <a:sym typeface="Calibri"/>
            </a:endParaRPr>
          </a:p>
        </p:txBody>
      </p:sp>
      <p:sp>
        <p:nvSpPr>
          <p:cNvPr id="178" name="Google Shape;178;p33"/>
          <p:cNvSpPr txBox="1"/>
          <p:nvPr/>
        </p:nvSpPr>
        <p:spPr>
          <a:xfrm>
            <a:off x="471029" y="363875"/>
            <a:ext cx="41442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lang="es" sz="2700">
                <a:solidFill>
                  <a:srgbClr val="423B71"/>
                </a:solidFill>
                <a:latin typeface="Calibri"/>
                <a:ea typeface="Calibri"/>
                <a:cs typeface="Calibri"/>
                <a:sym typeface="Calibri"/>
              </a:rPr>
              <a:t>Actividad 2</a:t>
            </a:r>
            <a:endParaRPr b="1" i="0" sz="2700" u="none" cap="none" strike="noStrike">
              <a:solidFill>
                <a:srgbClr val="423B71"/>
              </a:solidFill>
              <a:latin typeface="Calibri"/>
              <a:ea typeface="Calibri"/>
              <a:cs typeface="Calibri"/>
              <a:sym typeface="Calibri"/>
            </a:endParaRPr>
          </a:p>
        </p:txBody>
      </p:sp>
      <p:pic>
        <p:nvPicPr>
          <p:cNvPr id="179" name="Google Shape;179;p33"/>
          <p:cNvPicPr preferRelativeResize="0"/>
          <p:nvPr/>
        </p:nvPicPr>
        <p:blipFill>
          <a:blip r:embed="rId3">
            <a:alphaModFix/>
          </a:blip>
          <a:stretch>
            <a:fillRect/>
          </a:stretch>
        </p:blipFill>
        <p:spPr>
          <a:xfrm>
            <a:off x="5308200" y="1520188"/>
            <a:ext cx="3511850" cy="19868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4"/>
          <p:cNvSpPr txBox="1"/>
          <p:nvPr/>
        </p:nvSpPr>
        <p:spPr>
          <a:xfrm>
            <a:off x="591200" y="1932775"/>
            <a:ext cx="4743300" cy="392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t/>
            </a:r>
            <a:endParaRPr b="0" i="0" sz="2100" u="none" cap="none" strike="noStrike">
              <a:solidFill>
                <a:srgbClr val="423B71"/>
              </a:solidFill>
              <a:latin typeface="Calibri"/>
              <a:ea typeface="Calibri"/>
              <a:cs typeface="Calibri"/>
              <a:sym typeface="Calibri"/>
            </a:endParaRPr>
          </a:p>
        </p:txBody>
      </p:sp>
      <p:sp>
        <p:nvSpPr>
          <p:cNvPr id="185" name="Google Shape;185;p34"/>
          <p:cNvSpPr/>
          <p:nvPr/>
        </p:nvSpPr>
        <p:spPr>
          <a:xfrm>
            <a:off x="591200" y="1336750"/>
            <a:ext cx="4283700" cy="1934400"/>
          </a:xfrm>
          <a:prstGeom prst="rect">
            <a:avLst/>
          </a:prstGeom>
          <a:solidFill>
            <a:srgbClr val="F3F3F3"/>
          </a:solidFill>
          <a:ln>
            <a:noFill/>
          </a:ln>
        </p:spPr>
        <p:txBody>
          <a:bodyPr anchorCtr="0" anchor="ctr" bIns="68575" lIns="68575" spcFirstLastPara="1" rIns="68575" wrap="square" tIns="68575">
            <a:noAutofit/>
          </a:bodyPr>
          <a:lstStyle/>
          <a:p>
            <a:pPr indent="0" lvl="0" marL="0" rtl="0" algn="l">
              <a:spcBef>
                <a:spcPts val="0"/>
              </a:spcBef>
              <a:spcAft>
                <a:spcPts val="0"/>
              </a:spcAft>
              <a:buClr>
                <a:schemeClr val="dk1"/>
              </a:buClr>
              <a:buSzPts val="2700"/>
              <a:buFont typeface="Arial"/>
              <a:buNone/>
            </a:pPr>
            <a:r>
              <a:rPr lang="es" sz="1800">
                <a:latin typeface="Calibri"/>
                <a:ea typeface="Calibri"/>
                <a:cs typeface="Calibri"/>
                <a:sym typeface="Calibri"/>
              </a:rPr>
              <a:t>Recordemos que el radio del círculo A mide 30 metros y el del círculo B mide 60 metros. Es decir el radio de uno es del doble del otro. Entonces, ¿el área del círculo B es el doble del área del círculo A? </a:t>
            </a:r>
            <a:endParaRPr sz="2100">
              <a:latin typeface="Calibri"/>
              <a:ea typeface="Calibri"/>
              <a:cs typeface="Calibri"/>
              <a:sym typeface="Calibri"/>
            </a:endParaRPr>
          </a:p>
        </p:txBody>
      </p:sp>
      <p:sp>
        <p:nvSpPr>
          <p:cNvPr id="186" name="Google Shape;186;p34"/>
          <p:cNvSpPr txBox="1"/>
          <p:nvPr/>
        </p:nvSpPr>
        <p:spPr>
          <a:xfrm>
            <a:off x="471029" y="363875"/>
            <a:ext cx="41442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lang="es" sz="2700">
                <a:solidFill>
                  <a:srgbClr val="423B71"/>
                </a:solidFill>
                <a:latin typeface="Calibri"/>
                <a:ea typeface="Calibri"/>
                <a:cs typeface="Calibri"/>
                <a:sym typeface="Calibri"/>
              </a:rPr>
              <a:t>Actividad 2</a:t>
            </a:r>
            <a:endParaRPr b="1" i="0" sz="2700" u="none" cap="none" strike="noStrike">
              <a:solidFill>
                <a:srgbClr val="423B71"/>
              </a:solidFill>
              <a:latin typeface="Calibri"/>
              <a:ea typeface="Calibri"/>
              <a:cs typeface="Calibri"/>
              <a:sym typeface="Calibri"/>
            </a:endParaRPr>
          </a:p>
        </p:txBody>
      </p:sp>
      <p:sp>
        <p:nvSpPr>
          <p:cNvPr id="187" name="Google Shape;187;p34"/>
          <p:cNvSpPr/>
          <p:nvPr/>
        </p:nvSpPr>
        <p:spPr>
          <a:xfrm>
            <a:off x="660950" y="3464850"/>
            <a:ext cx="4144200" cy="914100"/>
          </a:xfrm>
          <a:prstGeom prst="roundRect">
            <a:avLst>
              <a:gd fmla="val 16667" name="adj"/>
            </a:avLst>
          </a:prstGeom>
          <a:noFill/>
          <a:ln cap="flat" cmpd="sng" w="19050">
            <a:solidFill>
              <a:srgbClr val="62B799"/>
            </a:solidFill>
            <a:prstDash val="solid"/>
            <a:round/>
            <a:headEnd len="sm" w="sm" type="none"/>
            <a:tailEnd len="sm" w="sm" type="none"/>
          </a:ln>
        </p:spPr>
        <p:txBody>
          <a:bodyPr anchorCtr="0" anchor="b" bIns="91425" lIns="91425" spcFirstLastPara="1" rIns="91425" wrap="square" tIns="91425">
            <a:noAutofit/>
          </a:bodyPr>
          <a:lstStyle/>
          <a:p>
            <a:pPr indent="0" lvl="0" marL="457200" rtl="0" algn="l">
              <a:lnSpc>
                <a:spcPct val="115000"/>
              </a:lnSpc>
              <a:spcBef>
                <a:spcPts val="0"/>
              </a:spcBef>
              <a:spcAft>
                <a:spcPts val="0"/>
              </a:spcAft>
              <a:buClr>
                <a:schemeClr val="dk1"/>
              </a:buClr>
              <a:buSzPts val="1100"/>
              <a:buFont typeface="Arial"/>
              <a:buNone/>
            </a:pPr>
            <a:r>
              <a:rPr lang="es" sz="1300">
                <a:solidFill>
                  <a:srgbClr val="111111"/>
                </a:solidFill>
                <a:latin typeface="Nunito"/>
                <a:ea typeface="Nunito"/>
                <a:cs typeface="Nunito"/>
                <a:sym typeface="Nunito"/>
              </a:rPr>
              <a:t>El área del círculo B, es 4 veces el área del círculo A.</a:t>
            </a:r>
            <a:endParaRPr sz="1800">
              <a:solidFill>
                <a:srgbClr val="111111"/>
              </a:solidFill>
              <a:latin typeface="Calibri"/>
              <a:ea typeface="Calibri"/>
              <a:cs typeface="Calibri"/>
              <a:sym typeface="Calibri"/>
            </a:endParaRPr>
          </a:p>
        </p:txBody>
      </p:sp>
      <p:pic>
        <p:nvPicPr>
          <p:cNvPr id="188" name="Google Shape;188;p34"/>
          <p:cNvPicPr preferRelativeResize="0"/>
          <p:nvPr/>
        </p:nvPicPr>
        <p:blipFill>
          <a:blip r:embed="rId3">
            <a:alphaModFix/>
          </a:blip>
          <a:stretch>
            <a:fillRect/>
          </a:stretch>
        </p:blipFill>
        <p:spPr>
          <a:xfrm>
            <a:off x="5302025" y="1722263"/>
            <a:ext cx="3511850" cy="19868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