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Nunit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7" roundtripDataSignature="AMtx7mgqXWrj3ieN22paOy8NaHZPElVJ7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Nunito-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Nunito-italic.fntdata"/><Relationship Id="rId12" Type="http://schemas.openxmlformats.org/officeDocument/2006/relationships/slide" Target="slides/slide7.xml"/><Relationship Id="rId34" Type="http://schemas.openxmlformats.org/officeDocument/2006/relationships/font" Target="fonts/Nunito-bold.fntdata"/><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font" Target="fonts/Nunito-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 name="Google Shape;7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1200"/>
              </a:spcBef>
              <a:spcAft>
                <a:spcPts val="1200"/>
              </a:spcAft>
              <a:buClr>
                <a:schemeClr val="dk1"/>
              </a:buClr>
              <a:buSzPts val="1100"/>
              <a:buFont typeface="Arial"/>
              <a:buNone/>
            </a:pPr>
            <a:r>
              <a:rPr lang="es" sz="1200">
                <a:solidFill>
                  <a:schemeClr val="dk1"/>
                </a:solidFill>
                <a:latin typeface="Calibri"/>
                <a:ea typeface="Calibri"/>
                <a:cs typeface="Calibri"/>
                <a:sym typeface="Calibri"/>
              </a:rPr>
              <a:t>Si le parece,puede utilizar el área de los cuadrados para asegurar que el área es </a:t>
            </a:r>
            <a:r>
              <a:rPr lang="es" sz="1200">
                <a:solidFill>
                  <a:schemeClr val="dk1"/>
                </a:solidFill>
                <a:latin typeface="Calibri"/>
                <a:ea typeface="Calibri"/>
                <a:cs typeface="Calibri"/>
                <a:sym typeface="Calibri"/>
              </a:rPr>
              <a:t>pertinente</a:t>
            </a:r>
            <a:r>
              <a:rPr lang="es" sz="1200">
                <a:solidFill>
                  <a:schemeClr val="dk1"/>
                </a:solidFill>
                <a:latin typeface="Calibri"/>
                <a:ea typeface="Calibri"/>
                <a:cs typeface="Calibri"/>
                <a:sym typeface="Calibri"/>
              </a:rPr>
              <a:t>. Es importante que considere el tamaño de cada </a:t>
            </a:r>
            <a:r>
              <a:rPr lang="es" sz="1200">
                <a:solidFill>
                  <a:schemeClr val="dk1"/>
                </a:solidFill>
                <a:latin typeface="Calibri"/>
                <a:ea typeface="Calibri"/>
                <a:cs typeface="Calibri"/>
                <a:sym typeface="Calibri"/>
              </a:rPr>
              <a:t>regadío</a:t>
            </a:r>
            <a:r>
              <a:rPr lang="es" sz="1200">
                <a:solidFill>
                  <a:schemeClr val="dk1"/>
                </a:solidFill>
                <a:latin typeface="Calibri"/>
                <a:ea typeface="Calibri"/>
                <a:cs typeface="Calibri"/>
                <a:sym typeface="Calibri"/>
              </a:rPr>
              <a:t>, puede hacerles sentido que aprox riegan 3600 m</a:t>
            </a:r>
            <a:r>
              <a:rPr baseline="30000" lang="es" sz="1200">
                <a:solidFill>
                  <a:schemeClr val="dk1"/>
                </a:solidFill>
                <a:latin typeface="Calibri"/>
                <a:ea typeface="Calibri"/>
                <a:cs typeface="Calibri"/>
                <a:sym typeface="Calibri"/>
              </a:rPr>
              <a:t>2</a:t>
            </a:r>
            <a:r>
              <a:rPr lang="es" sz="1200">
                <a:solidFill>
                  <a:schemeClr val="dk1"/>
                </a:solidFill>
                <a:latin typeface="Calibri"/>
                <a:ea typeface="Calibri"/>
                <a:cs typeface="Calibri"/>
                <a:sym typeface="Calibri"/>
              </a:rPr>
              <a:t> y 14400 m</a:t>
            </a:r>
            <a:r>
              <a:rPr baseline="30000" lang="es" sz="1200">
                <a:solidFill>
                  <a:schemeClr val="dk1"/>
                </a:solidFill>
                <a:latin typeface="Calibri"/>
                <a:ea typeface="Calibri"/>
                <a:cs typeface="Calibri"/>
                <a:sym typeface="Calibri"/>
              </a:rPr>
              <a:t>2</a:t>
            </a:r>
            <a:r>
              <a:rPr lang="es" sz="1200">
                <a:solidFill>
                  <a:schemeClr val="dk1"/>
                </a:solidFill>
                <a:latin typeface="Calibri"/>
                <a:ea typeface="Calibri"/>
                <a:cs typeface="Calibri"/>
                <a:sym typeface="Calibri"/>
              </a:rPr>
              <a:t>, entonces son 60 m por lado y 120 m respectivamente. ¿Cuanto es 120 m por lado? </a:t>
            </a:r>
            <a:r>
              <a:rPr lang="es" sz="1200">
                <a:solidFill>
                  <a:schemeClr val="dk1"/>
                </a:solidFill>
                <a:latin typeface="Calibri"/>
                <a:ea typeface="Calibri"/>
                <a:cs typeface="Calibri"/>
                <a:sym typeface="Calibri"/>
              </a:rPr>
              <a:t>(parecido a una cuadra)</a:t>
            </a:r>
            <a:endParaRPr sz="1200">
              <a:solidFill>
                <a:schemeClr val="dk1"/>
              </a:solidFill>
              <a:latin typeface="Calibri"/>
              <a:ea typeface="Calibri"/>
              <a:cs typeface="Calibri"/>
              <a:sym typeface="Calibri"/>
            </a:endParaRPr>
          </a:p>
        </p:txBody>
      </p:sp>
      <p:sp>
        <p:nvSpPr>
          <p:cNvPr id="149" name="Google Shape;14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Para ello, debieran recurrir a los datos obtenidos anteriormente y </a:t>
            </a:r>
            <a:r>
              <a:rPr lang="es" sz="1200">
                <a:solidFill>
                  <a:schemeClr val="dk1"/>
                </a:solidFill>
                <a:latin typeface="Calibri"/>
                <a:ea typeface="Calibri"/>
                <a:cs typeface="Calibri"/>
                <a:sym typeface="Calibri"/>
              </a:rPr>
              <a:t>así</a:t>
            </a:r>
            <a:r>
              <a:rPr lang="es" sz="1200">
                <a:solidFill>
                  <a:schemeClr val="dk1"/>
                </a:solidFill>
                <a:latin typeface="Calibri"/>
                <a:ea typeface="Calibri"/>
                <a:cs typeface="Calibri"/>
                <a:sym typeface="Calibri"/>
              </a:rPr>
              <a:t> estimar que </a:t>
            </a:r>
            <a:r>
              <a:rPr lang="es" sz="1200">
                <a:solidFill>
                  <a:srgbClr val="111111"/>
                </a:solidFill>
                <a:latin typeface="Calibri"/>
                <a:ea typeface="Calibri"/>
                <a:cs typeface="Calibri"/>
                <a:sym typeface="Calibri"/>
              </a:rPr>
              <a:t>si el área del círculo es 6000 m, entonces este nuevo  pivote debe medir entre  30 y 60 metros. </a:t>
            </a:r>
            <a:endParaRPr sz="12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Si el radio del pivote es 30 metros, el área es </a:t>
            </a:r>
            <a:endParaRPr sz="12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2 826 m²</a:t>
            </a:r>
            <a:endParaRPr sz="12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Si el radio pivote es 60 metros, el área es 11 304 m²</a:t>
            </a:r>
            <a:endParaRPr sz="12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De esta forma, si el área del círculo es 6 000 m², entonces el radio del pivote debe estar entre  30 y 60 metros. </a:t>
            </a:r>
            <a:endParaRPr sz="12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Una vez que proponen distintas medidas para el radio, pídales que realicen los cálculos para encontrar la medida del radio.  </a:t>
            </a:r>
            <a:endParaRPr sz="1200">
              <a:solidFill>
                <a:schemeClr val="dk1"/>
              </a:solidFill>
              <a:latin typeface="Calibri"/>
              <a:ea typeface="Calibri"/>
              <a:cs typeface="Calibri"/>
              <a:sym typeface="Calibri"/>
            </a:endParaRPr>
          </a:p>
          <a:p>
            <a:pPr indent="0" lvl="0" marL="0" marR="0" rtl="0" algn="just">
              <a:lnSpc>
                <a:spcPct val="100000"/>
              </a:lnSpc>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6" name="Google Shape;16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1200"/>
              </a:spcAft>
              <a:buClr>
                <a:schemeClr val="dk1"/>
              </a:buClr>
              <a:buSzPts val="1100"/>
              <a:buFont typeface="Arial"/>
              <a:buNone/>
            </a:pPr>
            <a:r>
              <a:rPr lang="es" sz="1200">
                <a:solidFill>
                  <a:srgbClr val="111111"/>
                </a:solidFill>
                <a:latin typeface="Calibri"/>
                <a:ea typeface="Calibri"/>
                <a:cs typeface="Calibri"/>
                <a:sym typeface="Calibri"/>
              </a:rPr>
              <a:t>Una vez que las y los estudiantes proponen distintas medidas para el radio, pídales que realicen los cálculos para encontrar su medida. </a:t>
            </a:r>
            <a:endParaRPr sz="1300">
              <a:solidFill>
                <a:schemeClr val="dk1"/>
              </a:solidFill>
              <a:latin typeface="Calibri"/>
              <a:ea typeface="Calibri"/>
              <a:cs typeface="Calibri"/>
              <a:sym typeface="Calibri"/>
            </a:endParaRPr>
          </a:p>
        </p:txBody>
      </p:sp>
      <p:sp>
        <p:nvSpPr>
          <p:cNvPr id="174" name="Google Shape;17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1200"/>
              </a:spcBef>
              <a:spcAft>
                <a:spcPts val="1200"/>
              </a:spcAft>
              <a:buClr>
                <a:schemeClr val="dk1"/>
              </a:buClr>
              <a:buSzPts val="1100"/>
              <a:buFont typeface="Arial"/>
              <a:buNone/>
            </a:pPr>
            <a:r>
              <a:rPr lang="es" sz="1200">
                <a:solidFill>
                  <a:schemeClr val="dk1"/>
                </a:solidFill>
                <a:latin typeface="Calibri"/>
                <a:ea typeface="Calibri"/>
                <a:cs typeface="Calibri"/>
                <a:sym typeface="Calibri"/>
              </a:rPr>
              <a:t>Ver en el  guión sugerido, una posible </a:t>
            </a:r>
            <a:r>
              <a:rPr lang="es" sz="1200">
                <a:solidFill>
                  <a:schemeClr val="dk1"/>
                </a:solidFill>
                <a:latin typeface="Calibri"/>
                <a:ea typeface="Calibri"/>
                <a:cs typeface="Calibri"/>
                <a:sym typeface="Calibri"/>
              </a:rPr>
              <a:t>estrategia</a:t>
            </a:r>
            <a:r>
              <a:rPr lang="e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183" name="Google Shape;18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1200"/>
              </a:spcBef>
              <a:spcAft>
                <a:spcPts val="1200"/>
              </a:spcAft>
              <a:buClr>
                <a:schemeClr val="dk1"/>
              </a:buClr>
              <a:buSzPts val="1100"/>
              <a:buFont typeface="Arial"/>
              <a:buNone/>
            </a:pPr>
            <a:r>
              <a:rPr lang="es" sz="1200">
                <a:solidFill>
                  <a:schemeClr val="dk1"/>
                </a:solidFill>
                <a:latin typeface="Calibri"/>
                <a:ea typeface="Calibri"/>
                <a:cs typeface="Calibri"/>
                <a:sym typeface="Calibri"/>
              </a:rPr>
              <a:t>Antes de que realicen la actividad si le parece necesario muestre la siguiente diapositiva para comprender la medida </a:t>
            </a:r>
            <a:r>
              <a:rPr lang="es" sz="1200">
                <a:solidFill>
                  <a:schemeClr val="dk1"/>
                </a:solidFill>
                <a:latin typeface="Calibri"/>
                <a:ea typeface="Calibri"/>
                <a:cs typeface="Calibri"/>
                <a:sym typeface="Calibri"/>
              </a:rPr>
              <a:t>hectárea</a:t>
            </a:r>
            <a:r>
              <a:rPr lang="e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193" name="Google Shape;19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Para que las y  los estudiantes reconozcan la unidad de medida “Hectáreas” se sugiere presentarles un esquema que permita reconocer sus medidas y visualizar su magnitud,  como por ejemplo el siguiente:</a:t>
            </a:r>
            <a:endParaRPr sz="1200">
              <a:solidFill>
                <a:schemeClr val="dk1"/>
              </a:solidFill>
              <a:latin typeface="Calibri"/>
              <a:ea typeface="Calibri"/>
              <a:cs typeface="Calibri"/>
              <a:sym typeface="Calibri"/>
            </a:endParaRPr>
          </a:p>
          <a:p>
            <a:pPr indent="0" lvl="0" marL="0" marR="0" rtl="0" algn="just">
              <a:lnSpc>
                <a:spcPct val="100000"/>
              </a:lnSpc>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00" name="Google Shape;20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sz="1200">
                <a:latin typeface="Calibri"/>
                <a:ea typeface="Calibri"/>
                <a:cs typeface="Calibri"/>
                <a:sym typeface="Calibri"/>
              </a:rPr>
              <a:t>De esta manera se espera que sus estudiantes reconozcan que en 1 hectárea hay 10 000 m^2 y que el símbolo usado para representarlas es </a:t>
            </a:r>
            <a:r>
              <a:rPr b="1" lang="es" sz="1200">
                <a:latin typeface="Calibri"/>
                <a:ea typeface="Calibri"/>
                <a:cs typeface="Calibri"/>
                <a:sym typeface="Calibri"/>
              </a:rPr>
              <a:t>ha</a:t>
            </a:r>
            <a:r>
              <a:rPr lang="es" sz="1200">
                <a:latin typeface="Calibri"/>
                <a:ea typeface="Calibri"/>
                <a:cs typeface="Calibri"/>
                <a:sym typeface="Calibri"/>
              </a:rPr>
              <a:t>. No es necesario transformar unidades previamente si no más bien </a:t>
            </a:r>
            <a:r>
              <a:rPr lang="es" sz="1200">
                <a:solidFill>
                  <a:srgbClr val="111111"/>
                </a:solidFill>
                <a:latin typeface="Calibri"/>
                <a:ea typeface="Calibri"/>
                <a:cs typeface="Calibri"/>
                <a:sym typeface="Calibri"/>
              </a:rPr>
              <a:t>trabajar en metros y luego dividir por 10.000 m^2.</a:t>
            </a:r>
            <a:endParaRPr sz="1200">
              <a:latin typeface="Calibri"/>
              <a:ea typeface="Calibri"/>
              <a:cs typeface="Calibri"/>
              <a:sym typeface="Calibri"/>
            </a:endParaRPr>
          </a:p>
        </p:txBody>
      </p:sp>
      <p:sp>
        <p:nvSpPr>
          <p:cNvPr id="207" name="Google Shape;20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1200"/>
              </a:spcBef>
              <a:spcAft>
                <a:spcPts val="1200"/>
              </a:spcAft>
              <a:buClr>
                <a:schemeClr val="dk1"/>
              </a:buClr>
              <a:buSzPts val="1100"/>
              <a:buFont typeface="Arial"/>
              <a:buNone/>
            </a:pPr>
            <a:r>
              <a:rPr lang="es" sz="1200">
                <a:solidFill>
                  <a:schemeClr val="dk1"/>
                </a:solidFill>
                <a:latin typeface="Calibri"/>
                <a:ea typeface="Calibri"/>
                <a:cs typeface="Calibri"/>
                <a:sym typeface="Calibri"/>
              </a:rPr>
              <a:t>Hoja de Actividades, </a:t>
            </a:r>
            <a:r>
              <a:rPr lang="es" sz="1200">
                <a:solidFill>
                  <a:schemeClr val="dk1"/>
                </a:solidFill>
                <a:latin typeface="Calibri"/>
                <a:ea typeface="Calibri"/>
                <a:cs typeface="Calibri"/>
                <a:sym typeface="Calibri"/>
              </a:rPr>
              <a:t>motive a que imaginen distintas posibilidades de lo ocurrido en Maria Pinto. </a:t>
            </a:r>
            <a:endParaRPr sz="1200">
              <a:solidFill>
                <a:schemeClr val="dk1"/>
              </a:solidFill>
              <a:latin typeface="Calibri"/>
              <a:ea typeface="Calibri"/>
              <a:cs typeface="Calibri"/>
              <a:sym typeface="Calibri"/>
            </a:endParaRPr>
          </a:p>
        </p:txBody>
      </p:sp>
      <p:sp>
        <p:nvSpPr>
          <p:cNvPr id="213" name="Google Shape;21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20" name="Google Shape;22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1200"/>
              </a:spcAft>
              <a:buClr>
                <a:schemeClr val="dk1"/>
              </a:buClr>
              <a:buSzPts val="1100"/>
              <a:buFont typeface="Arial"/>
              <a:buNone/>
            </a:pPr>
            <a:r>
              <a:rPr lang="es">
                <a:solidFill>
                  <a:srgbClr val="111111"/>
                </a:solidFill>
                <a:latin typeface="Nunito"/>
                <a:ea typeface="Nunito"/>
                <a:cs typeface="Nunito"/>
                <a:sym typeface="Nunito"/>
              </a:rPr>
              <a:t>Se espera que puedan analizar que dado que 114 es un poco más de la mitad de 208, entonces el pivote cubría una superficie que corresponde a un poco más de la mitad del círculo.</a:t>
            </a:r>
            <a:endParaRPr sz="1200">
              <a:solidFill>
                <a:schemeClr val="dk1"/>
              </a:solidFill>
              <a:latin typeface="Calibri"/>
              <a:ea typeface="Calibri"/>
              <a:cs typeface="Calibri"/>
              <a:sym typeface="Calibri"/>
            </a:endParaRPr>
          </a:p>
        </p:txBody>
      </p:sp>
      <p:sp>
        <p:nvSpPr>
          <p:cNvPr id="229" name="Google Shape;22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sz="1200">
                <a:latin typeface="Calibri"/>
                <a:ea typeface="Calibri"/>
                <a:cs typeface="Calibri"/>
                <a:sym typeface="Calibri"/>
              </a:rPr>
              <a:t>En este momento se invita a revisar la infografía completa, puede descargarla de recursos en la página:  https://matcon.cmmedu.uchile.cl/</a:t>
            </a:r>
            <a:endParaRPr sz="1200">
              <a:latin typeface="Calibri"/>
              <a:ea typeface="Calibri"/>
              <a:cs typeface="Calibri"/>
              <a:sym typeface="Calibri"/>
            </a:endParaRPr>
          </a:p>
        </p:txBody>
      </p:sp>
      <p:sp>
        <p:nvSpPr>
          <p:cNvPr id="85" name="Google Shape;8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1200"/>
              </a:spcAft>
              <a:buClr>
                <a:schemeClr val="dk1"/>
              </a:buClr>
              <a:buSzPts val="1100"/>
              <a:buFont typeface="Arial"/>
              <a:buNone/>
            </a:pPr>
            <a:r>
              <a:rPr lang="es">
                <a:solidFill>
                  <a:srgbClr val="111111"/>
                </a:solidFill>
                <a:latin typeface="Nunito"/>
                <a:ea typeface="Nunito"/>
                <a:cs typeface="Nunito"/>
                <a:sym typeface="Nunito"/>
              </a:rPr>
              <a:t>Una vez que se concuerda el sector circular regado por el pivote, se puede pedir a sus estudiantes que estimen la medida del ángulo del centro. Se espera que indiquen que mide un poco más de 180°.  </a:t>
            </a:r>
            <a:endParaRPr sz="1200">
              <a:solidFill>
                <a:schemeClr val="dk1"/>
              </a:solidFill>
              <a:latin typeface="Calibri"/>
              <a:ea typeface="Calibri"/>
              <a:cs typeface="Calibri"/>
              <a:sym typeface="Calibri"/>
            </a:endParaRPr>
          </a:p>
        </p:txBody>
      </p:sp>
      <p:sp>
        <p:nvSpPr>
          <p:cNvPr id="236" name="Google Shape;23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44" name="Google Shape;24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1200"/>
              </a:spcAft>
              <a:buClr>
                <a:schemeClr val="dk1"/>
              </a:buClr>
              <a:buSzPts val="1100"/>
              <a:buFont typeface="Arial"/>
              <a:buNone/>
            </a:pPr>
            <a:r>
              <a:rPr lang="es">
                <a:solidFill>
                  <a:srgbClr val="111111"/>
                </a:solidFill>
                <a:latin typeface="Nunito"/>
                <a:ea typeface="Nunito"/>
                <a:cs typeface="Nunito"/>
                <a:sym typeface="Nunito"/>
              </a:rPr>
              <a:t>Se espera que, basándose en todo lo estudiado hasta el momento, puedan elaborar justificaciones adecuadas respecto a la propuesta del agricultor.</a:t>
            </a:r>
            <a:endParaRPr sz="1200">
              <a:solidFill>
                <a:schemeClr val="dk1"/>
              </a:solidFill>
              <a:latin typeface="Calibri"/>
              <a:ea typeface="Calibri"/>
              <a:cs typeface="Calibri"/>
              <a:sym typeface="Calibri"/>
            </a:endParaRPr>
          </a:p>
        </p:txBody>
      </p:sp>
      <p:sp>
        <p:nvSpPr>
          <p:cNvPr id="252" name="Google Shape;25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1200"/>
              </a:spcBef>
              <a:spcAft>
                <a:spcPts val="1200"/>
              </a:spcAft>
              <a:buClr>
                <a:schemeClr val="dk1"/>
              </a:buClr>
              <a:buSzPts val="1100"/>
              <a:buFont typeface="Arial"/>
              <a:buNone/>
            </a:pPr>
            <a:r>
              <a:rPr lang="es" sz="1200">
                <a:solidFill>
                  <a:schemeClr val="dk1"/>
                </a:solidFill>
                <a:latin typeface="Calibri"/>
                <a:ea typeface="Calibri"/>
                <a:cs typeface="Calibri"/>
                <a:sym typeface="Calibri"/>
              </a:rPr>
              <a:t>Se recomienda otorgar un tiempo para que las y los estudiantes lean la información presentada. Posteriormente, se sugiere fomentar una discusión en la que los estudiantes analicen si la idea del agricultor es correcta o no. Se espera que, basándose en todo lo estudiado hasta el momento, puedan elaborar justificaciones adecuadas respecto a la propuesta del agricultor. Luego, se espera que los estudiantes comprueben sus hipótesis calculando las áreas y finalmente exponiendo sus conclusiones.</a:t>
            </a:r>
            <a:endParaRPr sz="1200">
              <a:solidFill>
                <a:schemeClr val="dk1"/>
              </a:solidFill>
              <a:latin typeface="Calibri"/>
              <a:ea typeface="Calibri"/>
              <a:cs typeface="Calibri"/>
              <a:sym typeface="Calibri"/>
            </a:endParaRPr>
          </a:p>
        </p:txBody>
      </p:sp>
      <p:sp>
        <p:nvSpPr>
          <p:cNvPr id="259" name="Google Shape;25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6315b3005f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g26315b3005f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6315b3005f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g26315b3005f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6" name="Google Shape;28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 name="Google Shape;9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sz="1200">
                <a:latin typeface="Calibri"/>
                <a:ea typeface="Calibri"/>
                <a:cs typeface="Calibri"/>
                <a:sym typeface="Calibri"/>
              </a:rPr>
              <a:t>Descargue el Gif de la sección de Recursos de MatCon y ocúpelo en este momento. https://matcon.cmmedu.uchile.cl/ </a:t>
            </a:r>
            <a:endParaRPr sz="1200">
              <a:latin typeface="Calibri"/>
              <a:ea typeface="Calibri"/>
              <a:cs typeface="Calibri"/>
              <a:sym typeface="Calibri"/>
            </a:endParaRPr>
          </a:p>
        </p:txBody>
      </p:sp>
      <p:sp>
        <p:nvSpPr>
          <p:cNvPr id="100" name="Google Shape;10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1100"/>
              <a:buFont typeface="Arial"/>
              <a:buNone/>
            </a:pPr>
            <a:r>
              <a:rPr lang="es" sz="1200">
                <a:solidFill>
                  <a:schemeClr val="dk1"/>
                </a:solidFill>
                <a:latin typeface="Calibri"/>
                <a:ea typeface="Calibri"/>
                <a:cs typeface="Calibri"/>
                <a:sym typeface="Calibri"/>
              </a:rPr>
              <a:t>Genere una reflexión que permita que sus estudiantes aprecien la cantidad de terreno circular que abarca el riego con cada pivote.Es importante precisar que la longitud del pivote corresponde al radio del círculo respectivo.</a:t>
            </a:r>
            <a:endParaRPr sz="1200">
              <a:latin typeface="Calibri"/>
              <a:ea typeface="Calibri"/>
              <a:cs typeface="Calibri"/>
              <a:sym typeface="Calibri"/>
            </a:endParaRPr>
          </a:p>
        </p:txBody>
      </p:sp>
      <p:sp>
        <p:nvSpPr>
          <p:cNvPr id="107" name="Google Shape;10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 sz="1200">
                <a:solidFill>
                  <a:schemeClr val="dk1"/>
                </a:solidFill>
                <a:latin typeface="Calibri"/>
                <a:ea typeface="Calibri"/>
                <a:cs typeface="Calibri"/>
                <a:sym typeface="Calibri"/>
              </a:rPr>
              <a:t>Hoja de Actividades, </a:t>
            </a:r>
            <a:r>
              <a:rPr lang="es" sz="1200">
                <a:solidFill>
                  <a:schemeClr val="dk1"/>
                </a:solidFill>
                <a:latin typeface="Calibri"/>
                <a:ea typeface="Calibri"/>
                <a:cs typeface="Calibri"/>
                <a:sym typeface="Calibri"/>
              </a:rPr>
              <a:t>Se espera que utilicen la fórmula del área del círculo, sustituyendo el valor del radio, se recomienda expresar las áreas en π, y luego </a:t>
            </a:r>
            <a:r>
              <a:rPr lang="es" sz="1200">
                <a:solidFill>
                  <a:schemeClr val="dk1"/>
                </a:solidFill>
                <a:latin typeface="Calibri"/>
                <a:ea typeface="Calibri"/>
                <a:cs typeface="Calibri"/>
                <a:sym typeface="Calibri"/>
              </a:rPr>
              <a:t>reemplazar</a:t>
            </a:r>
            <a:r>
              <a:rPr lang="es" sz="1200">
                <a:solidFill>
                  <a:schemeClr val="dk1"/>
                </a:solidFill>
                <a:latin typeface="Calibri"/>
                <a:ea typeface="Calibri"/>
                <a:cs typeface="Calibri"/>
                <a:sym typeface="Calibri"/>
              </a:rPr>
              <a:t> por 3,14. (En la siguiente diapo está la respuesta)</a:t>
            </a:r>
            <a:endParaRPr b="1" sz="1200">
              <a:solidFill>
                <a:schemeClr val="dk1"/>
              </a:solidFill>
              <a:latin typeface="Calibri"/>
              <a:ea typeface="Calibri"/>
              <a:cs typeface="Calibri"/>
              <a:sym typeface="Calibri"/>
            </a:endParaRPr>
          </a:p>
        </p:txBody>
      </p:sp>
      <p:sp>
        <p:nvSpPr>
          <p:cNvPr id="116" name="Google Shape;11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Respuestas, para comparar los resultados. usando π= 3,14</a:t>
            </a:r>
            <a:endParaRPr/>
          </a:p>
          <a:p>
            <a:pPr indent="0" lvl="0" marL="0" rtl="0" algn="l">
              <a:lnSpc>
                <a:spcPct val="100000"/>
              </a:lnSpc>
              <a:spcBef>
                <a:spcPts val="0"/>
              </a:spcBef>
              <a:spcAft>
                <a:spcPts val="0"/>
              </a:spcAft>
              <a:buSzPts val="1400"/>
              <a:buNone/>
            </a:pPr>
            <a:r>
              <a:t/>
            </a:r>
            <a:endParaRPr/>
          </a:p>
        </p:txBody>
      </p:sp>
      <p:sp>
        <p:nvSpPr>
          <p:cNvPr id="124" name="Google Shape;12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La razón entre sus áreas es  11.304/2.826=4</a:t>
            </a:r>
            <a:endParaRPr sz="12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El área del círculo B , es 4 veces el área del círculo A.</a:t>
            </a:r>
            <a:endParaRPr sz="12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El área del círculo B, no es el doble del área del círculo A. </a:t>
            </a:r>
            <a:endParaRPr sz="12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Al finalizar esta actividad, asegúrese que sus estudiantes reconozcan que al aumentar al doble el radio de un círculo, el área no aumenta al doble.</a:t>
            </a:r>
            <a:endParaRPr sz="1200">
              <a:solidFill>
                <a:schemeClr val="dk1"/>
              </a:solidFill>
              <a:latin typeface="Calibri"/>
              <a:ea typeface="Calibri"/>
              <a:cs typeface="Calibri"/>
              <a:sym typeface="Calibri"/>
            </a:endParaRPr>
          </a:p>
          <a:p>
            <a:pPr indent="0" lvl="0" marL="0" marR="0" rtl="0" algn="just">
              <a:lnSpc>
                <a:spcPct val="100000"/>
              </a:lnSpc>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32" name="Google Shape;13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La razón entre sus áreas es  </a:t>
            </a:r>
            <a:r>
              <a:rPr lang="es" sz="1200">
                <a:solidFill>
                  <a:schemeClr val="dk1"/>
                </a:solidFill>
                <a:latin typeface="Calibri"/>
                <a:ea typeface="Calibri"/>
                <a:cs typeface="Calibri"/>
                <a:sym typeface="Calibri"/>
              </a:rPr>
              <a:t>3600π/900π=4</a:t>
            </a:r>
            <a:endParaRPr sz="12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El área del círculo B , es 4 veces el área del círculo A.</a:t>
            </a:r>
            <a:endParaRPr sz="12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El área del círculo B, no es el doble del área del círculo A. </a:t>
            </a:r>
            <a:endParaRPr sz="12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chemeClr val="dk1"/>
              </a:buClr>
              <a:buSzPts val="1100"/>
              <a:buFont typeface="Arial"/>
              <a:buNone/>
            </a:pPr>
            <a:r>
              <a:rPr lang="es" sz="1200">
                <a:solidFill>
                  <a:schemeClr val="dk1"/>
                </a:solidFill>
                <a:latin typeface="Calibri"/>
                <a:ea typeface="Calibri"/>
                <a:cs typeface="Calibri"/>
                <a:sym typeface="Calibri"/>
              </a:rPr>
              <a:t>Al finalizar esta actividad, asegúrese que sus estudiantes reconozcan que al aumentar al doble el radio de un círculo, el área no aumenta al doble.</a:t>
            </a:r>
            <a:endParaRPr sz="1200">
              <a:solidFill>
                <a:schemeClr val="dk1"/>
              </a:solidFill>
              <a:latin typeface="Calibri"/>
              <a:ea typeface="Calibri"/>
              <a:cs typeface="Calibri"/>
              <a:sym typeface="Calibri"/>
            </a:endParaRPr>
          </a:p>
          <a:p>
            <a:pPr indent="0" lvl="0" marL="0" marR="0" rtl="0" algn="just">
              <a:lnSpc>
                <a:spcPct val="100000"/>
              </a:lnSpc>
              <a:spcBef>
                <a:spcPts val="1200"/>
              </a:spcBef>
              <a:spcAft>
                <a:spcPts val="12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0" name="Google Shape;14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10" name="Shape 10"/>
        <p:cNvGrpSpPr/>
        <p:nvPr/>
      </p:nvGrpSpPr>
      <p:grpSpPr>
        <a:xfrm>
          <a:off x="0" y="0"/>
          <a:ext cx="0" cy="0"/>
          <a:chOff x="0" y="0"/>
          <a:chExt cx="0" cy="0"/>
        </a:xfrm>
      </p:grpSpPr>
      <p:sp>
        <p:nvSpPr>
          <p:cNvPr id="11" name="Google Shape;11;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 name="Google Shape;12;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 name="Google Shape;13;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58" name="Shape 58"/>
        <p:cNvGrpSpPr/>
        <p:nvPr/>
      </p:nvGrpSpPr>
      <p:grpSpPr>
        <a:xfrm>
          <a:off x="0" y="0"/>
          <a:ext cx="0" cy="0"/>
          <a:chOff x="0" y="0"/>
          <a:chExt cx="0" cy="0"/>
        </a:xfrm>
      </p:grpSpPr>
      <p:sp>
        <p:nvSpPr>
          <p:cNvPr id="59" name="Google Shape;59;p36"/>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0" name="Google Shape;60;p36"/>
          <p:cNvSpPr/>
          <p:nvPr>
            <p:ph idx="2" type="pic"/>
          </p:nvPr>
        </p:nvSpPr>
        <p:spPr>
          <a:xfrm>
            <a:off x="3887391" y="740569"/>
            <a:ext cx="4629300" cy="3655200"/>
          </a:xfrm>
          <a:prstGeom prst="rect">
            <a:avLst/>
          </a:prstGeom>
          <a:noFill/>
          <a:ln>
            <a:noFill/>
          </a:ln>
        </p:spPr>
      </p:sp>
      <p:sp>
        <p:nvSpPr>
          <p:cNvPr id="61" name="Google Shape;61;p36"/>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62" name="Google Shape;62;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 name="Google Shape;63;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65" name="Shape 65"/>
        <p:cNvGrpSpPr/>
        <p:nvPr/>
      </p:nvGrpSpPr>
      <p:grpSpPr>
        <a:xfrm>
          <a:off x="0" y="0"/>
          <a:ext cx="0" cy="0"/>
          <a:chOff x="0" y="0"/>
          <a:chExt cx="0" cy="0"/>
        </a:xfrm>
      </p:grpSpPr>
      <p:sp>
        <p:nvSpPr>
          <p:cNvPr id="66" name="Google Shape;66;p37"/>
          <p:cNvSpPr txBox="1"/>
          <p:nvPr>
            <p:ph type="title"/>
          </p:nvPr>
        </p:nvSpPr>
        <p:spPr>
          <a:xfrm>
            <a:off x="628650" y="253869"/>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7" name="Google Shape;67;p37"/>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 name="Google Shape;68;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9" name="Google Shape;69;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1" name="Shape 71"/>
        <p:cNvGrpSpPr/>
        <p:nvPr/>
      </p:nvGrpSpPr>
      <p:grpSpPr>
        <a:xfrm>
          <a:off x="0" y="0"/>
          <a:ext cx="0" cy="0"/>
          <a:chOff x="0" y="0"/>
          <a:chExt cx="0" cy="0"/>
        </a:xfrm>
      </p:grpSpPr>
      <p:sp>
        <p:nvSpPr>
          <p:cNvPr id="72" name="Google Shape;72;p38"/>
          <p:cNvSpPr txBox="1"/>
          <p:nvPr>
            <p:ph type="title"/>
          </p:nvPr>
        </p:nvSpPr>
        <p:spPr>
          <a:xfrm rot="5400000">
            <a:off x="5350050" y="1467544"/>
            <a:ext cx="4359000" cy="1971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3" name="Google Shape;73;p38"/>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 name="Google Shape;74;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 name="Google Shape;75;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 name="Google Shape;76;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a de título">
  <p:cSld name="1_Diapositiva de título">
    <p:spTree>
      <p:nvGrpSpPr>
        <p:cNvPr id="14" name="Shape 14"/>
        <p:cNvGrpSpPr/>
        <p:nvPr/>
      </p:nvGrpSpPr>
      <p:grpSpPr>
        <a:xfrm>
          <a:off x="0" y="0"/>
          <a:ext cx="0" cy="0"/>
          <a:chOff x="0" y="0"/>
          <a:chExt cx="0" cy="0"/>
        </a:xfrm>
      </p:grpSpPr>
      <p:pic>
        <p:nvPicPr>
          <p:cNvPr descr="Forma" id="15" name="Google Shape;15;p28"/>
          <p:cNvPicPr preferRelativeResize="0"/>
          <p:nvPr/>
        </p:nvPicPr>
        <p:blipFill rotWithShape="1">
          <a:blip r:embed="rId2">
            <a:alphaModFix/>
          </a:blip>
          <a:srcRect b="0" l="0" r="0" t="0"/>
          <a:stretch/>
        </p:blipFill>
        <p:spPr>
          <a:xfrm>
            <a:off x="286" y="0"/>
            <a:ext cx="9143431" cy="5143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apositiva de título">
  <p:cSld name="2_Diapositiva de título">
    <p:spTree>
      <p:nvGrpSpPr>
        <p:cNvPr id="16" name="Shape 16"/>
        <p:cNvGrpSpPr/>
        <p:nvPr/>
      </p:nvGrpSpPr>
      <p:grpSpPr>
        <a:xfrm>
          <a:off x="0" y="0"/>
          <a:ext cx="0" cy="0"/>
          <a:chOff x="0" y="0"/>
          <a:chExt cx="0" cy="0"/>
        </a:xfrm>
      </p:grpSpPr>
      <p:pic>
        <p:nvPicPr>
          <p:cNvPr descr="Imagen que contiene Forma&#10;&#10;Descripción generada automáticamente" id="17" name="Google Shape;17;p29"/>
          <p:cNvPicPr preferRelativeResize="0"/>
          <p:nvPr/>
        </p:nvPicPr>
        <p:blipFill rotWithShape="1">
          <a:blip r:embed="rId2">
            <a:alphaModFix/>
          </a:blip>
          <a:srcRect b="0" l="0" r="0" t="0"/>
          <a:stretch/>
        </p:blipFill>
        <p:spPr>
          <a:xfrm>
            <a:off x="286" y="0"/>
            <a:ext cx="9143431" cy="514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8" name="Shape 18"/>
        <p:cNvGrpSpPr/>
        <p:nvPr/>
      </p:nvGrpSpPr>
      <p:grpSpPr>
        <a:xfrm>
          <a:off x="0" y="0"/>
          <a:ext cx="0" cy="0"/>
          <a:chOff x="0" y="0"/>
          <a:chExt cx="0" cy="0"/>
        </a:xfrm>
      </p:grpSpPr>
      <p:sp>
        <p:nvSpPr>
          <p:cNvPr id="19" name="Google Shape;19;p30"/>
          <p:cNvSpPr txBox="1"/>
          <p:nvPr>
            <p:ph type="title"/>
          </p:nvPr>
        </p:nvSpPr>
        <p:spPr>
          <a:xfrm>
            <a:off x="628650" y="253869"/>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0" name="Google Shape;20;p3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 name="Google Shape;21;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 name="Google Shape;22;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 name="Google Shape;23;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4" name="Shape 24"/>
        <p:cNvGrpSpPr/>
        <p:nvPr/>
      </p:nvGrpSpPr>
      <p:grpSpPr>
        <a:xfrm>
          <a:off x="0" y="0"/>
          <a:ext cx="0" cy="0"/>
          <a:chOff x="0" y="0"/>
          <a:chExt cx="0" cy="0"/>
        </a:xfrm>
      </p:grpSpPr>
      <p:sp>
        <p:nvSpPr>
          <p:cNvPr id="25" name="Google Shape;25;p31"/>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6" name="Google Shape;26;p31"/>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7" name="Google Shape;27;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 name="Google Shape;28;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 name="Google Shape;29;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0" name="Shape 30"/>
        <p:cNvGrpSpPr/>
        <p:nvPr/>
      </p:nvGrpSpPr>
      <p:grpSpPr>
        <a:xfrm>
          <a:off x="0" y="0"/>
          <a:ext cx="0" cy="0"/>
          <a:chOff x="0" y="0"/>
          <a:chExt cx="0" cy="0"/>
        </a:xfrm>
      </p:grpSpPr>
      <p:sp>
        <p:nvSpPr>
          <p:cNvPr id="31" name="Google Shape;31;p32"/>
          <p:cNvSpPr txBox="1"/>
          <p:nvPr>
            <p:ph type="title"/>
          </p:nvPr>
        </p:nvSpPr>
        <p:spPr>
          <a:xfrm>
            <a:off x="628650" y="253869"/>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2" name="Google Shape;32;p32"/>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 name="Google Shape;33;p32"/>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 name="Google Shape;34;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 name="Google Shape;35;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 name="Google Shape;36;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37" name="Shape 37"/>
        <p:cNvGrpSpPr/>
        <p:nvPr/>
      </p:nvGrpSpPr>
      <p:grpSpPr>
        <a:xfrm>
          <a:off x="0" y="0"/>
          <a:ext cx="0" cy="0"/>
          <a:chOff x="0" y="0"/>
          <a:chExt cx="0" cy="0"/>
        </a:xfrm>
      </p:grpSpPr>
      <p:sp>
        <p:nvSpPr>
          <p:cNvPr id="38" name="Google Shape;38;p33"/>
          <p:cNvSpPr txBox="1"/>
          <p:nvPr>
            <p:ph type="title"/>
          </p:nvPr>
        </p:nvSpPr>
        <p:spPr>
          <a:xfrm>
            <a:off x="629841" y="273844"/>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33"/>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0" name="Google Shape;40;p33"/>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 name="Google Shape;41;p33"/>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2" name="Google Shape;42;p33"/>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 name="Google Shape;43;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 name="Google Shape;44;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 name="Google Shape;45;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46" name="Shape 46"/>
        <p:cNvGrpSpPr/>
        <p:nvPr/>
      </p:nvGrpSpPr>
      <p:grpSpPr>
        <a:xfrm>
          <a:off x="0" y="0"/>
          <a:ext cx="0" cy="0"/>
          <a:chOff x="0" y="0"/>
          <a:chExt cx="0" cy="0"/>
        </a:xfrm>
      </p:grpSpPr>
      <p:sp>
        <p:nvSpPr>
          <p:cNvPr id="47" name="Google Shape;47;p34"/>
          <p:cNvSpPr txBox="1"/>
          <p:nvPr>
            <p:ph type="title"/>
          </p:nvPr>
        </p:nvSpPr>
        <p:spPr>
          <a:xfrm>
            <a:off x="628650" y="253869"/>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8" name="Google Shape;48;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 name="Google Shape;49;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 name="Google Shape;50;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1" name="Shape 51"/>
        <p:cNvGrpSpPr/>
        <p:nvPr/>
      </p:nvGrpSpPr>
      <p:grpSpPr>
        <a:xfrm>
          <a:off x="0" y="0"/>
          <a:ext cx="0" cy="0"/>
          <a:chOff x="0" y="0"/>
          <a:chExt cx="0" cy="0"/>
        </a:xfrm>
      </p:grpSpPr>
      <p:sp>
        <p:nvSpPr>
          <p:cNvPr id="52" name="Google Shape;52;p3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35"/>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4" name="Google Shape;54;p35"/>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5" name="Google Shape;55;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 name="Google Shape;56;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 name="Google Shape;57;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 name="Google Shape;7;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8" name="Google Shape;8;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 name="Google Shape;9;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drive.google.com/file/d/1AEWUCIDAIfB0KquQ4HwFFK4UB2mXTNzj/view" TargetMode="External"/><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drive.google.com/file/d/1AEWUCIDAIfB0KquQ4HwFFK4UB2mXTNzj/view" TargetMode="Externa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82" name="Google Shape;82;p1"/>
          <p:cNvSpPr txBox="1"/>
          <p:nvPr/>
        </p:nvSpPr>
        <p:spPr>
          <a:xfrm>
            <a:off x="483935" y="2297504"/>
            <a:ext cx="8175900" cy="646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300"/>
              <a:buFont typeface="Arial"/>
              <a:buNone/>
            </a:pPr>
            <a:r>
              <a:rPr b="1" i="0" lang="es" sz="3300" u="none" cap="none" strike="noStrike">
                <a:solidFill>
                  <a:schemeClr val="lt1"/>
                </a:solidFill>
                <a:latin typeface="Calibri"/>
                <a:ea typeface="Calibri"/>
                <a:cs typeface="Calibri"/>
                <a:sym typeface="Calibri"/>
              </a:rPr>
              <a:t>Regadíos circulares</a:t>
            </a:r>
            <a:endParaRPr b="1" i="0" sz="33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1"/>
          <p:cNvSpPr/>
          <p:nvPr/>
        </p:nvSpPr>
        <p:spPr>
          <a:xfrm>
            <a:off x="593750" y="1262375"/>
            <a:ext cx="2045400" cy="19164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2" name="Google Shape;152;p11"/>
          <p:cNvSpPr txBox="1"/>
          <p:nvPr/>
        </p:nvSpPr>
        <p:spPr>
          <a:xfrm>
            <a:off x="146625" y="3463725"/>
            <a:ext cx="3151200" cy="1608600"/>
          </a:xfrm>
          <a:prstGeom prst="rect">
            <a:avLst/>
          </a:prstGeom>
          <a:noFill/>
          <a:ln>
            <a:noFill/>
          </a:ln>
        </p:spPr>
        <p:txBody>
          <a:bodyPr anchorCtr="0" anchor="t" bIns="34275" lIns="68575" spcFirstLastPara="1" rIns="68575" wrap="square" tIns="34275">
            <a:spAutoFit/>
          </a:bodyPr>
          <a:lstStyle/>
          <a:p>
            <a:pPr indent="-355600" lvl="0" marL="457200" marR="0" rtl="0" algn="l">
              <a:lnSpc>
                <a:spcPct val="100000"/>
              </a:lnSpc>
              <a:spcBef>
                <a:spcPts val="0"/>
              </a:spcBef>
              <a:spcAft>
                <a:spcPts val="0"/>
              </a:spcAft>
              <a:buClr>
                <a:schemeClr val="dk1"/>
              </a:buClr>
              <a:buSzPts val="2000"/>
              <a:buFont typeface="Calibri"/>
              <a:buChar char="●"/>
            </a:pPr>
            <a:r>
              <a:rPr b="0" i="1" lang="es" sz="2000" u="none" cap="none" strike="noStrike">
                <a:solidFill>
                  <a:schemeClr val="dk1"/>
                </a:solidFill>
                <a:latin typeface="Calibri"/>
                <a:ea typeface="Calibri"/>
                <a:cs typeface="Calibri"/>
                <a:sym typeface="Calibri"/>
              </a:rPr>
              <a:t>Si el pivote mide </a:t>
            </a:r>
            <a:endParaRPr b="0" i="1" sz="20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rPr b="0" i="1" lang="es" sz="2000" u="none" cap="none" strike="noStrike">
                <a:solidFill>
                  <a:schemeClr val="dk1"/>
                </a:solidFill>
                <a:latin typeface="Calibri"/>
                <a:ea typeface="Calibri"/>
                <a:cs typeface="Calibri"/>
                <a:sym typeface="Calibri"/>
              </a:rPr>
              <a:t> 30 metros, el área es </a:t>
            </a:r>
            <a:r>
              <a:rPr lang="es" sz="2000">
                <a:solidFill>
                  <a:srgbClr val="111111"/>
                </a:solidFill>
                <a:latin typeface="Calibri"/>
                <a:ea typeface="Calibri"/>
                <a:cs typeface="Calibri"/>
                <a:sym typeface="Calibri"/>
              </a:rPr>
              <a:t>900 π m² ≈ </a:t>
            </a:r>
            <a:r>
              <a:rPr b="0" i="1" lang="es" sz="2000" u="none" cap="none" strike="noStrike">
                <a:solidFill>
                  <a:schemeClr val="accent1"/>
                </a:solidFill>
                <a:latin typeface="Calibri"/>
                <a:ea typeface="Calibri"/>
                <a:cs typeface="Calibri"/>
                <a:sym typeface="Calibri"/>
              </a:rPr>
              <a:t>2 826 m²</a:t>
            </a:r>
            <a:endParaRPr b="0" i="1" sz="2000" u="none" cap="none" strike="noStrike">
              <a:solidFill>
                <a:schemeClr val="accent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000"/>
              <a:buFont typeface="Arial"/>
              <a:buNone/>
            </a:pPr>
            <a:r>
              <a:t/>
            </a:r>
            <a:endParaRPr b="0" i="1"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1" sz="2000" u="none" cap="none" strike="noStrike">
              <a:solidFill>
                <a:schemeClr val="dk1"/>
              </a:solidFill>
              <a:latin typeface="Calibri"/>
              <a:ea typeface="Calibri"/>
              <a:cs typeface="Calibri"/>
              <a:sym typeface="Calibri"/>
            </a:endParaRPr>
          </a:p>
        </p:txBody>
      </p:sp>
      <p:sp>
        <p:nvSpPr>
          <p:cNvPr id="153" name="Google Shape;153;p11"/>
          <p:cNvSpPr txBox="1"/>
          <p:nvPr/>
        </p:nvSpPr>
        <p:spPr>
          <a:xfrm>
            <a:off x="278750" y="204076"/>
            <a:ext cx="41442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lang="es" sz="3000">
                <a:solidFill>
                  <a:srgbClr val="423B71"/>
                </a:solidFill>
                <a:latin typeface="Calibri"/>
                <a:ea typeface="Calibri"/>
                <a:cs typeface="Calibri"/>
                <a:sym typeface="Calibri"/>
              </a:rPr>
              <a:t>Entonces:</a:t>
            </a:r>
            <a:endParaRPr b="1" i="0" sz="3000" u="none" cap="none" strike="noStrike">
              <a:solidFill>
                <a:srgbClr val="423B71"/>
              </a:solidFill>
              <a:latin typeface="Calibri"/>
              <a:ea typeface="Calibri"/>
              <a:cs typeface="Calibri"/>
              <a:sym typeface="Calibri"/>
            </a:endParaRPr>
          </a:p>
        </p:txBody>
      </p:sp>
      <p:sp>
        <p:nvSpPr>
          <p:cNvPr id="154" name="Google Shape;154;p11"/>
          <p:cNvSpPr/>
          <p:nvPr/>
        </p:nvSpPr>
        <p:spPr>
          <a:xfrm>
            <a:off x="593750" y="1268450"/>
            <a:ext cx="2045400" cy="1916400"/>
          </a:xfrm>
          <a:prstGeom prst="ellipse">
            <a:avLst/>
          </a:prstGeom>
          <a:solidFill>
            <a:srgbClr val="62B7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5" name="Google Shape;155;p11"/>
          <p:cNvSpPr/>
          <p:nvPr/>
        </p:nvSpPr>
        <p:spPr>
          <a:xfrm>
            <a:off x="1519125" y="2161175"/>
            <a:ext cx="135900" cy="118800"/>
          </a:xfrm>
          <a:prstGeom prst="flowChartConnector">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6" name="Google Shape;156;p11"/>
          <p:cNvSpPr txBox="1"/>
          <p:nvPr/>
        </p:nvSpPr>
        <p:spPr>
          <a:xfrm>
            <a:off x="1816250" y="1783350"/>
            <a:ext cx="10692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2100">
                <a:solidFill>
                  <a:schemeClr val="dk1"/>
                </a:solidFill>
                <a:latin typeface="Calibri"/>
                <a:ea typeface="Calibri"/>
                <a:cs typeface="Calibri"/>
                <a:sym typeface="Calibri"/>
              </a:rPr>
              <a:t>30 m</a:t>
            </a:r>
            <a:endParaRPr sz="2100">
              <a:solidFill>
                <a:schemeClr val="dk1"/>
              </a:solidFill>
              <a:latin typeface="Calibri"/>
              <a:ea typeface="Calibri"/>
              <a:cs typeface="Calibri"/>
              <a:sym typeface="Calibri"/>
            </a:endParaRPr>
          </a:p>
        </p:txBody>
      </p:sp>
      <p:sp>
        <p:nvSpPr>
          <p:cNvPr id="157" name="Google Shape;157;p11"/>
          <p:cNvSpPr/>
          <p:nvPr/>
        </p:nvSpPr>
        <p:spPr>
          <a:xfrm>
            <a:off x="4192950" y="458700"/>
            <a:ext cx="3151200" cy="2952600"/>
          </a:xfrm>
          <a:prstGeom prst="ellipse">
            <a:avLst/>
          </a:prstGeom>
          <a:solidFill>
            <a:srgbClr val="62B7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8" name="Google Shape;158;p11"/>
          <p:cNvSpPr/>
          <p:nvPr/>
        </p:nvSpPr>
        <p:spPr>
          <a:xfrm>
            <a:off x="4192950" y="458700"/>
            <a:ext cx="3151200" cy="29526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9" name="Google Shape;159;p11"/>
          <p:cNvSpPr/>
          <p:nvPr/>
        </p:nvSpPr>
        <p:spPr>
          <a:xfrm>
            <a:off x="5710125" y="1856375"/>
            <a:ext cx="135900" cy="118800"/>
          </a:xfrm>
          <a:prstGeom prst="flowChartConnector">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160" name="Google Shape;160;p11"/>
          <p:cNvCxnSpPr>
            <a:endCxn id="154" idx="6"/>
          </p:cNvCxnSpPr>
          <p:nvPr/>
        </p:nvCxnSpPr>
        <p:spPr>
          <a:xfrm>
            <a:off x="1655150" y="2205650"/>
            <a:ext cx="984000" cy="21000"/>
          </a:xfrm>
          <a:prstGeom prst="straightConnector1">
            <a:avLst/>
          </a:prstGeom>
          <a:noFill/>
          <a:ln cap="flat" cmpd="sng" w="9525">
            <a:solidFill>
              <a:schemeClr val="dk2"/>
            </a:solidFill>
            <a:prstDash val="solid"/>
            <a:round/>
            <a:headEnd len="med" w="med" type="none"/>
            <a:tailEnd len="med" w="med" type="none"/>
          </a:ln>
        </p:spPr>
      </p:cxnSp>
      <p:cxnSp>
        <p:nvCxnSpPr>
          <p:cNvPr id="161" name="Google Shape;161;p11"/>
          <p:cNvCxnSpPr>
            <a:stCxn id="159" idx="6"/>
            <a:endCxn id="158" idx="3"/>
          </p:cNvCxnSpPr>
          <p:nvPr/>
        </p:nvCxnSpPr>
        <p:spPr>
          <a:xfrm>
            <a:off x="5846025" y="1915775"/>
            <a:ext cx="1498200" cy="19200"/>
          </a:xfrm>
          <a:prstGeom prst="straightConnector1">
            <a:avLst/>
          </a:prstGeom>
          <a:noFill/>
          <a:ln cap="flat" cmpd="sng" w="9525">
            <a:solidFill>
              <a:schemeClr val="dk2"/>
            </a:solidFill>
            <a:prstDash val="solid"/>
            <a:round/>
            <a:headEnd len="med" w="med" type="none"/>
            <a:tailEnd len="med" w="med" type="none"/>
          </a:ln>
        </p:spPr>
      </p:cxnSp>
      <p:sp>
        <p:nvSpPr>
          <p:cNvPr id="162" name="Google Shape;162;p11"/>
          <p:cNvSpPr txBox="1"/>
          <p:nvPr/>
        </p:nvSpPr>
        <p:spPr>
          <a:xfrm>
            <a:off x="6060525" y="1480050"/>
            <a:ext cx="10692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2100">
                <a:solidFill>
                  <a:schemeClr val="dk1"/>
                </a:solidFill>
                <a:latin typeface="Calibri"/>
                <a:ea typeface="Calibri"/>
                <a:cs typeface="Calibri"/>
                <a:sym typeface="Calibri"/>
              </a:rPr>
              <a:t>6</a:t>
            </a:r>
            <a:r>
              <a:rPr lang="es" sz="2100">
                <a:solidFill>
                  <a:schemeClr val="dk1"/>
                </a:solidFill>
                <a:latin typeface="Calibri"/>
                <a:ea typeface="Calibri"/>
                <a:cs typeface="Calibri"/>
                <a:sym typeface="Calibri"/>
              </a:rPr>
              <a:t>0 m</a:t>
            </a:r>
            <a:endParaRPr sz="2100">
              <a:solidFill>
                <a:schemeClr val="dk1"/>
              </a:solidFill>
              <a:latin typeface="Calibri"/>
              <a:ea typeface="Calibri"/>
              <a:cs typeface="Calibri"/>
              <a:sym typeface="Calibri"/>
            </a:endParaRPr>
          </a:p>
        </p:txBody>
      </p:sp>
      <p:sp>
        <p:nvSpPr>
          <p:cNvPr id="163" name="Google Shape;163;p11"/>
          <p:cNvSpPr txBox="1"/>
          <p:nvPr/>
        </p:nvSpPr>
        <p:spPr>
          <a:xfrm>
            <a:off x="4278075" y="3463725"/>
            <a:ext cx="3000000" cy="11082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Font typeface="Calibri"/>
              <a:buChar char="●"/>
            </a:pPr>
            <a:r>
              <a:rPr i="1" lang="es" sz="2000">
                <a:solidFill>
                  <a:schemeClr val="dk1"/>
                </a:solidFill>
                <a:latin typeface="Calibri"/>
                <a:ea typeface="Calibri"/>
                <a:cs typeface="Calibri"/>
                <a:sym typeface="Calibri"/>
              </a:rPr>
              <a:t>Si pivote mide </a:t>
            </a:r>
            <a:endParaRPr i="1" sz="2000">
              <a:solidFill>
                <a:schemeClr val="dk1"/>
              </a:solidFill>
              <a:latin typeface="Calibri"/>
              <a:ea typeface="Calibri"/>
              <a:cs typeface="Calibri"/>
              <a:sym typeface="Calibri"/>
            </a:endParaRPr>
          </a:p>
          <a:p>
            <a:pPr indent="0" lvl="0" marL="457200" rtl="0" algn="l">
              <a:spcBef>
                <a:spcPts val="0"/>
              </a:spcBef>
              <a:spcAft>
                <a:spcPts val="0"/>
              </a:spcAft>
              <a:buNone/>
            </a:pPr>
            <a:r>
              <a:rPr i="1" lang="es" sz="2000">
                <a:solidFill>
                  <a:schemeClr val="dk1"/>
                </a:solidFill>
                <a:latin typeface="Calibri"/>
                <a:ea typeface="Calibri"/>
                <a:cs typeface="Calibri"/>
                <a:sym typeface="Calibri"/>
              </a:rPr>
              <a:t>60 metros, el área es </a:t>
            </a:r>
            <a:r>
              <a:rPr lang="es" sz="2000">
                <a:solidFill>
                  <a:srgbClr val="111111"/>
                </a:solidFill>
                <a:latin typeface="Calibri"/>
                <a:ea typeface="Calibri"/>
                <a:cs typeface="Calibri"/>
                <a:sym typeface="Calibri"/>
              </a:rPr>
              <a:t>36</a:t>
            </a:r>
            <a:r>
              <a:rPr lang="es" sz="2000">
                <a:solidFill>
                  <a:srgbClr val="111111"/>
                </a:solidFill>
                <a:latin typeface="Calibri"/>
                <a:ea typeface="Calibri"/>
                <a:cs typeface="Calibri"/>
                <a:sym typeface="Calibri"/>
              </a:rPr>
              <a:t>00 π m² ≈ </a:t>
            </a:r>
            <a:r>
              <a:rPr i="1" lang="es" sz="2000">
                <a:solidFill>
                  <a:schemeClr val="accent1"/>
                </a:solidFill>
                <a:latin typeface="Calibri"/>
                <a:ea typeface="Calibri"/>
                <a:cs typeface="Calibri"/>
                <a:sym typeface="Calibri"/>
              </a:rPr>
              <a:t>11 304 m²</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0"/>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169" name="Google Shape;169;p10"/>
          <p:cNvSpPr/>
          <p:nvPr/>
        </p:nvSpPr>
        <p:spPr>
          <a:xfrm>
            <a:off x="307200" y="1176038"/>
            <a:ext cx="4743300" cy="3459300"/>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rPr lang="es" sz="2000">
                <a:latin typeface="Calibri"/>
                <a:ea typeface="Calibri"/>
                <a:cs typeface="Calibri"/>
                <a:sym typeface="Calibri"/>
              </a:rPr>
              <a:t>En otra zona agrícola, se ha utilizado el mismo sistema de riego circular. Se sabe que el área de la superficie circular es </a:t>
            </a:r>
            <a:r>
              <a:rPr b="1" lang="es" sz="2000">
                <a:latin typeface="Calibri"/>
                <a:ea typeface="Calibri"/>
                <a:cs typeface="Calibri"/>
                <a:sym typeface="Calibri"/>
              </a:rPr>
              <a:t>6 000 m²</a:t>
            </a:r>
            <a:r>
              <a:rPr b="0" i="0" lang="es"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1800" u="none" cap="none" strike="noStrike">
              <a:solidFill>
                <a:srgbClr val="000000"/>
              </a:solidFill>
              <a:latin typeface="Calibri"/>
              <a:ea typeface="Calibri"/>
              <a:cs typeface="Calibri"/>
              <a:sym typeface="Calibri"/>
            </a:endParaRPr>
          </a:p>
          <a:p>
            <a:pPr indent="-342900" lvl="0" marL="457200" marR="0" rtl="0" algn="l">
              <a:lnSpc>
                <a:spcPct val="100000"/>
              </a:lnSpc>
              <a:spcBef>
                <a:spcPts val="0"/>
              </a:spcBef>
              <a:spcAft>
                <a:spcPts val="0"/>
              </a:spcAft>
              <a:buClr>
                <a:srgbClr val="000000"/>
              </a:buClr>
              <a:buSzPts val="1800"/>
              <a:buFont typeface="Calibri"/>
              <a:buAutoNum type="alphaLcPeriod"/>
            </a:pPr>
            <a:r>
              <a:rPr lang="es" sz="2000">
                <a:latin typeface="Calibri"/>
                <a:ea typeface="Calibri"/>
                <a:cs typeface="Calibri"/>
                <a:sym typeface="Calibri"/>
              </a:rPr>
              <a:t>¿</a:t>
            </a:r>
            <a:r>
              <a:rPr lang="es" sz="2000" u="sng">
                <a:latin typeface="Calibri"/>
                <a:ea typeface="Calibri"/>
                <a:cs typeface="Calibri"/>
                <a:sym typeface="Calibri"/>
              </a:rPr>
              <a:t>Cuánto crees</a:t>
            </a:r>
            <a:r>
              <a:rPr lang="es" sz="2000">
                <a:latin typeface="Calibri"/>
                <a:ea typeface="Calibri"/>
                <a:cs typeface="Calibri"/>
                <a:sym typeface="Calibri"/>
              </a:rPr>
              <a:t> que es la medida del largo del pivote utilizado?</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1800" u="none" cap="none" strike="noStrike">
              <a:solidFill>
                <a:srgbClr val="000000"/>
              </a:solidFill>
              <a:latin typeface="Calibri"/>
              <a:ea typeface="Calibri"/>
              <a:cs typeface="Calibri"/>
              <a:sym typeface="Calibri"/>
            </a:endParaRPr>
          </a:p>
          <a:p>
            <a:pPr indent="-342900" lvl="0" marL="457200" marR="0" rtl="0" algn="l">
              <a:lnSpc>
                <a:spcPct val="100000"/>
              </a:lnSpc>
              <a:spcBef>
                <a:spcPts val="0"/>
              </a:spcBef>
              <a:spcAft>
                <a:spcPts val="0"/>
              </a:spcAft>
              <a:buClr>
                <a:srgbClr val="000000"/>
              </a:buClr>
              <a:buSzPts val="1800"/>
              <a:buFont typeface="Calibri"/>
              <a:buAutoNum type="alphaLcPeriod"/>
            </a:pPr>
            <a:r>
              <a:rPr lang="es" sz="2000">
                <a:latin typeface="Calibri"/>
                <a:ea typeface="Calibri"/>
                <a:cs typeface="Calibri"/>
                <a:sym typeface="Calibri"/>
              </a:rPr>
              <a:t>Calcula el largo del pivote utilizado.</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2100" u="none" cap="none" strike="noStrike">
              <a:solidFill>
                <a:srgbClr val="000000"/>
              </a:solidFill>
              <a:latin typeface="Calibri"/>
              <a:ea typeface="Calibri"/>
              <a:cs typeface="Calibri"/>
              <a:sym typeface="Calibri"/>
            </a:endParaRPr>
          </a:p>
        </p:txBody>
      </p:sp>
      <p:sp>
        <p:nvSpPr>
          <p:cNvPr id="170" name="Google Shape;170;p10"/>
          <p:cNvSpPr txBox="1"/>
          <p:nvPr/>
        </p:nvSpPr>
        <p:spPr>
          <a:xfrm>
            <a:off x="471029" y="363875"/>
            <a:ext cx="41442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Actividad 3</a:t>
            </a:r>
            <a:endParaRPr b="1" i="0" sz="3000" u="none" cap="none" strike="noStrike">
              <a:solidFill>
                <a:srgbClr val="423B71"/>
              </a:solidFill>
              <a:latin typeface="Calibri"/>
              <a:ea typeface="Calibri"/>
              <a:cs typeface="Calibri"/>
              <a:sym typeface="Calibri"/>
            </a:endParaRPr>
          </a:p>
        </p:txBody>
      </p:sp>
      <p:pic>
        <p:nvPicPr>
          <p:cNvPr id="171" name="Google Shape;171;p10"/>
          <p:cNvPicPr preferRelativeResize="0"/>
          <p:nvPr/>
        </p:nvPicPr>
        <p:blipFill rotWithShape="1">
          <a:blip r:embed="rId3">
            <a:alphaModFix/>
          </a:blip>
          <a:srcRect b="0" l="0" r="0" t="1892"/>
          <a:stretch/>
        </p:blipFill>
        <p:spPr>
          <a:xfrm>
            <a:off x="5334500" y="1176050"/>
            <a:ext cx="3447025" cy="3459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2"/>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177" name="Google Shape;177;p12"/>
          <p:cNvSpPr/>
          <p:nvPr/>
        </p:nvSpPr>
        <p:spPr>
          <a:xfrm>
            <a:off x="288300" y="1256300"/>
            <a:ext cx="4498800" cy="3459300"/>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rPr b="0" i="0" lang="es" sz="1800" u="none" cap="none" strike="noStrike">
                <a:solidFill>
                  <a:srgbClr val="000000"/>
                </a:solidFill>
                <a:latin typeface="Calibri"/>
                <a:ea typeface="Calibri"/>
                <a:cs typeface="Calibri"/>
                <a:sym typeface="Calibri"/>
              </a:rPr>
              <a:t>E</a:t>
            </a:r>
            <a:r>
              <a:rPr b="0" i="0" lang="es" sz="2000" u="none" cap="none" strike="noStrike">
                <a:solidFill>
                  <a:srgbClr val="000000"/>
                </a:solidFill>
                <a:latin typeface="Calibri"/>
                <a:ea typeface="Calibri"/>
                <a:cs typeface="Calibri"/>
                <a:sym typeface="Calibri"/>
              </a:rPr>
              <a:t>n otra zona agrícola, se ha utilizado el mismo sistema de riego circular. Se sabe que el área de la superficie circular es</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rPr b="0" i="0" lang="es" sz="2000" u="none" cap="none" strike="noStrike">
                <a:solidFill>
                  <a:srgbClr val="000000"/>
                </a:solidFill>
                <a:latin typeface="Calibri"/>
                <a:ea typeface="Calibri"/>
                <a:cs typeface="Calibri"/>
                <a:sym typeface="Calibri"/>
              </a:rPr>
              <a:t> </a:t>
            </a:r>
            <a:r>
              <a:rPr b="1" i="0" lang="es" sz="2000" u="none" cap="none" strike="noStrike">
                <a:solidFill>
                  <a:srgbClr val="000000"/>
                </a:solidFill>
                <a:latin typeface="Calibri"/>
                <a:ea typeface="Calibri"/>
                <a:cs typeface="Calibri"/>
                <a:sym typeface="Calibri"/>
              </a:rPr>
              <a:t>6 000 </a:t>
            </a:r>
            <a:r>
              <a:rPr b="1" i="0" lang="es" sz="2000" u="none" cap="none" strike="noStrike">
                <a:solidFill>
                  <a:srgbClr val="111111"/>
                </a:solidFill>
                <a:latin typeface="Calibri"/>
                <a:ea typeface="Calibri"/>
                <a:cs typeface="Calibri"/>
                <a:sym typeface="Calibri"/>
              </a:rPr>
              <a:t>m²</a:t>
            </a:r>
            <a:r>
              <a:rPr b="0" i="0" lang="es" sz="2000" u="none" cap="none" strike="noStrike">
                <a:solidFill>
                  <a:srgbClr val="000000"/>
                </a:solidFill>
                <a:latin typeface="Calibri"/>
                <a:ea typeface="Calibri"/>
                <a:cs typeface="Calibri"/>
                <a:sym typeface="Calibri"/>
              </a:rPr>
              <a:t>: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2000" u="none" cap="none" strike="noStrike">
              <a:solidFill>
                <a:srgbClr val="000000"/>
              </a:solidFill>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AutoNum type="alphaLcPeriod"/>
            </a:pPr>
            <a:r>
              <a:rPr b="0" i="0" lang="es" sz="2000" u="none" cap="none" strike="noStrike">
                <a:solidFill>
                  <a:srgbClr val="000000"/>
                </a:solidFill>
                <a:latin typeface="Calibri"/>
                <a:ea typeface="Calibri"/>
                <a:cs typeface="Calibri"/>
                <a:sym typeface="Calibri"/>
              </a:rPr>
              <a:t>¿Cuánto crees que es la medida del largo del pivote utilizado?</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2000" u="none" cap="none" strike="noStrike">
              <a:solidFill>
                <a:srgbClr val="000000"/>
              </a:solidFill>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AutoNum type="alphaLcPeriod"/>
            </a:pPr>
            <a:r>
              <a:rPr b="0" i="0" lang="es" sz="2000" u="none" cap="none" strike="noStrike">
                <a:solidFill>
                  <a:srgbClr val="000000"/>
                </a:solidFill>
                <a:latin typeface="Calibri"/>
                <a:ea typeface="Calibri"/>
                <a:cs typeface="Calibri"/>
                <a:sym typeface="Calibri"/>
              </a:rPr>
              <a:t>Calcula el largo del pivote utilizado.</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2100" u="none" cap="none" strike="noStrike">
              <a:solidFill>
                <a:srgbClr val="000000"/>
              </a:solidFill>
              <a:latin typeface="Calibri"/>
              <a:ea typeface="Calibri"/>
              <a:cs typeface="Calibri"/>
              <a:sym typeface="Calibri"/>
            </a:endParaRPr>
          </a:p>
        </p:txBody>
      </p:sp>
      <p:sp>
        <p:nvSpPr>
          <p:cNvPr id="178" name="Google Shape;178;p12"/>
          <p:cNvSpPr/>
          <p:nvPr/>
        </p:nvSpPr>
        <p:spPr>
          <a:xfrm>
            <a:off x="4934750" y="1884850"/>
            <a:ext cx="3667800" cy="1052400"/>
          </a:xfrm>
          <a:prstGeom prst="roundRect">
            <a:avLst>
              <a:gd fmla="val 16667" name="adj"/>
            </a:avLst>
          </a:prstGeom>
          <a:noFill/>
          <a:ln cap="flat" cmpd="sng" w="19050">
            <a:solidFill>
              <a:srgbClr val="62B799"/>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15000"/>
              </a:lnSpc>
              <a:spcBef>
                <a:spcPts val="0"/>
              </a:spcBef>
              <a:spcAft>
                <a:spcPts val="1200"/>
              </a:spcAft>
              <a:buClr>
                <a:srgbClr val="000000"/>
              </a:buClr>
              <a:buSzPts val="1800"/>
              <a:buFont typeface="Arial"/>
              <a:buNone/>
            </a:pPr>
            <a:r>
              <a:t/>
            </a:r>
            <a:endParaRPr b="0" i="0" sz="1800" u="none" cap="none" strike="noStrike">
              <a:solidFill>
                <a:srgbClr val="111111"/>
              </a:solidFill>
              <a:latin typeface="Calibri"/>
              <a:ea typeface="Calibri"/>
              <a:cs typeface="Calibri"/>
              <a:sym typeface="Calibri"/>
            </a:endParaRPr>
          </a:p>
        </p:txBody>
      </p:sp>
      <p:sp>
        <p:nvSpPr>
          <p:cNvPr id="179" name="Google Shape;179;p12"/>
          <p:cNvSpPr txBox="1"/>
          <p:nvPr/>
        </p:nvSpPr>
        <p:spPr>
          <a:xfrm>
            <a:off x="4891525" y="2006750"/>
            <a:ext cx="3628800" cy="1458831"/>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0"/>
              </a:spcAft>
              <a:buClr>
                <a:srgbClr val="000000"/>
              </a:buClr>
              <a:buSzPts val="1800"/>
              <a:buFont typeface="Arial"/>
              <a:buNone/>
            </a:pPr>
            <a:r>
              <a:rPr b="1" i="0" lang="es" sz="1800" u="none" cap="none" strike="noStrike">
                <a:solidFill>
                  <a:srgbClr val="111111"/>
                </a:solidFill>
                <a:latin typeface="Calibri"/>
                <a:ea typeface="Calibri"/>
                <a:cs typeface="Calibri"/>
                <a:sym typeface="Calibri"/>
              </a:rPr>
              <a:t>¿Cuál fue tu estrategia para calcular el largo del pivote?</a:t>
            </a:r>
            <a:endParaRPr b="1" i="0" sz="1800" u="none" cap="none" strike="noStrike">
              <a:solidFill>
                <a:srgbClr val="11111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rgbClr val="11111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0" name="Google Shape;180;p12"/>
          <p:cNvSpPr txBox="1"/>
          <p:nvPr/>
        </p:nvSpPr>
        <p:spPr>
          <a:xfrm>
            <a:off x="471029" y="363875"/>
            <a:ext cx="41442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Actividad 3</a:t>
            </a:r>
            <a:endParaRPr b="1" i="0" sz="3000" u="none" cap="none" strike="noStrike">
              <a:solidFill>
                <a:srgbClr val="423B7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3"/>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186" name="Google Shape;186;p13"/>
          <p:cNvSpPr/>
          <p:nvPr/>
        </p:nvSpPr>
        <p:spPr>
          <a:xfrm>
            <a:off x="288300" y="1256300"/>
            <a:ext cx="4464900" cy="3459300"/>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rPr b="0" i="0" lang="es" sz="2000" u="none" cap="none" strike="noStrike">
                <a:solidFill>
                  <a:srgbClr val="000000"/>
                </a:solidFill>
                <a:latin typeface="Calibri"/>
                <a:ea typeface="Calibri"/>
                <a:cs typeface="Calibri"/>
                <a:sym typeface="Calibri"/>
              </a:rPr>
              <a:t>En otra zona agrícola, se ha utilizado el mismo sistema de riego circular. Se sabe que el área de la superficie circular es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rPr b="1" i="0" lang="es" sz="2000" u="none" cap="none" strike="noStrike">
                <a:solidFill>
                  <a:srgbClr val="000000"/>
                </a:solidFill>
                <a:latin typeface="Calibri"/>
                <a:ea typeface="Calibri"/>
                <a:cs typeface="Calibri"/>
                <a:sym typeface="Calibri"/>
              </a:rPr>
              <a:t>6 000 </a:t>
            </a:r>
            <a:r>
              <a:rPr b="1" i="0" lang="es" sz="2000" u="none" cap="none" strike="noStrike">
                <a:solidFill>
                  <a:srgbClr val="111111"/>
                </a:solidFill>
                <a:latin typeface="Calibri"/>
                <a:ea typeface="Calibri"/>
                <a:cs typeface="Calibri"/>
                <a:sym typeface="Calibri"/>
              </a:rPr>
              <a:t>m²</a:t>
            </a:r>
            <a:r>
              <a:rPr b="1" i="0" lang="es" sz="2000" u="none" cap="none" strike="noStrike">
                <a:solidFill>
                  <a:srgbClr val="000000"/>
                </a:solidFill>
                <a:latin typeface="Calibri"/>
                <a:ea typeface="Calibri"/>
                <a:cs typeface="Calibri"/>
                <a:sym typeface="Calibri"/>
              </a:rPr>
              <a:t>:</a:t>
            </a:r>
            <a:r>
              <a:rPr b="0" i="0" lang="es" sz="2000" u="none" cap="none" strike="noStrike">
                <a:solidFill>
                  <a:srgbClr val="000000"/>
                </a:solidFill>
                <a:latin typeface="Calibri"/>
                <a:ea typeface="Calibri"/>
                <a:cs typeface="Calibri"/>
                <a:sym typeface="Calibri"/>
              </a:rPr>
              <a:t>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2000" u="none" cap="none" strike="noStrike">
              <a:solidFill>
                <a:srgbClr val="000000"/>
              </a:solidFill>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AutoNum type="alphaLcPeriod"/>
            </a:pPr>
            <a:r>
              <a:rPr b="0" i="0" lang="es" sz="2000" u="none" cap="none" strike="noStrike">
                <a:solidFill>
                  <a:srgbClr val="000000"/>
                </a:solidFill>
                <a:latin typeface="Calibri"/>
                <a:ea typeface="Calibri"/>
                <a:cs typeface="Calibri"/>
                <a:sym typeface="Calibri"/>
              </a:rPr>
              <a:t>¿Cuánto crees que es la medida del largo del pivote utilizado?</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2000" u="none" cap="none" strike="noStrike">
              <a:solidFill>
                <a:srgbClr val="000000"/>
              </a:solidFill>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AutoNum type="alphaLcPeriod"/>
            </a:pPr>
            <a:r>
              <a:rPr b="0" i="0" lang="es" sz="2000" u="none" cap="none" strike="noStrike">
                <a:solidFill>
                  <a:srgbClr val="000000"/>
                </a:solidFill>
                <a:latin typeface="Calibri"/>
                <a:ea typeface="Calibri"/>
                <a:cs typeface="Calibri"/>
                <a:sym typeface="Calibri"/>
              </a:rPr>
              <a:t>Calcula el largo del pivote utilizado.</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2100" u="none" cap="none" strike="noStrike">
              <a:solidFill>
                <a:srgbClr val="000000"/>
              </a:solidFill>
              <a:latin typeface="Calibri"/>
              <a:ea typeface="Calibri"/>
              <a:cs typeface="Calibri"/>
              <a:sym typeface="Calibri"/>
            </a:endParaRPr>
          </a:p>
        </p:txBody>
      </p:sp>
      <p:sp>
        <p:nvSpPr>
          <p:cNvPr id="187" name="Google Shape;187;p13"/>
          <p:cNvSpPr/>
          <p:nvPr/>
        </p:nvSpPr>
        <p:spPr>
          <a:xfrm>
            <a:off x="4934750" y="1884850"/>
            <a:ext cx="3667800" cy="1052400"/>
          </a:xfrm>
          <a:prstGeom prst="roundRect">
            <a:avLst>
              <a:gd fmla="val 16667" name="adj"/>
            </a:avLst>
          </a:prstGeom>
          <a:noFill/>
          <a:ln cap="flat" cmpd="sng" w="19050">
            <a:solidFill>
              <a:srgbClr val="62B799"/>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15000"/>
              </a:lnSpc>
              <a:spcBef>
                <a:spcPts val="0"/>
              </a:spcBef>
              <a:spcAft>
                <a:spcPts val="1200"/>
              </a:spcAft>
              <a:buClr>
                <a:srgbClr val="000000"/>
              </a:buClr>
              <a:buSzPts val="1800"/>
              <a:buFont typeface="Arial"/>
              <a:buNone/>
            </a:pPr>
            <a:r>
              <a:t/>
            </a:r>
            <a:endParaRPr b="0" i="0" sz="1800" u="none" cap="none" strike="noStrike">
              <a:solidFill>
                <a:srgbClr val="111111"/>
              </a:solidFill>
              <a:latin typeface="Calibri"/>
              <a:ea typeface="Calibri"/>
              <a:cs typeface="Calibri"/>
              <a:sym typeface="Calibri"/>
            </a:endParaRPr>
          </a:p>
        </p:txBody>
      </p:sp>
      <p:sp>
        <p:nvSpPr>
          <p:cNvPr id="188" name="Google Shape;188;p13"/>
          <p:cNvSpPr txBox="1"/>
          <p:nvPr/>
        </p:nvSpPr>
        <p:spPr>
          <a:xfrm>
            <a:off x="4934750" y="3176614"/>
            <a:ext cx="3667800" cy="821733"/>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s" sz="1800" u="none" cap="none" strike="noStrike">
                <a:solidFill>
                  <a:srgbClr val="111111"/>
                </a:solidFill>
                <a:latin typeface="Calibri"/>
                <a:ea typeface="Calibri"/>
                <a:cs typeface="Calibri"/>
                <a:sym typeface="Calibri"/>
              </a:rPr>
              <a:t>Respuesta: El radio del pivote mide entre </a:t>
            </a:r>
            <a:r>
              <a:rPr b="0" i="0" lang="es" sz="1800" u="none" cap="none" strike="noStrike">
                <a:solidFill>
                  <a:schemeClr val="dk1"/>
                </a:solidFill>
                <a:latin typeface="Calibri"/>
                <a:ea typeface="Calibri"/>
                <a:cs typeface="Calibri"/>
                <a:sym typeface="Calibri"/>
              </a:rPr>
              <a:t>43 y 44 metros. (r ≈ 43,703 m)</a:t>
            </a:r>
            <a:endParaRPr b="0" i="0" sz="1800" u="none" cap="none" strike="noStrike">
              <a:solidFill>
                <a:srgbClr val="000000"/>
              </a:solidFill>
              <a:latin typeface="Calibri"/>
              <a:ea typeface="Calibri"/>
              <a:cs typeface="Calibri"/>
              <a:sym typeface="Calibri"/>
            </a:endParaRPr>
          </a:p>
        </p:txBody>
      </p:sp>
      <p:sp>
        <p:nvSpPr>
          <p:cNvPr id="189" name="Google Shape;189;p13"/>
          <p:cNvSpPr txBox="1"/>
          <p:nvPr/>
        </p:nvSpPr>
        <p:spPr>
          <a:xfrm>
            <a:off x="471029" y="363875"/>
            <a:ext cx="41442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Actividad 3</a:t>
            </a:r>
            <a:endParaRPr b="1" i="0" sz="3000" u="none" cap="none" strike="noStrike">
              <a:solidFill>
                <a:srgbClr val="423B71"/>
              </a:solidFill>
              <a:latin typeface="Calibri"/>
              <a:ea typeface="Calibri"/>
              <a:cs typeface="Calibri"/>
              <a:sym typeface="Calibri"/>
            </a:endParaRPr>
          </a:p>
        </p:txBody>
      </p:sp>
      <p:sp>
        <p:nvSpPr>
          <p:cNvPr id="190" name="Google Shape;190;p13"/>
          <p:cNvSpPr txBox="1"/>
          <p:nvPr/>
        </p:nvSpPr>
        <p:spPr>
          <a:xfrm>
            <a:off x="4891525" y="2006750"/>
            <a:ext cx="3628800" cy="1458831"/>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0"/>
              </a:spcAft>
              <a:buClr>
                <a:srgbClr val="000000"/>
              </a:buClr>
              <a:buSzPts val="1800"/>
              <a:buFont typeface="Arial"/>
              <a:buNone/>
            </a:pPr>
            <a:r>
              <a:rPr b="1" i="0" lang="es" sz="1800" u="none" cap="none" strike="noStrike">
                <a:solidFill>
                  <a:srgbClr val="111111"/>
                </a:solidFill>
                <a:latin typeface="Calibri"/>
                <a:ea typeface="Calibri"/>
                <a:cs typeface="Calibri"/>
                <a:sym typeface="Calibri"/>
              </a:rPr>
              <a:t>¿Cuál fue tu estrategia para calcular el largo del pivote?</a:t>
            </a:r>
            <a:endParaRPr b="1" i="0" sz="1800" u="none" cap="none" strike="noStrike">
              <a:solidFill>
                <a:srgbClr val="11111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rgbClr val="11111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4"/>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196" name="Google Shape;196;p14"/>
          <p:cNvSpPr/>
          <p:nvPr/>
        </p:nvSpPr>
        <p:spPr>
          <a:xfrm>
            <a:off x="638025" y="1003150"/>
            <a:ext cx="7212000" cy="3459300"/>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rPr b="0" i="0" lang="es" sz="2000" u="none" cap="none" strike="noStrike">
                <a:solidFill>
                  <a:srgbClr val="000000"/>
                </a:solidFill>
                <a:latin typeface="Calibri"/>
                <a:ea typeface="Calibri"/>
                <a:cs typeface="Calibri"/>
                <a:sym typeface="Calibri"/>
              </a:rPr>
              <a:t>Analiza la siguiente información relativa al uso de sistemas de riego de pivote en el país: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1" lang="es" sz="2000" u="none" cap="none" strike="noStrike">
                <a:solidFill>
                  <a:srgbClr val="000000"/>
                </a:solidFill>
                <a:latin typeface="Calibri"/>
                <a:ea typeface="Calibri"/>
                <a:cs typeface="Calibri"/>
                <a:sym typeface="Calibri"/>
              </a:rPr>
              <a:t>“En la comuna de María Pinto había un pivote, que era uno de los más largos usados en Chile. Se sabe que este medía 815 metros de largo, pero no regaba un círculo completo, solo 114 ha, pudiendo haber regado 210 ha…”</a:t>
            </a:r>
            <a:r>
              <a:rPr b="0" i="0" lang="es" sz="2000" u="none" cap="none" strike="noStrike">
                <a:solidFill>
                  <a:srgbClr val="000000"/>
                </a:solidFill>
                <a:latin typeface="Calibri"/>
                <a:ea typeface="Calibri"/>
                <a:cs typeface="Calibri"/>
                <a:sym typeface="Calibri"/>
              </a:rPr>
              <a:t> (red agricola, 2016)</a:t>
            </a:r>
            <a:endParaRPr b="0" i="0" sz="2300" u="none" cap="none" strike="noStrike">
              <a:solidFill>
                <a:srgbClr val="000000"/>
              </a:solidFill>
              <a:latin typeface="Calibri"/>
              <a:ea typeface="Calibri"/>
              <a:cs typeface="Calibri"/>
              <a:sym typeface="Calibri"/>
            </a:endParaRPr>
          </a:p>
        </p:txBody>
      </p:sp>
      <p:sp>
        <p:nvSpPr>
          <p:cNvPr id="197" name="Google Shape;197;p14"/>
          <p:cNvSpPr txBox="1"/>
          <p:nvPr/>
        </p:nvSpPr>
        <p:spPr>
          <a:xfrm>
            <a:off x="471029" y="363875"/>
            <a:ext cx="41442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Actividad 4</a:t>
            </a:r>
            <a:endParaRPr b="1" i="0" sz="3000" u="none" cap="none" strike="noStrike">
              <a:solidFill>
                <a:srgbClr val="423B7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5"/>
          <p:cNvSpPr/>
          <p:nvPr/>
        </p:nvSpPr>
        <p:spPr>
          <a:xfrm>
            <a:off x="922800" y="1590000"/>
            <a:ext cx="7479900" cy="2626800"/>
          </a:xfrm>
          <a:prstGeom prst="rect">
            <a:avLst/>
          </a:prstGeom>
          <a:noFill/>
          <a:ln cap="flat" cmpd="sng" w="9525">
            <a:solidFill>
              <a:srgbClr val="62B7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15"/>
          <p:cNvSpPr txBox="1"/>
          <p:nvPr/>
        </p:nvSpPr>
        <p:spPr>
          <a:xfrm>
            <a:off x="1300600" y="1913700"/>
            <a:ext cx="6759600" cy="2116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rtl="0" algn="ctr">
              <a:lnSpc>
                <a:spcPct val="115000"/>
              </a:lnSpc>
              <a:spcBef>
                <a:spcPts val="0"/>
              </a:spcBef>
              <a:spcAft>
                <a:spcPts val="1200"/>
              </a:spcAft>
              <a:buClr>
                <a:schemeClr val="dk1"/>
              </a:buClr>
              <a:buSzPts val="1100"/>
              <a:buFont typeface="Arial"/>
              <a:buNone/>
            </a:pPr>
            <a:r>
              <a:rPr lang="es" sz="2000">
                <a:solidFill>
                  <a:schemeClr val="dk1"/>
                </a:solidFill>
                <a:latin typeface="Calibri"/>
                <a:ea typeface="Calibri"/>
                <a:cs typeface="Calibri"/>
                <a:sym typeface="Calibri"/>
              </a:rPr>
              <a:t>Las dimensiones del pivote son considerablemente mayores que las de la actividad 1. Como resultado, el área abarcada por el pivote es bastante extensa. Por lo tanto, se requiere expresarla en una unidad de medida más amplia, específicamente en </a:t>
            </a:r>
            <a:r>
              <a:rPr b="1" lang="es" sz="2100">
                <a:solidFill>
                  <a:schemeClr val="dk1"/>
                </a:solidFill>
                <a:latin typeface="Calibri"/>
                <a:ea typeface="Calibri"/>
                <a:cs typeface="Calibri"/>
                <a:sym typeface="Calibri"/>
              </a:rPr>
              <a:t>hectáreas</a:t>
            </a:r>
            <a:r>
              <a:rPr lang="e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p:txBody>
      </p:sp>
      <p:sp>
        <p:nvSpPr>
          <p:cNvPr id="204" name="Google Shape;204;p15"/>
          <p:cNvSpPr txBox="1"/>
          <p:nvPr/>
        </p:nvSpPr>
        <p:spPr>
          <a:xfrm>
            <a:off x="471029" y="363875"/>
            <a:ext cx="41442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lang="es" sz="3000">
                <a:solidFill>
                  <a:srgbClr val="423B71"/>
                </a:solidFill>
                <a:latin typeface="Calibri"/>
                <a:ea typeface="Calibri"/>
                <a:cs typeface="Calibri"/>
                <a:sym typeface="Calibri"/>
              </a:rPr>
              <a:t>Ten en cuenta que: </a:t>
            </a:r>
            <a:endParaRPr b="1" i="0" sz="3000" u="none" cap="none" strike="noStrike">
              <a:solidFill>
                <a:srgbClr val="423B7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16"/>
          <p:cNvPicPr preferRelativeResize="0"/>
          <p:nvPr/>
        </p:nvPicPr>
        <p:blipFill rotWithShape="1">
          <a:blip r:embed="rId3">
            <a:alphaModFix/>
          </a:blip>
          <a:srcRect b="0" l="0" r="0" t="0"/>
          <a:stretch/>
        </p:blipFill>
        <p:spPr>
          <a:xfrm>
            <a:off x="671075" y="778775"/>
            <a:ext cx="7093381" cy="3990027"/>
          </a:xfrm>
          <a:prstGeom prst="rect">
            <a:avLst/>
          </a:prstGeom>
          <a:noFill/>
          <a:ln>
            <a:noFill/>
          </a:ln>
        </p:spPr>
      </p:pic>
      <p:sp>
        <p:nvSpPr>
          <p:cNvPr id="210" name="Google Shape;210;p16"/>
          <p:cNvSpPr txBox="1"/>
          <p:nvPr/>
        </p:nvSpPr>
        <p:spPr>
          <a:xfrm>
            <a:off x="267304" y="247775"/>
            <a:ext cx="41442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lang="es" sz="3000">
                <a:solidFill>
                  <a:srgbClr val="423B71"/>
                </a:solidFill>
                <a:latin typeface="Calibri"/>
                <a:ea typeface="Calibri"/>
                <a:cs typeface="Calibri"/>
                <a:sym typeface="Calibri"/>
              </a:rPr>
              <a:t>Ten en cuenta que: </a:t>
            </a:r>
            <a:endParaRPr b="1" i="0" sz="3000" u="none" cap="none" strike="noStrike">
              <a:solidFill>
                <a:srgbClr val="423B7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7"/>
          <p:cNvSpPr txBox="1"/>
          <p:nvPr/>
        </p:nvSpPr>
        <p:spPr>
          <a:xfrm>
            <a:off x="1378725" y="1197263"/>
            <a:ext cx="6222300" cy="160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dk1"/>
              </a:buClr>
              <a:buSzPts val="1100"/>
              <a:buFont typeface="Arial"/>
              <a:buNone/>
            </a:pPr>
            <a:r>
              <a:rPr b="0" i="1" lang="es" sz="2000" u="none" cap="none" strike="noStrike">
                <a:solidFill>
                  <a:schemeClr val="dk1"/>
                </a:solidFill>
                <a:latin typeface="Calibri"/>
                <a:ea typeface="Calibri"/>
                <a:cs typeface="Calibri"/>
                <a:sym typeface="Calibri"/>
              </a:rPr>
              <a:t>“En la comuna de María Pinto había un pivote, que era uno de los más largos usados en Chile. Se sabe que este medía 815 metros de largo, pero no regaba un círculo completo, solo 114 ha, pudiendo haber regado 210 ha…”</a:t>
            </a:r>
            <a:r>
              <a:rPr b="0" i="0" lang="es" sz="2000" u="none" cap="none" strike="noStrike">
                <a:solidFill>
                  <a:schemeClr val="dk1"/>
                </a:solidFill>
                <a:latin typeface="Calibri"/>
                <a:ea typeface="Calibri"/>
                <a:cs typeface="Calibri"/>
                <a:sym typeface="Calibri"/>
              </a:rPr>
              <a:t> (red agricola, 2016)</a:t>
            </a:r>
            <a:endParaRPr b="0" i="0" sz="2300" u="none" cap="none" strike="noStrike">
              <a:solidFill>
                <a:srgbClr val="423B71"/>
              </a:solidFill>
              <a:latin typeface="Calibri"/>
              <a:ea typeface="Calibri"/>
              <a:cs typeface="Calibri"/>
              <a:sym typeface="Calibri"/>
            </a:endParaRPr>
          </a:p>
        </p:txBody>
      </p:sp>
      <p:sp>
        <p:nvSpPr>
          <p:cNvPr id="216" name="Google Shape;216;p17"/>
          <p:cNvSpPr/>
          <p:nvPr/>
        </p:nvSpPr>
        <p:spPr>
          <a:xfrm>
            <a:off x="556575" y="3108400"/>
            <a:ext cx="7866600" cy="1315500"/>
          </a:xfrm>
          <a:prstGeom prst="rect">
            <a:avLst/>
          </a:prstGeom>
          <a:solidFill>
            <a:srgbClr val="F3F3F3"/>
          </a:solidFill>
          <a:ln>
            <a:noFill/>
          </a:ln>
        </p:spPr>
        <p:txBody>
          <a:bodyPr anchorCtr="0" anchor="ctr" bIns="68575" lIns="68575" spcFirstLastPara="1" rIns="68575" wrap="square" tIns="68575">
            <a:noAutofit/>
          </a:bodyPr>
          <a:lstStyle/>
          <a:p>
            <a:pPr indent="-355600" lvl="0" marL="457200" marR="0" rtl="0" algn="l">
              <a:lnSpc>
                <a:spcPct val="115000"/>
              </a:lnSpc>
              <a:spcBef>
                <a:spcPts val="0"/>
              </a:spcBef>
              <a:spcAft>
                <a:spcPts val="0"/>
              </a:spcAft>
              <a:buClr>
                <a:schemeClr val="dk1"/>
              </a:buClr>
              <a:buSzPts val="2000"/>
              <a:buFont typeface="Calibri"/>
              <a:buAutoNum type="arabicPeriod"/>
            </a:pPr>
            <a:r>
              <a:rPr b="0" i="0" lang="es" sz="2000" u="none" cap="none" strike="noStrike">
                <a:solidFill>
                  <a:schemeClr val="dk1"/>
                </a:solidFill>
                <a:latin typeface="Calibri"/>
                <a:ea typeface="Calibri"/>
                <a:cs typeface="Calibri"/>
                <a:sym typeface="Calibri"/>
              </a:rPr>
              <a:t>¿Es correcta la información relativa a la cantidad de hectáreas que podía regar ese pivote? (1 ha = 10 000 </a:t>
            </a:r>
            <a:r>
              <a:rPr b="0" i="0" lang="es" sz="2000" u="none" cap="none" strike="noStrike">
                <a:solidFill>
                  <a:srgbClr val="111111"/>
                </a:solidFill>
                <a:latin typeface="Calibri"/>
                <a:ea typeface="Calibri"/>
                <a:cs typeface="Calibri"/>
                <a:sym typeface="Calibri"/>
              </a:rPr>
              <a:t>m²</a:t>
            </a:r>
            <a:r>
              <a:rPr b="0" i="0" lang="es" sz="2000" u="none" cap="none" strike="noStrike">
                <a:solidFill>
                  <a:schemeClr val="dk1"/>
                </a:solidFill>
                <a:latin typeface="Calibri"/>
                <a:ea typeface="Calibri"/>
                <a:cs typeface="Calibri"/>
                <a:sym typeface="Calibri"/>
              </a:rPr>
              <a:t>) </a:t>
            </a:r>
            <a:endParaRPr b="0" i="0" sz="2900" u="none" cap="none" strike="noStrike">
              <a:solidFill>
                <a:srgbClr val="000000"/>
              </a:solidFill>
              <a:latin typeface="Calibri"/>
              <a:ea typeface="Calibri"/>
              <a:cs typeface="Calibri"/>
              <a:sym typeface="Calibri"/>
            </a:endParaRPr>
          </a:p>
        </p:txBody>
      </p:sp>
      <p:sp>
        <p:nvSpPr>
          <p:cNvPr id="217" name="Google Shape;217;p17"/>
          <p:cNvSpPr txBox="1"/>
          <p:nvPr/>
        </p:nvSpPr>
        <p:spPr>
          <a:xfrm>
            <a:off x="471029" y="363875"/>
            <a:ext cx="41442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Actividad 4</a:t>
            </a:r>
            <a:endParaRPr b="1" i="0" sz="3000" u="none" cap="none" strike="noStrike">
              <a:solidFill>
                <a:srgbClr val="423B7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8"/>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223" name="Google Shape;223;p18"/>
          <p:cNvSpPr/>
          <p:nvPr/>
        </p:nvSpPr>
        <p:spPr>
          <a:xfrm>
            <a:off x="561825" y="1256300"/>
            <a:ext cx="4236000" cy="2526900"/>
          </a:xfrm>
          <a:prstGeom prst="rect">
            <a:avLst/>
          </a:prstGeom>
          <a:solidFill>
            <a:srgbClr val="F3F3F3"/>
          </a:solidFill>
          <a:ln>
            <a:noFill/>
          </a:ln>
        </p:spPr>
        <p:txBody>
          <a:bodyPr anchorCtr="0" anchor="ctr" bIns="68575" lIns="68575" spcFirstLastPara="1" rIns="68575" wrap="square" tIns="68575">
            <a:noAutofit/>
          </a:bodyPr>
          <a:lstStyle/>
          <a:p>
            <a:pPr indent="-355600" lvl="0" marL="457200" marR="0" rtl="0" algn="l">
              <a:lnSpc>
                <a:spcPct val="115000"/>
              </a:lnSpc>
              <a:spcBef>
                <a:spcPts val="0"/>
              </a:spcBef>
              <a:spcAft>
                <a:spcPts val="0"/>
              </a:spcAft>
              <a:buClr>
                <a:schemeClr val="dk1"/>
              </a:buClr>
              <a:buSzPts val="2000"/>
              <a:buFont typeface="Calibri"/>
              <a:buAutoNum type="arabicPeriod"/>
            </a:pPr>
            <a:r>
              <a:rPr b="0" i="0" lang="es" sz="2000" u="none" cap="none" strike="noStrike">
                <a:solidFill>
                  <a:schemeClr val="dk1"/>
                </a:solidFill>
                <a:latin typeface="Calibri"/>
                <a:ea typeface="Calibri"/>
                <a:cs typeface="Calibri"/>
                <a:sym typeface="Calibri"/>
              </a:rPr>
              <a:t>¿Es correcta la información relativa a la cantidad de hectáreas que podía regar ese pivote? </a:t>
            </a:r>
            <a:endParaRPr b="0" i="0" sz="2000" u="none" cap="none" strike="noStrike">
              <a:solidFill>
                <a:schemeClr val="dk1"/>
              </a:solidFill>
              <a:latin typeface="Calibri"/>
              <a:ea typeface="Calibri"/>
              <a:cs typeface="Calibri"/>
              <a:sym typeface="Calibri"/>
            </a:endParaRPr>
          </a:p>
          <a:p>
            <a:pPr indent="0" lvl="0" marL="457200" marR="0" rtl="0" algn="l">
              <a:lnSpc>
                <a:spcPct val="115000"/>
              </a:lnSpc>
              <a:spcBef>
                <a:spcPts val="0"/>
              </a:spcBef>
              <a:spcAft>
                <a:spcPts val="0"/>
              </a:spcAft>
              <a:buNone/>
            </a:pPr>
            <a:r>
              <a:rPr b="0" i="0" lang="es" sz="2000" u="none" cap="none" strike="noStrike">
                <a:solidFill>
                  <a:schemeClr val="dk1"/>
                </a:solidFill>
                <a:latin typeface="Calibri"/>
                <a:ea typeface="Calibri"/>
                <a:cs typeface="Calibri"/>
                <a:sym typeface="Calibri"/>
              </a:rPr>
              <a:t>(1 ha = </a:t>
            </a:r>
            <a:r>
              <a:rPr lang="es" sz="2000">
                <a:solidFill>
                  <a:schemeClr val="dk1"/>
                </a:solidFill>
                <a:latin typeface="Calibri"/>
                <a:ea typeface="Calibri"/>
                <a:cs typeface="Calibri"/>
                <a:sym typeface="Calibri"/>
              </a:rPr>
              <a:t>10.000</a:t>
            </a:r>
            <a:r>
              <a:rPr b="0" i="0" lang="es" sz="2000" u="none" cap="none" strike="noStrike">
                <a:solidFill>
                  <a:schemeClr val="dk1"/>
                </a:solidFill>
                <a:latin typeface="Calibri"/>
                <a:ea typeface="Calibri"/>
                <a:cs typeface="Calibri"/>
                <a:sym typeface="Calibri"/>
              </a:rPr>
              <a:t> </a:t>
            </a:r>
            <a:r>
              <a:rPr b="0" i="0" lang="es" sz="2000" u="none" cap="none" strike="noStrike">
                <a:solidFill>
                  <a:srgbClr val="111111"/>
                </a:solidFill>
                <a:latin typeface="Calibri"/>
                <a:ea typeface="Calibri"/>
                <a:cs typeface="Calibri"/>
                <a:sym typeface="Calibri"/>
              </a:rPr>
              <a:t>m²</a:t>
            </a:r>
            <a:r>
              <a:rPr b="0" i="0" lang="es" sz="2000" u="none" cap="none" strike="noStrike">
                <a:solidFill>
                  <a:schemeClr val="dk1"/>
                </a:solidFill>
                <a:latin typeface="Calibri"/>
                <a:ea typeface="Calibri"/>
                <a:cs typeface="Calibri"/>
                <a:sym typeface="Calibri"/>
              </a:rPr>
              <a:t>) </a:t>
            </a:r>
            <a:endParaRPr b="0" i="0" sz="2900" u="none" cap="none" strike="noStrike">
              <a:solidFill>
                <a:srgbClr val="000000"/>
              </a:solidFill>
              <a:latin typeface="Calibri"/>
              <a:ea typeface="Calibri"/>
              <a:cs typeface="Calibri"/>
              <a:sym typeface="Calibri"/>
            </a:endParaRPr>
          </a:p>
        </p:txBody>
      </p:sp>
      <p:pic>
        <p:nvPicPr>
          <p:cNvPr id="224" name="Google Shape;224;p18"/>
          <p:cNvPicPr preferRelativeResize="0"/>
          <p:nvPr/>
        </p:nvPicPr>
        <p:blipFill rotWithShape="1">
          <a:blip r:embed="rId3">
            <a:alphaModFix/>
          </a:blip>
          <a:srcRect b="0" l="0" r="0" t="0"/>
          <a:stretch/>
        </p:blipFill>
        <p:spPr>
          <a:xfrm>
            <a:off x="5660400" y="1280925"/>
            <a:ext cx="2545850" cy="1696100"/>
          </a:xfrm>
          <a:prstGeom prst="rect">
            <a:avLst/>
          </a:prstGeom>
          <a:noFill/>
          <a:ln>
            <a:noFill/>
          </a:ln>
        </p:spPr>
      </p:pic>
      <p:sp>
        <p:nvSpPr>
          <p:cNvPr id="225" name="Google Shape;225;p18"/>
          <p:cNvSpPr/>
          <p:nvPr/>
        </p:nvSpPr>
        <p:spPr>
          <a:xfrm>
            <a:off x="4959025" y="3468324"/>
            <a:ext cx="3948600" cy="1083355"/>
          </a:xfrm>
          <a:prstGeom prst="roundRect">
            <a:avLst>
              <a:gd fmla="val 16667" name="adj"/>
            </a:avLst>
          </a:prstGeom>
          <a:noFill/>
          <a:ln cap="flat" cmpd="sng" w="19050">
            <a:solidFill>
              <a:srgbClr val="62B799"/>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es" sz="1800" u="none" cap="none" strike="noStrike">
                <a:solidFill>
                  <a:srgbClr val="111111"/>
                </a:solidFill>
                <a:latin typeface="Calibri"/>
                <a:ea typeface="Calibri"/>
                <a:cs typeface="Calibri"/>
                <a:sym typeface="Calibri"/>
              </a:rPr>
              <a:t>Si es correcta, ya que la cifra es cercana a las 210 ha, por tanto, era el área que regaba el pivote. </a:t>
            </a:r>
            <a:endParaRPr b="0" i="0" sz="1800" u="none" cap="none" strike="noStrike">
              <a:solidFill>
                <a:srgbClr val="111111"/>
              </a:solidFill>
              <a:latin typeface="Calibri"/>
              <a:ea typeface="Calibri"/>
              <a:cs typeface="Calibri"/>
              <a:sym typeface="Calibri"/>
            </a:endParaRPr>
          </a:p>
        </p:txBody>
      </p:sp>
      <p:sp>
        <p:nvSpPr>
          <p:cNvPr id="226" name="Google Shape;226;p18"/>
          <p:cNvSpPr txBox="1"/>
          <p:nvPr/>
        </p:nvSpPr>
        <p:spPr>
          <a:xfrm>
            <a:off x="471029" y="363875"/>
            <a:ext cx="41442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Actividad 4</a:t>
            </a:r>
            <a:endParaRPr b="1" i="0" sz="3000" u="none" cap="none" strike="noStrike">
              <a:solidFill>
                <a:srgbClr val="423B7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9"/>
          <p:cNvSpPr/>
          <p:nvPr/>
        </p:nvSpPr>
        <p:spPr>
          <a:xfrm>
            <a:off x="561825" y="1256300"/>
            <a:ext cx="3712148" cy="1364980"/>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2000"/>
              <a:buFont typeface="Arial"/>
              <a:buNone/>
            </a:pPr>
            <a:r>
              <a:rPr b="0" i="0" lang="es" sz="2000" u="none" cap="none" strike="noStrike">
                <a:solidFill>
                  <a:schemeClr val="dk1"/>
                </a:solidFill>
                <a:latin typeface="Calibri"/>
                <a:ea typeface="Calibri"/>
                <a:cs typeface="Calibri"/>
                <a:sym typeface="Calibri"/>
              </a:rPr>
              <a:t>2. Haz un dibujo estimado de la superficie regada por ese pivote.</a:t>
            </a:r>
            <a:endParaRPr b="0" i="0" sz="2000" u="none" cap="none" strike="noStrike">
              <a:solidFill>
                <a:srgbClr val="000000"/>
              </a:solidFill>
              <a:latin typeface="Calibri"/>
              <a:ea typeface="Calibri"/>
              <a:cs typeface="Calibri"/>
              <a:sym typeface="Calibri"/>
            </a:endParaRPr>
          </a:p>
        </p:txBody>
      </p:sp>
      <p:pic>
        <p:nvPicPr>
          <p:cNvPr id="232" name="Google Shape;232;p19"/>
          <p:cNvPicPr preferRelativeResize="0"/>
          <p:nvPr/>
        </p:nvPicPr>
        <p:blipFill rotWithShape="1">
          <a:blip r:embed="rId3">
            <a:alphaModFix/>
          </a:blip>
          <a:srcRect b="3834" l="21380" r="1154" t="5271"/>
          <a:stretch/>
        </p:blipFill>
        <p:spPr>
          <a:xfrm>
            <a:off x="5595688" y="1564899"/>
            <a:ext cx="2574299" cy="2013701"/>
          </a:xfrm>
          <a:prstGeom prst="rect">
            <a:avLst/>
          </a:prstGeom>
          <a:noFill/>
          <a:ln>
            <a:noFill/>
          </a:ln>
        </p:spPr>
      </p:pic>
      <p:sp>
        <p:nvSpPr>
          <p:cNvPr id="233" name="Google Shape;233;p19"/>
          <p:cNvSpPr txBox="1"/>
          <p:nvPr/>
        </p:nvSpPr>
        <p:spPr>
          <a:xfrm>
            <a:off x="471029" y="363875"/>
            <a:ext cx="41442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Actividad 4</a:t>
            </a:r>
            <a:endParaRPr b="1" i="0" sz="3000" u="none" cap="none" strike="noStrike">
              <a:solidFill>
                <a:srgbClr val="423B7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2"/>
          <p:cNvSpPr txBox="1"/>
          <p:nvPr/>
        </p:nvSpPr>
        <p:spPr>
          <a:xfrm>
            <a:off x="444650" y="524400"/>
            <a:ext cx="6977400" cy="94638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Infografía</a:t>
            </a:r>
            <a:endParaRPr b="1" i="0" sz="3000" u="none" cap="none" strike="noStrike">
              <a:solidFill>
                <a:srgbClr val="423B7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700"/>
              <a:buFont typeface="Arial"/>
              <a:buNone/>
            </a:pPr>
            <a:r>
              <a:t/>
            </a:r>
            <a:endParaRPr b="1" i="0" sz="2700" u="none" cap="none" strike="noStrike">
              <a:solidFill>
                <a:srgbClr val="423B71"/>
              </a:solidFill>
              <a:latin typeface="Calibri"/>
              <a:ea typeface="Calibri"/>
              <a:cs typeface="Calibri"/>
              <a:sym typeface="Calibri"/>
            </a:endParaRPr>
          </a:p>
        </p:txBody>
      </p:sp>
      <p:pic>
        <p:nvPicPr>
          <p:cNvPr id="88" name="Google Shape;88;p2"/>
          <p:cNvPicPr preferRelativeResize="0"/>
          <p:nvPr/>
        </p:nvPicPr>
        <p:blipFill rotWithShape="1">
          <a:blip r:embed="rId3">
            <a:alphaModFix/>
          </a:blip>
          <a:srcRect b="0" l="0" r="0" t="0"/>
          <a:stretch/>
        </p:blipFill>
        <p:spPr>
          <a:xfrm>
            <a:off x="2802934" y="1777852"/>
            <a:ext cx="3538127" cy="2863601"/>
          </a:xfrm>
          <a:prstGeom prst="rect">
            <a:avLst/>
          </a:prstGeom>
          <a:noFill/>
          <a:ln>
            <a:noFill/>
          </a:ln>
        </p:spPr>
      </p:pic>
      <p:sp>
        <p:nvSpPr>
          <p:cNvPr id="89" name="Google Shape;89;p2"/>
          <p:cNvSpPr txBox="1"/>
          <p:nvPr/>
        </p:nvSpPr>
        <p:spPr>
          <a:xfrm>
            <a:off x="783631" y="1193799"/>
            <a:ext cx="7576731" cy="553968"/>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2400"/>
              <a:buFont typeface="Arial"/>
              <a:buNone/>
            </a:pPr>
            <a:r>
              <a:rPr b="0" i="0" lang="es" sz="2400" u="none" cap="none" strike="noStrike">
                <a:solidFill>
                  <a:srgbClr val="423B71"/>
                </a:solidFill>
                <a:latin typeface="Calibri"/>
                <a:ea typeface="Calibri"/>
                <a:cs typeface="Calibri"/>
                <a:sym typeface="Calibri"/>
              </a:rPr>
              <a:t>Revisemos el recurso “Pivotes: Círculo de riego sostenible”</a:t>
            </a:r>
            <a:endParaRPr b="0" i="0" sz="2400" u="none" cap="none" strike="noStrike">
              <a:solidFill>
                <a:srgbClr val="000000"/>
              </a:solidFill>
              <a:latin typeface="Calibri"/>
              <a:ea typeface="Calibri"/>
              <a:cs typeface="Calibri"/>
              <a:sym typeface="Calibri"/>
            </a:endParaRPr>
          </a:p>
        </p:txBody>
      </p:sp>
      <p:sp>
        <p:nvSpPr>
          <p:cNvPr id="90" name="Google Shape;90;p2"/>
          <p:cNvSpPr txBox="1"/>
          <p:nvPr/>
        </p:nvSpPr>
        <p:spPr>
          <a:xfrm>
            <a:off x="2860176" y="4619100"/>
            <a:ext cx="3556500" cy="369302"/>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1" lang="es" sz="1200" u="none" cap="none" strike="noStrike">
                <a:solidFill>
                  <a:srgbClr val="433B71"/>
                </a:solidFill>
                <a:latin typeface="Calibri"/>
                <a:ea typeface="Calibri"/>
                <a:cs typeface="Calibri"/>
                <a:sym typeface="Calibri"/>
              </a:rPr>
              <a:t>*Imagen referencial de la situación</a:t>
            </a:r>
            <a:r>
              <a:rPr b="0" i="0" lang="es" sz="1200" u="none" cap="none" strike="noStrike">
                <a:solidFill>
                  <a:srgbClr val="433B71"/>
                </a:solidFill>
                <a:latin typeface="Calibri"/>
                <a:ea typeface="Calibri"/>
                <a:cs typeface="Calibri"/>
                <a:sym typeface="Calibri"/>
              </a:rPr>
              <a:t> </a:t>
            </a:r>
            <a:endParaRPr b="0" i="0" sz="1200" u="none" cap="none" strike="noStrike">
              <a:solidFill>
                <a:srgbClr val="433B7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0"/>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pic>
        <p:nvPicPr>
          <p:cNvPr id="239" name="Google Shape;239;p20"/>
          <p:cNvPicPr preferRelativeResize="0"/>
          <p:nvPr/>
        </p:nvPicPr>
        <p:blipFill rotWithShape="1">
          <a:blip r:embed="rId3">
            <a:alphaModFix/>
          </a:blip>
          <a:srcRect b="0" l="0" r="0" t="0"/>
          <a:stretch/>
        </p:blipFill>
        <p:spPr>
          <a:xfrm>
            <a:off x="5159650" y="1479050"/>
            <a:ext cx="2960124" cy="3044874"/>
          </a:xfrm>
          <a:prstGeom prst="rect">
            <a:avLst/>
          </a:prstGeom>
          <a:noFill/>
          <a:ln>
            <a:noFill/>
          </a:ln>
        </p:spPr>
      </p:pic>
      <p:sp>
        <p:nvSpPr>
          <p:cNvPr id="240" name="Google Shape;240;p20"/>
          <p:cNvSpPr/>
          <p:nvPr/>
        </p:nvSpPr>
        <p:spPr>
          <a:xfrm>
            <a:off x="561825" y="1256300"/>
            <a:ext cx="3712148" cy="1364980"/>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2000"/>
              <a:buFont typeface="Arial"/>
              <a:buNone/>
            </a:pPr>
            <a:r>
              <a:rPr b="0" i="0" lang="es" sz="2000" u="none" cap="none" strike="noStrike">
                <a:solidFill>
                  <a:schemeClr val="dk1"/>
                </a:solidFill>
                <a:latin typeface="Calibri"/>
                <a:ea typeface="Calibri"/>
                <a:cs typeface="Calibri"/>
                <a:sym typeface="Calibri"/>
              </a:rPr>
              <a:t>2. Haz un dibujo estimado de la superficie regada por ese pivote.</a:t>
            </a:r>
            <a:endParaRPr b="0" i="0" sz="2000" u="none" cap="none" strike="noStrike">
              <a:solidFill>
                <a:srgbClr val="000000"/>
              </a:solidFill>
              <a:latin typeface="Calibri"/>
              <a:ea typeface="Calibri"/>
              <a:cs typeface="Calibri"/>
              <a:sym typeface="Calibri"/>
            </a:endParaRPr>
          </a:p>
        </p:txBody>
      </p:sp>
      <p:sp>
        <p:nvSpPr>
          <p:cNvPr id="241" name="Google Shape;241;p20"/>
          <p:cNvSpPr txBox="1"/>
          <p:nvPr/>
        </p:nvSpPr>
        <p:spPr>
          <a:xfrm>
            <a:off x="471029" y="363875"/>
            <a:ext cx="41442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Actividad 4</a:t>
            </a:r>
            <a:endParaRPr b="1" i="0" sz="3000" u="none" cap="none" strike="noStrike">
              <a:solidFill>
                <a:srgbClr val="423B7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1"/>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247" name="Google Shape;247;p21"/>
          <p:cNvSpPr/>
          <p:nvPr/>
        </p:nvSpPr>
        <p:spPr>
          <a:xfrm>
            <a:off x="561825" y="1180100"/>
            <a:ext cx="4687500" cy="3459300"/>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2000"/>
              <a:buFont typeface="Arial"/>
              <a:buNone/>
            </a:pPr>
            <a:r>
              <a:rPr b="0" i="0" lang="es" sz="2000" u="none" cap="none" strike="noStrike">
                <a:solidFill>
                  <a:schemeClr val="dk1"/>
                </a:solidFill>
                <a:latin typeface="Calibri"/>
                <a:ea typeface="Calibri"/>
                <a:cs typeface="Calibri"/>
                <a:sym typeface="Calibri"/>
              </a:rPr>
              <a:t>Un agricultor tiene un terreno circular que es regado por un pivote de 10 metros. Desea incrementar el área de la zona de riego en 5 metros cuadrados. Para lograrlo, plantea aumentar en 5 metros la longitud del pivote. ¿La idea del agricultor es correcta? Justifica.</a:t>
            </a:r>
            <a:endParaRPr b="0" i="0" sz="2000" u="none" cap="none" strike="noStrike">
              <a:solidFill>
                <a:srgbClr val="000000"/>
              </a:solidFill>
              <a:latin typeface="Calibri"/>
              <a:ea typeface="Calibri"/>
              <a:cs typeface="Calibri"/>
              <a:sym typeface="Calibri"/>
            </a:endParaRPr>
          </a:p>
        </p:txBody>
      </p:sp>
      <p:pic>
        <p:nvPicPr>
          <p:cNvPr id="248" name="Google Shape;248;p21"/>
          <p:cNvPicPr preferRelativeResize="0"/>
          <p:nvPr/>
        </p:nvPicPr>
        <p:blipFill rotWithShape="1">
          <a:blip r:embed="rId3">
            <a:alphaModFix/>
          </a:blip>
          <a:srcRect b="0" l="0" r="0" t="0"/>
          <a:stretch/>
        </p:blipFill>
        <p:spPr>
          <a:xfrm>
            <a:off x="5678925" y="2013050"/>
            <a:ext cx="2545850" cy="1696100"/>
          </a:xfrm>
          <a:prstGeom prst="rect">
            <a:avLst/>
          </a:prstGeom>
          <a:noFill/>
          <a:ln>
            <a:noFill/>
          </a:ln>
        </p:spPr>
      </p:pic>
      <p:sp>
        <p:nvSpPr>
          <p:cNvPr id="249" name="Google Shape;249;p21"/>
          <p:cNvSpPr txBox="1"/>
          <p:nvPr/>
        </p:nvSpPr>
        <p:spPr>
          <a:xfrm>
            <a:off x="471029" y="363875"/>
            <a:ext cx="41442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Actividad 5</a:t>
            </a:r>
            <a:endParaRPr b="1" i="0" sz="3000" u="none" cap="none" strike="noStrike">
              <a:solidFill>
                <a:srgbClr val="423B7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2"/>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255" name="Google Shape;255;p22"/>
          <p:cNvSpPr/>
          <p:nvPr/>
        </p:nvSpPr>
        <p:spPr>
          <a:xfrm>
            <a:off x="685325" y="1429200"/>
            <a:ext cx="7773900" cy="2570100"/>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2000"/>
              <a:buFont typeface="Arial"/>
              <a:buNone/>
            </a:pPr>
            <a:r>
              <a:rPr b="0" i="0" lang="es" sz="2000" u="none" cap="none" strike="noStrike">
                <a:solidFill>
                  <a:schemeClr val="dk1"/>
                </a:solidFill>
                <a:latin typeface="Calibri"/>
                <a:ea typeface="Calibri"/>
                <a:cs typeface="Calibri"/>
                <a:sym typeface="Calibri"/>
              </a:rPr>
              <a:t>Un agricultor tiene un </a:t>
            </a:r>
            <a:r>
              <a:rPr b="0" i="0" lang="es" sz="2000" u="sng" cap="none" strike="noStrike">
                <a:solidFill>
                  <a:schemeClr val="dk1"/>
                </a:solidFill>
                <a:latin typeface="Calibri"/>
                <a:ea typeface="Calibri"/>
                <a:cs typeface="Calibri"/>
                <a:sym typeface="Calibri"/>
              </a:rPr>
              <a:t>terreno circular </a:t>
            </a:r>
            <a:r>
              <a:rPr b="0" i="0" lang="es" sz="2000" u="none" cap="none" strike="noStrike">
                <a:solidFill>
                  <a:schemeClr val="dk1"/>
                </a:solidFill>
                <a:latin typeface="Calibri"/>
                <a:ea typeface="Calibri"/>
                <a:cs typeface="Calibri"/>
                <a:sym typeface="Calibri"/>
              </a:rPr>
              <a:t>que es regado por un pivote de </a:t>
            </a:r>
            <a:r>
              <a:rPr b="1" i="0" lang="es" sz="2000" u="none" cap="none" strike="noStrike">
                <a:solidFill>
                  <a:schemeClr val="dk1"/>
                </a:solidFill>
                <a:latin typeface="Calibri"/>
                <a:ea typeface="Calibri"/>
                <a:cs typeface="Calibri"/>
                <a:sym typeface="Calibri"/>
              </a:rPr>
              <a:t>10 metros</a:t>
            </a:r>
            <a:r>
              <a:rPr b="0" i="0" lang="es" sz="2000" u="none" cap="none" strike="noStrike">
                <a:solidFill>
                  <a:schemeClr val="dk1"/>
                </a:solidFill>
                <a:latin typeface="Calibri"/>
                <a:ea typeface="Calibri"/>
                <a:cs typeface="Calibri"/>
                <a:sym typeface="Calibri"/>
              </a:rPr>
              <a:t>. Desea incrementar el área de la zona de riego en </a:t>
            </a:r>
            <a:r>
              <a:rPr b="1" i="0" lang="es" sz="2000" u="none" cap="none" strike="noStrike">
                <a:solidFill>
                  <a:schemeClr val="dk1"/>
                </a:solidFill>
                <a:latin typeface="Calibri"/>
                <a:ea typeface="Calibri"/>
                <a:cs typeface="Calibri"/>
                <a:sym typeface="Calibri"/>
              </a:rPr>
              <a:t>5 metros cuadrados</a:t>
            </a:r>
            <a:r>
              <a:rPr b="0" i="0" lang="es" sz="2000" u="none" cap="none" strike="noStrike">
                <a:solidFill>
                  <a:schemeClr val="dk1"/>
                </a:solidFill>
                <a:latin typeface="Calibri"/>
                <a:ea typeface="Calibri"/>
                <a:cs typeface="Calibri"/>
                <a:sym typeface="Calibri"/>
              </a:rPr>
              <a:t>. Para lograrlo, plantea aumentar en </a:t>
            </a:r>
            <a:r>
              <a:rPr b="1" i="0" lang="es" sz="2000" u="none" cap="none" strike="noStrike">
                <a:solidFill>
                  <a:schemeClr val="dk1"/>
                </a:solidFill>
                <a:latin typeface="Calibri"/>
                <a:ea typeface="Calibri"/>
                <a:cs typeface="Calibri"/>
                <a:sym typeface="Calibri"/>
              </a:rPr>
              <a:t>5 metros la longitud</a:t>
            </a:r>
            <a:r>
              <a:rPr b="0" i="0" lang="es" sz="2000" u="none" cap="none" strike="noStrike">
                <a:solidFill>
                  <a:schemeClr val="dk1"/>
                </a:solidFill>
                <a:latin typeface="Calibri"/>
                <a:ea typeface="Calibri"/>
                <a:cs typeface="Calibri"/>
                <a:sym typeface="Calibri"/>
              </a:rPr>
              <a:t> del pivote. </a:t>
            </a:r>
            <a:endParaRPr b="0" i="0" sz="20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rPr b="0" i="0" lang="es" sz="2000" u="none" cap="none" strike="noStrike">
                <a:solidFill>
                  <a:schemeClr val="dk1"/>
                </a:solidFill>
                <a:latin typeface="Calibri"/>
                <a:ea typeface="Calibri"/>
                <a:cs typeface="Calibri"/>
                <a:sym typeface="Calibri"/>
              </a:rPr>
              <a:t>                                   </a:t>
            </a:r>
            <a:endParaRPr b="0" i="0" sz="20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rPr b="0" i="0" lang="es" sz="2000" u="none" cap="none" strike="noStrike">
                <a:solidFill>
                  <a:schemeClr val="dk1"/>
                </a:solidFill>
                <a:latin typeface="Calibri"/>
                <a:ea typeface="Calibri"/>
                <a:cs typeface="Calibri"/>
                <a:sym typeface="Calibri"/>
              </a:rPr>
              <a:t>                                   ¿La idea del agricultor es correcta? Justifica.</a:t>
            </a:r>
            <a:endParaRPr b="0" i="0" sz="2000" u="none" cap="none" strike="noStrike">
              <a:solidFill>
                <a:srgbClr val="000000"/>
              </a:solidFill>
              <a:latin typeface="Calibri"/>
              <a:ea typeface="Calibri"/>
              <a:cs typeface="Calibri"/>
              <a:sym typeface="Calibri"/>
            </a:endParaRPr>
          </a:p>
        </p:txBody>
      </p:sp>
      <p:sp>
        <p:nvSpPr>
          <p:cNvPr id="256" name="Google Shape;256;p22"/>
          <p:cNvSpPr txBox="1"/>
          <p:nvPr/>
        </p:nvSpPr>
        <p:spPr>
          <a:xfrm>
            <a:off x="471029" y="363875"/>
            <a:ext cx="41442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Actividad 5</a:t>
            </a:r>
            <a:endParaRPr b="1" i="0" sz="3000" u="none" cap="none" strike="noStrike">
              <a:solidFill>
                <a:srgbClr val="423B7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3"/>
          <p:cNvSpPr/>
          <p:nvPr/>
        </p:nvSpPr>
        <p:spPr>
          <a:xfrm>
            <a:off x="591200" y="1250875"/>
            <a:ext cx="4944300" cy="788400"/>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ctr">
              <a:lnSpc>
                <a:spcPct val="115000"/>
              </a:lnSpc>
              <a:spcBef>
                <a:spcPts val="0"/>
              </a:spcBef>
              <a:spcAft>
                <a:spcPts val="0"/>
              </a:spcAft>
              <a:buClr>
                <a:srgbClr val="000000"/>
              </a:buClr>
              <a:buSzPts val="1800"/>
              <a:buFont typeface="Arial"/>
              <a:buNone/>
            </a:pPr>
            <a:r>
              <a:rPr b="0" i="0" lang="es" sz="2000" u="none" cap="none" strike="noStrike">
                <a:solidFill>
                  <a:schemeClr val="dk1"/>
                </a:solidFill>
                <a:latin typeface="Calibri"/>
                <a:ea typeface="Calibri"/>
                <a:cs typeface="Calibri"/>
                <a:sym typeface="Calibri"/>
              </a:rPr>
              <a:t>¿La idea del agricultor es correcta? Justifica.</a:t>
            </a:r>
            <a:endParaRPr b="0" i="0" sz="2900" u="none" cap="none" strike="noStrike">
              <a:solidFill>
                <a:srgbClr val="000000"/>
              </a:solidFill>
              <a:latin typeface="Calibri"/>
              <a:ea typeface="Calibri"/>
              <a:cs typeface="Calibri"/>
              <a:sym typeface="Calibri"/>
            </a:endParaRPr>
          </a:p>
        </p:txBody>
      </p:sp>
      <p:sp>
        <p:nvSpPr>
          <p:cNvPr id="262" name="Google Shape;262;p23"/>
          <p:cNvSpPr/>
          <p:nvPr/>
        </p:nvSpPr>
        <p:spPr>
          <a:xfrm>
            <a:off x="591200" y="2395400"/>
            <a:ext cx="8462700" cy="1531800"/>
          </a:xfrm>
          <a:prstGeom prst="roundRect">
            <a:avLst>
              <a:gd fmla="val 16667" name="adj"/>
            </a:avLst>
          </a:prstGeom>
          <a:noFill/>
          <a:ln cap="flat" cmpd="sng" w="19050">
            <a:solidFill>
              <a:srgbClr val="62B799"/>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15000"/>
              </a:lnSpc>
              <a:spcBef>
                <a:spcPts val="0"/>
              </a:spcBef>
              <a:spcAft>
                <a:spcPts val="1200"/>
              </a:spcAft>
              <a:buClr>
                <a:srgbClr val="000000"/>
              </a:buClr>
              <a:buSzPts val="1800"/>
              <a:buFont typeface="Arial"/>
              <a:buNone/>
            </a:pPr>
            <a:r>
              <a:rPr b="0" i="0" lang="es" sz="1800" u="none" cap="none" strike="noStrike">
                <a:solidFill>
                  <a:srgbClr val="111111"/>
                </a:solidFill>
                <a:latin typeface="Calibri"/>
                <a:ea typeface="Calibri"/>
                <a:cs typeface="Calibri"/>
                <a:sym typeface="Calibri"/>
              </a:rPr>
              <a:t>Si el pivote es de 10 metros, el área del círculo es 314 m². Al aumentar en 5 metros el radio del pivote, el área es 706,5 m². Es decir, el área ha aumentado en 392,5 m², que es mucho más que los 5 m² de aumento que pensaba el agricultor.</a:t>
            </a:r>
            <a:endParaRPr b="0" i="0" sz="1800" u="none" cap="none" strike="noStrike">
              <a:solidFill>
                <a:srgbClr val="111111"/>
              </a:solidFill>
              <a:latin typeface="Calibri"/>
              <a:ea typeface="Calibri"/>
              <a:cs typeface="Calibri"/>
              <a:sym typeface="Calibri"/>
            </a:endParaRPr>
          </a:p>
        </p:txBody>
      </p:sp>
      <p:sp>
        <p:nvSpPr>
          <p:cNvPr id="263" name="Google Shape;263;p23"/>
          <p:cNvSpPr txBox="1"/>
          <p:nvPr/>
        </p:nvSpPr>
        <p:spPr>
          <a:xfrm>
            <a:off x="6032700" y="1764100"/>
            <a:ext cx="2704500" cy="450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s" sz="1600" u="none" cap="none" strike="noStrike">
                <a:solidFill>
                  <a:srgbClr val="000000"/>
                </a:solidFill>
                <a:latin typeface="Calibri"/>
                <a:ea typeface="Calibri"/>
                <a:cs typeface="Calibri"/>
                <a:sym typeface="Calibri"/>
              </a:rPr>
              <a:t>Usando π como 3,14</a:t>
            </a:r>
            <a:endParaRPr b="0" i="0" sz="1600" u="none" cap="none" strike="noStrike">
              <a:solidFill>
                <a:srgbClr val="000000"/>
              </a:solidFill>
              <a:latin typeface="Calibri"/>
              <a:ea typeface="Calibri"/>
              <a:cs typeface="Calibri"/>
              <a:sym typeface="Calibri"/>
            </a:endParaRPr>
          </a:p>
        </p:txBody>
      </p:sp>
      <p:sp>
        <p:nvSpPr>
          <p:cNvPr id="264" name="Google Shape;264;p23"/>
          <p:cNvSpPr txBox="1"/>
          <p:nvPr/>
        </p:nvSpPr>
        <p:spPr>
          <a:xfrm>
            <a:off x="471029" y="363875"/>
            <a:ext cx="41442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Actividad 5</a:t>
            </a:r>
            <a:endParaRPr b="1" i="0" sz="3000" u="none" cap="none" strike="noStrike">
              <a:solidFill>
                <a:srgbClr val="423B7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4"/>
          <p:cNvSpPr txBox="1"/>
          <p:nvPr/>
        </p:nvSpPr>
        <p:spPr>
          <a:xfrm>
            <a:off x="520429" y="406225"/>
            <a:ext cx="61245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lang="es" sz="3000">
                <a:solidFill>
                  <a:srgbClr val="423B71"/>
                </a:solidFill>
                <a:latin typeface="Calibri"/>
                <a:ea typeface="Calibri"/>
                <a:cs typeface="Calibri"/>
                <a:sym typeface="Calibri"/>
              </a:rPr>
              <a:t>Principales Conclusiones:</a:t>
            </a:r>
            <a:endParaRPr b="1" i="0" sz="3000" u="none" cap="none" strike="noStrike">
              <a:solidFill>
                <a:srgbClr val="423B71"/>
              </a:solidFill>
              <a:latin typeface="Calibri"/>
              <a:ea typeface="Calibri"/>
              <a:cs typeface="Calibri"/>
              <a:sym typeface="Calibri"/>
            </a:endParaRPr>
          </a:p>
        </p:txBody>
      </p:sp>
      <p:sp>
        <p:nvSpPr>
          <p:cNvPr id="270" name="Google Shape;270;p24"/>
          <p:cNvSpPr txBox="1"/>
          <p:nvPr/>
        </p:nvSpPr>
        <p:spPr>
          <a:xfrm>
            <a:off x="344625" y="1076350"/>
            <a:ext cx="6300300" cy="3320100"/>
          </a:xfrm>
          <a:prstGeom prst="rect">
            <a:avLst/>
          </a:prstGeom>
          <a:noFill/>
          <a:ln>
            <a:noFill/>
          </a:ln>
        </p:spPr>
        <p:txBody>
          <a:bodyPr anchorCtr="0" anchor="ctr" bIns="34275" lIns="68575" spcFirstLastPara="1" rIns="68575" wrap="square" tIns="34275">
            <a:noAutofit/>
          </a:bodyPr>
          <a:lstStyle/>
          <a:p>
            <a:pPr indent="-330200" lvl="0" marL="381000" marR="0" rtl="0" algn="l">
              <a:lnSpc>
                <a:spcPct val="115000"/>
              </a:lnSpc>
              <a:spcBef>
                <a:spcPts val="0"/>
              </a:spcBef>
              <a:spcAft>
                <a:spcPts val="0"/>
              </a:spcAft>
              <a:buClr>
                <a:schemeClr val="dk1"/>
              </a:buClr>
              <a:buSzPts val="2000"/>
              <a:buFont typeface="Calibri"/>
              <a:buChar char="•"/>
            </a:pPr>
            <a:r>
              <a:rPr b="0" i="0" lang="es" sz="2000" u="none" cap="none" strike="noStrike">
                <a:solidFill>
                  <a:schemeClr val="dk1"/>
                </a:solidFill>
                <a:latin typeface="Calibri"/>
                <a:ea typeface="Calibri"/>
                <a:cs typeface="Calibri"/>
                <a:sym typeface="Calibri"/>
              </a:rPr>
              <a:t>Cuando un pivote gira alrededor de un punto, crea una superficie regada que adopta la forma de un círculo. Para calcular el área de dicho círculo, se emplea la fórmula </a:t>
            </a:r>
            <a:r>
              <a:rPr b="0" lang="es" sz="2000" u="none" cap="none" strike="noStrike">
                <a:solidFill>
                  <a:schemeClr val="dk1"/>
                </a:solidFill>
                <a:latin typeface="Calibri"/>
                <a:ea typeface="Calibri"/>
                <a:cs typeface="Calibri"/>
                <a:sym typeface="Calibri"/>
              </a:rPr>
              <a:t>A=𝜋·r²,</a:t>
            </a:r>
            <a:r>
              <a:rPr b="0" i="0" lang="es" sz="2000" u="none" cap="none" strike="noStrike">
                <a:solidFill>
                  <a:schemeClr val="dk1"/>
                </a:solidFill>
                <a:latin typeface="Calibri"/>
                <a:ea typeface="Calibri"/>
                <a:cs typeface="Calibri"/>
                <a:sym typeface="Calibri"/>
              </a:rPr>
              <a:t> donde el radio corresponde a la longitud del pivote.</a:t>
            </a:r>
            <a:br>
              <a:rPr b="0" i="0" lang="es" sz="2000" u="none" cap="none" strike="noStrike">
                <a:solidFill>
                  <a:schemeClr val="dk1"/>
                </a:solidFill>
                <a:latin typeface="Calibri"/>
                <a:ea typeface="Calibri"/>
                <a:cs typeface="Calibri"/>
                <a:sym typeface="Calibri"/>
              </a:rPr>
            </a:br>
            <a:endParaRPr b="0" i="0" sz="2000" u="none" cap="none" strike="noStrike">
              <a:solidFill>
                <a:schemeClr val="dk1"/>
              </a:solidFill>
              <a:latin typeface="Calibri"/>
              <a:ea typeface="Calibri"/>
              <a:cs typeface="Calibri"/>
              <a:sym typeface="Calibri"/>
            </a:endParaRPr>
          </a:p>
          <a:p>
            <a:pPr indent="0" lvl="0" marL="457200" rtl="0" algn="just">
              <a:lnSpc>
                <a:spcPct val="12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pic>
        <p:nvPicPr>
          <p:cNvPr id="271" name="Google Shape;271;p24" title="regadío circular GIF">
            <a:hlinkClick r:id="rId3"/>
          </p:cNvPr>
          <p:cNvPicPr preferRelativeResize="0"/>
          <p:nvPr/>
        </p:nvPicPr>
        <p:blipFill rotWithShape="1">
          <a:blip r:embed="rId4">
            <a:alphaModFix/>
          </a:blip>
          <a:srcRect b="0" l="0" r="0" t="0"/>
          <a:stretch/>
        </p:blipFill>
        <p:spPr>
          <a:xfrm>
            <a:off x="6644925" y="1650738"/>
            <a:ext cx="2026225" cy="1842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26315b3005f_0_36"/>
          <p:cNvSpPr txBox="1"/>
          <p:nvPr/>
        </p:nvSpPr>
        <p:spPr>
          <a:xfrm>
            <a:off x="520429" y="406225"/>
            <a:ext cx="61245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lang="es" sz="3000">
                <a:solidFill>
                  <a:srgbClr val="423B71"/>
                </a:solidFill>
                <a:latin typeface="Calibri"/>
                <a:ea typeface="Calibri"/>
                <a:cs typeface="Calibri"/>
                <a:sym typeface="Calibri"/>
              </a:rPr>
              <a:t>Principales Conclusiones:</a:t>
            </a:r>
            <a:endParaRPr b="1" i="0" sz="3000" u="none" cap="none" strike="noStrike">
              <a:solidFill>
                <a:srgbClr val="423B71"/>
              </a:solidFill>
              <a:latin typeface="Calibri"/>
              <a:ea typeface="Calibri"/>
              <a:cs typeface="Calibri"/>
              <a:sym typeface="Calibri"/>
            </a:endParaRPr>
          </a:p>
        </p:txBody>
      </p:sp>
      <p:sp>
        <p:nvSpPr>
          <p:cNvPr id="277" name="Google Shape;277;g26315b3005f_0_36"/>
          <p:cNvSpPr txBox="1"/>
          <p:nvPr/>
        </p:nvSpPr>
        <p:spPr>
          <a:xfrm>
            <a:off x="429500" y="1347950"/>
            <a:ext cx="7107600" cy="3320100"/>
          </a:xfrm>
          <a:prstGeom prst="rect">
            <a:avLst/>
          </a:prstGeom>
          <a:noFill/>
          <a:ln>
            <a:noFill/>
          </a:ln>
        </p:spPr>
        <p:txBody>
          <a:bodyPr anchorCtr="0" anchor="ctr" bIns="34275" lIns="68575" spcFirstLastPara="1" rIns="68575" wrap="square" tIns="34275">
            <a:noAutofit/>
          </a:bodyPr>
          <a:lstStyle/>
          <a:p>
            <a:pPr indent="-330200" lvl="0" marL="381000" marR="0" rtl="0" algn="l">
              <a:lnSpc>
                <a:spcPct val="115000"/>
              </a:lnSpc>
              <a:spcBef>
                <a:spcPts val="0"/>
              </a:spcBef>
              <a:spcAft>
                <a:spcPts val="0"/>
              </a:spcAft>
              <a:buClr>
                <a:schemeClr val="dk1"/>
              </a:buClr>
              <a:buSzPts val="2000"/>
              <a:buFont typeface="Calibri"/>
              <a:buChar char="•"/>
            </a:pPr>
            <a:r>
              <a:rPr lang="es" sz="2000">
                <a:solidFill>
                  <a:schemeClr val="dk1"/>
                </a:solidFill>
                <a:latin typeface="Calibri"/>
                <a:ea typeface="Calibri"/>
                <a:cs typeface="Calibri"/>
                <a:sym typeface="Calibri"/>
              </a:rPr>
              <a:t>A medida que la longitud del pivote aumenta, su capacidad para cubrir una extensa superficie de riego también se incrementa. Cuando el pivote tiene una longitud de </a:t>
            </a:r>
            <a:r>
              <a:rPr b="1" lang="es" sz="2000">
                <a:solidFill>
                  <a:srgbClr val="62B799"/>
                </a:solidFill>
                <a:latin typeface="Calibri"/>
                <a:ea typeface="Calibri"/>
                <a:cs typeface="Calibri"/>
                <a:sym typeface="Calibri"/>
              </a:rPr>
              <a:t>30 metros</a:t>
            </a:r>
            <a:r>
              <a:rPr lang="es" sz="2000">
                <a:solidFill>
                  <a:schemeClr val="dk1"/>
                </a:solidFill>
                <a:latin typeface="Calibri"/>
                <a:ea typeface="Calibri"/>
                <a:cs typeface="Calibri"/>
                <a:sym typeface="Calibri"/>
              </a:rPr>
              <a:t>, el área regada es aproximadamente de </a:t>
            </a:r>
            <a:r>
              <a:rPr b="1" lang="es" sz="2000">
                <a:solidFill>
                  <a:srgbClr val="62B799"/>
                </a:solidFill>
                <a:latin typeface="Calibri"/>
                <a:ea typeface="Calibri"/>
                <a:cs typeface="Calibri"/>
                <a:sym typeface="Calibri"/>
              </a:rPr>
              <a:t>2826 m</a:t>
            </a:r>
            <a:r>
              <a:rPr b="1" baseline="30000" lang="es" sz="2000">
                <a:solidFill>
                  <a:srgbClr val="62B799"/>
                </a:solidFill>
                <a:latin typeface="Calibri"/>
                <a:ea typeface="Calibri"/>
                <a:cs typeface="Calibri"/>
                <a:sym typeface="Calibri"/>
              </a:rPr>
              <a:t>2</a:t>
            </a:r>
            <a:r>
              <a:rPr b="1" lang="es" sz="2000">
                <a:solidFill>
                  <a:srgbClr val="62B799"/>
                </a:solidFill>
                <a:latin typeface="Calibri"/>
                <a:ea typeface="Calibri"/>
                <a:cs typeface="Calibri"/>
                <a:sym typeface="Calibri"/>
              </a:rPr>
              <a:t>,</a:t>
            </a:r>
            <a:r>
              <a:rPr lang="es" sz="2000">
                <a:solidFill>
                  <a:schemeClr val="dk1"/>
                </a:solidFill>
                <a:latin typeface="Calibri"/>
                <a:ea typeface="Calibri"/>
                <a:cs typeface="Calibri"/>
                <a:sym typeface="Calibri"/>
              </a:rPr>
              <a:t> al aumentar la longitud del pivote en 5 metros, es decir, </a:t>
            </a:r>
            <a:r>
              <a:rPr b="1" lang="es" sz="2000">
                <a:solidFill>
                  <a:srgbClr val="62B799"/>
                </a:solidFill>
                <a:latin typeface="Calibri"/>
                <a:ea typeface="Calibri"/>
                <a:cs typeface="Calibri"/>
                <a:sym typeface="Calibri"/>
              </a:rPr>
              <a:t> 35 metros</a:t>
            </a:r>
            <a:r>
              <a:rPr lang="es" sz="2000">
                <a:solidFill>
                  <a:schemeClr val="dk1"/>
                </a:solidFill>
                <a:latin typeface="Calibri"/>
                <a:ea typeface="Calibri"/>
                <a:cs typeface="Calibri"/>
                <a:sym typeface="Calibri"/>
              </a:rPr>
              <a:t>, el área regada se incrementa significativamente a aproximadamente </a:t>
            </a:r>
            <a:r>
              <a:rPr b="1" lang="es" sz="2000">
                <a:solidFill>
                  <a:srgbClr val="62B799"/>
                </a:solidFill>
                <a:latin typeface="Calibri"/>
                <a:ea typeface="Calibri"/>
                <a:cs typeface="Calibri"/>
                <a:sym typeface="Calibri"/>
              </a:rPr>
              <a:t>3847 m</a:t>
            </a:r>
            <a:r>
              <a:rPr b="1" baseline="30000" lang="es" sz="2000">
                <a:solidFill>
                  <a:srgbClr val="62B799"/>
                </a:solidFill>
                <a:latin typeface="Calibri"/>
                <a:ea typeface="Calibri"/>
                <a:cs typeface="Calibri"/>
                <a:sym typeface="Calibri"/>
              </a:rPr>
              <a:t>2</a:t>
            </a:r>
            <a:r>
              <a:rPr lang="es" sz="2000">
                <a:solidFill>
                  <a:schemeClr val="dk1"/>
                </a:solidFill>
                <a:latin typeface="Calibri"/>
                <a:ea typeface="Calibri"/>
                <a:cs typeface="Calibri"/>
                <a:sym typeface="Calibri"/>
              </a:rPr>
              <a:t>.</a:t>
            </a:r>
            <a:br>
              <a:rPr b="0" i="0" lang="es" sz="2000" u="none" cap="none" strike="noStrike">
                <a:solidFill>
                  <a:schemeClr val="dk1"/>
                </a:solidFill>
                <a:latin typeface="Calibri"/>
                <a:ea typeface="Calibri"/>
                <a:cs typeface="Calibri"/>
                <a:sym typeface="Calibri"/>
              </a:rPr>
            </a:br>
            <a:endParaRPr b="0" i="0" sz="2000" u="none" cap="none" strike="noStrike">
              <a:solidFill>
                <a:schemeClr val="dk1"/>
              </a:solidFill>
              <a:latin typeface="Calibri"/>
              <a:ea typeface="Calibri"/>
              <a:cs typeface="Calibri"/>
              <a:sym typeface="Calibri"/>
            </a:endParaRPr>
          </a:p>
          <a:p>
            <a:pPr indent="-355600" lvl="0" marL="457200" rtl="0" algn="just">
              <a:lnSpc>
                <a:spcPct val="115000"/>
              </a:lnSpc>
              <a:spcBef>
                <a:spcPts val="0"/>
              </a:spcBef>
              <a:spcAft>
                <a:spcPts val="0"/>
              </a:spcAft>
              <a:buClr>
                <a:schemeClr val="dk1"/>
              </a:buClr>
              <a:buSzPts val="2000"/>
              <a:buFont typeface="Calibri"/>
              <a:buChar char="•"/>
            </a:pPr>
            <a:r>
              <a:rPr lang="es" sz="2000">
                <a:solidFill>
                  <a:schemeClr val="dk1"/>
                </a:solidFill>
                <a:latin typeface="Calibri"/>
                <a:ea typeface="Calibri"/>
                <a:cs typeface="Calibri"/>
                <a:sym typeface="Calibri"/>
              </a:rPr>
              <a:t>En nuestra actividad vimos que  al aumentar el doble el radio el área se cuadruplica.</a:t>
            </a:r>
            <a:endParaRPr sz="2000">
              <a:solidFill>
                <a:schemeClr val="dk1"/>
              </a:solidFill>
              <a:latin typeface="Calibri"/>
              <a:ea typeface="Calibri"/>
              <a:cs typeface="Calibri"/>
              <a:sym typeface="Calibri"/>
            </a:endParaRPr>
          </a:p>
          <a:p>
            <a:pPr indent="0" lvl="0" marL="457200" rtl="0" algn="just">
              <a:lnSpc>
                <a:spcPct val="12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26315b3005f_0_42"/>
          <p:cNvSpPr txBox="1"/>
          <p:nvPr/>
        </p:nvSpPr>
        <p:spPr>
          <a:xfrm>
            <a:off x="520429" y="406225"/>
            <a:ext cx="61245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lang="es" sz="3000">
                <a:solidFill>
                  <a:srgbClr val="423B71"/>
                </a:solidFill>
                <a:latin typeface="Calibri"/>
                <a:ea typeface="Calibri"/>
                <a:cs typeface="Calibri"/>
                <a:sym typeface="Calibri"/>
              </a:rPr>
              <a:t>Principales Conclusiones:</a:t>
            </a:r>
            <a:endParaRPr b="1" i="0" sz="3000" u="none" cap="none" strike="noStrike">
              <a:solidFill>
                <a:srgbClr val="423B71"/>
              </a:solidFill>
              <a:latin typeface="Calibri"/>
              <a:ea typeface="Calibri"/>
              <a:cs typeface="Calibri"/>
              <a:sym typeface="Calibri"/>
            </a:endParaRPr>
          </a:p>
        </p:txBody>
      </p:sp>
      <p:sp>
        <p:nvSpPr>
          <p:cNvPr id="283" name="Google Shape;283;g26315b3005f_0_42"/>
          <p:cNvSpPr txBox="1"/>
          <p:nvPr/>
        </p:nvSpPr>
        <p:spPr>
          <a:xfrm>
            <a:off x="429500" y="1347950"/>
            <a:ext cx="7107600" cy="3320100"/>
          </a:xfrm>
          <a:prstGeom prst="rect">
            <a:avLst/>
          </a:prstGeom>
          <a:noFill/>
          <a:ln>
            <a:noFill/>
          </a:ln>
        </p:spPr>
        <p:txBody>
          <a:bodyPr anchorCtr="0" anchor="ctr" bIns="34275" lIns="68575" spcFirstLastPara="1" rIns="68575" wrap="square" tIns="34275">
            <a:noAutofit/>
          </a:bodyPr>
          <a:lstStyle/>
          <a:p>
            <a:pPr indent="-355600" lvl="0" marL="457200" marR="0" rtl="0" algn="just">
              <a:lnSpc>
                <a:spcPct val="115000"/>
              </a:lnSpc>
              <a:spcBef>
                <a:spcPts val="0"/>
              </a:spcBef>
              <a:spcAft>
                <a:spcPts val="0"/>
              </a:spcAft>
              <a:buClr>
                <a:schemeClr val="dk1"/>
              </a:buClr>
              <a:buSzPts val="2000"/>
              <a:buFont typeface="Calibri"/>
              <a:buChar char="•"/>
            </a:pPr>
            <a:r>
              <a:rPr lang="es" sz="2000">
                <a:solidFill>
                  <a:schemeClr val="dk1"/>
                </a:solidFill>
                <a:latin typeface="Calibri"/>
                <a:ea typeface="Calibri"/>
                <a:cs typeface="Calibri"/>
                <a:sym typeface="Calibri"/>
              </a:rPr>
              <a:t>Para expresar la medida de áreas utilizamos la hectárea, la cual corresponde a  10 000 m</a:t>
            </a:r>
            <a:r>
              <a:rPr baseline="30000" lang="es" sz="2000">
                <a:solidFill>
                  <a:schemeClr val="dk1"/>
                </a:solidFill>
                <a:latin typeface="Calibri"/>
                <a:ea typeface="Calibri"/>
                <a:cs typeface="Calibri"/>
                <a:sym typeface="Calibri"/>
              </a:rPr>
              <a:t>2</a:t>
            </a:r>
            <a:r>
              <a:rPr lang="es" sz="2000">
                <a:solidFill>
                  <a:schemeClr val="dk1"/>
                </a:solidFill>
                <a:latin typeface="Calibri"/>
                <a:ea typeface="Calibri"/>
                <a:cs typeface="Calibri"/>
                <a:sym typeface="Calibri"/>
              </a:rPr>
              <a:t>, que es una unidad de medida muy utilizada para medir grandes extensiones de terreno.</a:t>
            </a:r>
            <a:br>
              <a:rPr lang="es"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a:p>
            <a:pPr indent="-355600" lvl="0" marL="457200" rtl="0" algn="just">
              <a:lnSpc>
                <a:spcPct val="115000"/>
              </a:lnSpc>
              <a:spcBef>
                <a:spcPts val="0"/>
              </a:spcBef>
              <a:spcAft>
                <a:spcPts val="0"/>
              </a:spcAft>
              <a:buClr>
                <a:schemeClr val="dk1"/>
              </a:buClr>
              <a:buSzPts val="2000"/>
              <a:buFont typeface="Calibri"/>
              <a:buChar char="•"/>
            </a:pPr>
            <a:r>
              <a:rPr lang="es" sz="2000">
                <a:solidFill>
                  <a:schemeClr val="dk1"/>
                </a:solidFill>
                <a:latin typeface="Calibri"/>
                <a:ea typeface="Calibri"/>
                <a:cs typeface="Calibri"/>
                <a:sym typeface="Calibri"/>
              </a:rPr>
              <a:t>La utilización de pivote en la agricultura permite optimizar el uso del agua utilizada para sembrar grandes extensiones de terrenos agrícolas. </a:t>
            </a:r>
            <a:endParaRPr sz="20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25"/>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289" name="Google Shape;289;p25"/>
          <p:cNvSpPr txBox="1"/>
          <p:nvPr/>
        </p:nvSpPr>
        <p:spPr>
          <a:xfrm>
            <a:off x="483935" y="2297504"/>
            <a:ext cx="8175900" cy="646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300"/>
              <a:buFont typeface="Arial"/>
              <a:buNone/>
            </a:pPr>
            <a:r>
              <a:rPr b="1" i="0" lang="es" sz="3300" u="none" cap="none" strike="noStrike">
                <a:solidFill>
                  <a:schemeClr val="lt1"/>
                </a:solidFill>
                <a:latin typeface="Calibri"/>
                <a:ea typeface="Calibri"/>
                <a:cs typeface="Calibri"/>
                <a:sym typeface="Calibri"/>
              </a:rPr>
              <a:t>Regadíos circulares</a:t>
            </a:r>
            <a:endParaRPr b="1" i="0" sz="33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3"/>
          <p:cNvSpPr/>
          <p:nvPr/>
        </p:nvSpPr>
        <p:spPr>
          <a:xfrm>
            <a:off x="505600" y="1189075"/>
            <a:ext cx="4144200" cy="3371700"/>
          </a:xfrm>
          <a:prstGeom prst="rect">
            <a:avLst/>
          </a:prstGeom>
          <a:solidFill>
            <a:srgbClr val="F3F3F3"/>
          </a:solidFill>
          <a:ln>
            <a:noFill/>
          </a:ln>
        </p:spPr>
        <p:txBody>
          <a:bodyPr anchorCtr="0" anchor="ctr" bIns="68575" lIns="68575" spcFirstLastPara="1" rIns="68575" wrap="square" tIns="68575">
            <a:noAutofit/>
          </a:bodyPr>
          <a:lstStyle/>
          <a:p>
            <a:pPr indent="-342900" lvl="0" marL="457200" marR="130724" rtl="0" algn="just">
              <a:lnSpc>
                <a:spcPct val="115000"/>
              </a:lnSpc>
              <a:spcBef>
                <a:spcPts val="0"/>
              </a:spcBef>
              <a:spcAft>
                <a:spcPts val="0"/>
              </a:spcAft>
              <a:buClr>
                <a:schemeClr val="dk1"/>
              </a:buClr>
              <a:buSzPts val="1800"/>
              <a:buFont typeface="Calibri"/>
              <a:buChar char="●"/>
            </a:pPr>
            <a:r>
              <a:rPr b="0" i="0" lang="es" sz="1800" u="none" cap="none" strike="noStrike">
                <a:solidFill>
                  <a:schemeClr val="dk1"/>
                </a:solidFill>
                <a:latin typeface="Calibri"/>
                <a:ea typeface="Calibri"/>
                <a:cs typeface="Calibri"/>
                <a:sym typeface="Calibri"/>
              </a:rPr>
              <a:t>¿Cómo funciona el riego por pivotes? ¿conocías este sistema de riego? </a:t>
            </a:r>
            <a:endParaRPr b="0" i="0" sz="1800" u="none" cap="none" strike="noStrike">
              <a:solidFill>
                <a:schemeClr val="dk1"/>
              </a:solidFill>
              <a:latin typeface="Calibri"/>
              <a:ea typeface="Calibri"/>
              <a:cs typeface="Calibri"/>
              <a:sym typeface="Calibri"/>
            </a:endParaRPr>
          </a:p>
          <a:p>
            <a:pPr indent="0" lvl="0" marL="457200" marR="130724" rtl="0" algn="just">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342900" lvl="0" marL="457200" marR="130724" rtl="0" algn="just">
              <a:lnSpc>
                <a:spcPct val="115000"/>
              </a:lnSpc>
              <a:spcBef>
                <a:spcPts val="0"/>
              </a:spcBef>
              <a:spcAft>
                <a:spcPts val="0"/>
              </a:spcAft>
              <a:buClr>
                <a:schemeClr val="dk1"/>
              </a:buClr>
              <a:buSzPts val="1800"/>
              <a:buFont typeface="Calibri"/>
              <a:buChar char="●"/>
            </a:pPr>
            <a:r>
              <a:rPr b="0" i="0" lang="es" sz="1800" u="none" cap="none" strike="noStrike">
                <a:solidFill>
                  <a:schemeClr val="dk1"/>
                </a:solidFill>
                <a:latin typeface="Calibri"/>
                <a:ea typeface="Calibri"/>
                <a:cs typeface="Calibri"/>
                <a:sym typeface="Calibri"/>
              </a:rPr>
              <a:t>¿Por qué el sistema de riego con pivote central podría ser más eficiente? </a:t>
            </a:r>
            <a:endParaRPr b="0" i="0" sz="1800" u="none" cap="none" strike="noStrike">
              <a:solidFill>
                <a:schemeClr val="dk1"/>
              </a:solidFill>
              <a:latin typeface="Calibri"/>
              <a:ea typeface="Calibri"/>
              <a:cs typeface="Calibri"/>
              <a:sym typeface="Calibri"/>
            </a:endParaRPr>
          </a:p>
          <a:p>
            <a:pPr indent="0" lvl="0" marL="457200" marR="130724" rtl="0" algn="just">
              <a:lnSpc>
                <a:spcPct val="115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p:txBody>
      </p:sp>
      <p:sp>
        <p:nvSpPr>
          <p:cNvPr id="96" name="Google Shape;96;p3"/>
          <p:cNvSpPr txBox="1"/>
          <p:nvPr/>
        </p:nvSpPr>
        <p:spPr>
          <a:xfrm>
            <a:off x="409275" y="431800"/>
            <a:ext cx="70992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1" i="0" lang="es" sz="2700" u="none" cap="none" strike="noStrike">
                <a:solidFill>
                  <a:srgbClr val="423B71"/>
                </a:solidFill>
                <a:latin typeface="Calibri"/>
                <a:ea typeface="Calibri"/>
                <a:cs typeface="Calibri"/>
                <a:sym typeface="Calibri"/>
              </a:rPr>
              <a:t>A partir de la Infografía</a:t>
            </a:r>
            <a:r>
              <a:rPr b="0" i="0" lang="es" sz="2700" u="none" cap="none" strike="noStrike">
                <a:solidFill>
                  <a:srgbClr val="423B71"/>
                </a:solidFill>
                <a:latin typeface="Calibri"/>
                <a:ea typeface="Calibri"/>
                <a:cs typeface="Calibri"/>
                <a:sym typeface="Calibri"/>
              </a:rPr>
              <a:t>, respondamos:</a:t>
            </a:r>
            <a:endParaRPr b="1" i="0" sz="2700" u="none" cap="none" strike="noStrike">
              <a:solidFill>
                <a:srgbClr val="423B71"/>
              </a:solidFill>
              <a:latin typeface="Calibri"/>
              <a:ea typeface="Calibri"/>
              <a:cs typeface="Calibri"/>
              <a:sym typeface="Calibri"/>
            </a:endParaRPr>
          </a:p>
        </p:txBody>
      </p:sp>
      <p:pic>
        <p:nvPicPr>
          <p:cNvPr id="97" name="Google Shape;97;p3"/>
          <p:cNvPicPr preferRelativeResize="0"/>
          <p:nvPr/>
        </p:nvPicPr>
        <p:blipFill rotWithShape="1">
          <a:blip r:embed="rId3">
            <a:alphaModFix/>
          </a:blip>
          <a:srcRect b="0" l="0" r="0" t="0"/>
          <a:stretch/>
        </p:blipFill>
        <p:spPr>
          <a:xfrm>
            <a:off x="4956550" y="1466975"/>
            <a:ext cx="3933373" cy="28905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4"/>
          <p:cNvSpPr txBox="1"/>
          <p:nvPr/>
        </p:nvSpPr>
        <p:spPr>
          <a:xfrm>
            <a:off x="1218148" y="339175"/>
            <a:ext cx="59877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dk1"/>
              </a:buClr>
              <a:buSzPts val="1100"/>
              <a:buFont typeface="Arial"/>
              <a:buNone/>
            </a:pPr>
            <a:r>
              <a:rPr b="0" i="0" lang="es" sz="2700" u="none" cap="none" strike="noStrike">
                <a:solidFill>
                  <a:srgbClr val="423B71"/>
                </a:solidFill>
                <a:latin typeface="Calibri"/>
                <a:ea typeface="Calibri"/>
                <a:cs typeface="Calibri"/>
                <a:sym typeface="Calibri"/>
              </a:rPr>
              <a:t>Pivotes: Círculo de riego sostenible</a:t>
            </a:r>
            <a:endParaRPr b="1" i="0" sz="2700" u="none" cap="none" strike="noStrike">
              <a:solidFill>
                <a:srgbClr val="423B71"/>
              </a:solidFill>
              <a:latin typeface="Calibri"/>
              <a:ea typeface="Calibri"/>
              <a:cs typeface="Calibri"/>
              <a:sym typeface="Calibri"/>
            </a:endParaRPr>
          </a:p>
        </p:txBody>
      </p:sp>
      <p:sp>
        <p:nvSpPr>
          <p:cNvPr id="103" name="Google Shape;103;p4"/>
          <p:cNvSpPr txBox="1"/>
          <p:nvPr/>
        </p:nvSpPr>
        <p:spPr>
          <a:xfrm>
            <a:off x="639275" y="965438"/>
            <a:ext cx="7259100" cy="687900"/>
          </a:xfrm>
          <a:prstGeom prst="rect">
            <a:avLst/>
          </a:prstGeom>
          <a:solidFill>
            <a:srgbClr val="F3F3F3"/>
          </a:solidFill>
          <a:ln>
            <a:noFill/>
          </a:ln>
        </p:spPr>
        <p:txBody>
          <a:bodyPr anchorCtr="0" anchor="ctr" bIns="91425" lIns="91425" spcFirstLastPara="1" rIns="91425" wrap="square" tIns="91425">
            <a:spAutoFit/>
          </a:bodyPr>
          <a:lstStyle/>
          <a:p>
            <a:pPr indent="0" lvl="0" marL="0" marR="130724" rtl="0" algn="just">
              <a:lnSpc>
                <a:spcPct val="115000"/>
              </a:lnSpc>
              <a:spcBef>
                <a:spcPts val="0"/>
              </a:spcBef>
              <a:spcAft>
                <a:spcPts val="0"/>
              </a:spcAft>
              <a:buClr>
                <a:srgbClr val="000000"/>
              </a:buClr>
              <a:buSzPts val="1800"/>
              <a:buFont typeface="Arial"/>
              <a:buNone/>
            </a:pPr>
            <a:r>
              <a:rPr b="0" i="0" lang="es" sz="1800" u="none" cap="none" strike="noStrike">
                <a:solidFill>
                  <a:schemeClr val="dk1"/>
                </a:solidFill>
                <a:latin typeface="Calibri"/>
                <a:ea typeface="Calibri"/>
                <a:cs typeface="Calibri"/>
                <a:sym typeface="Calibri"/>
              </a:rPr>
              <a:t>El funcionamiento se podría representar como se observa a continuación: </a:t>
            </a:r>
            <a:endParaRPr b="0" i="0" sz="18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pic>
        <p:nvPicPr>
          <p:cNvPr id="104" name="Google Shape;104;p4" title="regadío circular GIF">
            <a:hlinkClick r:id="rId3"/>
          </p:cNvPr>
          <p:cNvPicPr preferRelativeResize="0"/>
          <p:nvPr/>
        </p:nvPicPr>
        <p:blipFill rotWithShape="1">
          <a:blip r:embed="rId4">
            <a:alphaModFix/>
          </a:blip>
          <a:srcRect b="0" l="0" r="0" t="0"/>
          <a:stretch/>
        </p:blipFill>
        <p:spPr>
          <a:xfrm>
            <a:off x="2751950" y="1739250"/>
            <a:ext cx="3157300" cy="2870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5"/>
          <p:cNvSpPr txBox="1"/>
          <p:nvPr/>
        </p:nvSpPr>
        <p:spPr>
          <a:xfrm>
            <a:off x="291254" y="231436"/>
            <a:ext cx="41442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Problema</a:t>
            </a:r>
            <a:endParaRPr b="1" i="0" sz="3000" u="none" cap="none" strike="noStrike">
              <a:solidFill>
                <a:srgbClr val="423B71"/>
              </a:solidFill>
              <a:latin typeface="Calibri"/>
              <a:ea typeface="Calibri"/>
              <a:cs typeface="Calibri"/>
              <a:sym typeface="Calibri"/>
            </a:endParaRPr>
          </a:p>
        </p:txBody>
      </p:sp>
      <p:sp>
        <p:nvSpPr>
          <p:cNvPr id="110" name="Google Shape;110;p5"/>
          <p:cNvSpPr txBox="1"/>
          <p:nvPr/>
        </p:nvSpPr>
        <p:spPr>
          <a:xfrm>
            <a:off x="291254" y="762433"/>
            <a:ext cx="7572600" cy="1098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800"/>
              <a:buFont typeface="Arial"/>
              <a:buNone/>
            </a:pPr>
            <a:r>
              <a:rPr b="0" i="0" lang="es" sz="1800" u="none" cap="none" strike="noStrike">
                <a:solidFill>
                  <a:schemeClr val="dk1"/>
                </a:solidFill>
                <a:latin typeface="Calibri"/>
                <a:ea typeface="Calibri"/>
                <a:cs typeface="Calibri"/>
                <a:sym typeface="Calibri"/>
              </a:rPr>
              <a:t>En una zona agrícola, se han realizado cultivos usando el sistema de riego de pivotes circulares. En la imagen se observan dos superficies circulares regadas con ese sistema:  </a:t>
            </a:r>
            <a:endParaRPr b="0" i="0" sz="1800" u="none" cap="none" strike="noStrike">
              <a:solidFill>
                <a:srgbClr val="000000"/>
              </a:solidFill>
              <a:latin typeface="Arial"/>
              <a:ea typeface="Arial"/>
              <a:cs typeface="Arial"/>
              <a:sym typeface="Arial"/>
            </a:endParaRPr>
          </a:p>
        </p:txBody>
      </p:sp>
      <p:pic>
        <p:nvPicPr>
          <p:cNvPr id="111" name="Google Shape;111;p5"/>
          <p:cNvPicPr preferRelativeResize="0"/>
          <p:nvPr/>
        </p:nvPicPr>
        <p:blipFill rotWithShape="1">
          <a:blip r:embed="rId3">
            <a:alphaModFix/>
          </a:blip>
          <a:srcRect b="0" l="0" r="0" t="0"/>
          <a:stretch/>
        </p:blipFill>
        <p:spPr>
          <a:xfrm>
            <a:off x="508502" y="1861330"/>
            <a:ext cx="5288074" cy="2991800"/>
          </a:xfrm>
          <a:prstGeom prst="rect">
            <a:avLst/>
          </a:prstGeom>
          <a:noFill/>
          <a:ln>
            <a:noFill/>
          </a:ln>
        </p:spPr>
      </p:pic>
      <p:sp>
        <p:nvSpPr>
          <p:cNvPr id="112" name="Google Shape;112;p5"/>
          <p:cNvSpPr txBox="1"/>
          <p:nvPr/>
        </p:nvSpPr>
        <p:spPr>
          <a:xfrm>
            <a:off x="6042825" y="1861325"/>
            <a:ext cx="2750100" cy="17007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chemeClr val="dk1"/>
              </a:buClr>
              <a:buSzPts val="1600"/>
              <a:buFont typeface="Nunito"/>
              <a:buChar char="●"/>
            </a:pPr>
            <a:r>
              <a:rPr lang="es" sz="1800">
                <a:solidFill>
                  <a:schemeClr val="dk1"/>
                </a:solidFill>
                <a:latin typeface="Calibri"/>
                <a:ea typeface="Calibri"/>
                <a:cs typeface="Calibri"/>
                <a:sym typeface="Calibri"/>
              </a:rPr>
              <a:t>El  pivote A mide </a:t>
            </a:r>
            <a:r>
              <a:rPr b="1" lang="es" sz="1800">
                <a:solidFill>
                  <a:schemeClr val="dk1"/>
                </a:solidFill>
                <a:latin typeface="Calibri"/>
                <a:ea typeface="Calibri"/>
                <a:cs typeface="Calibri"/>
                <a:sym typeface="Calibri"/>
              </a:rPr>
              <a:t>30 metros</a:t>
            </a:r>
            <a:r>
              <a:rPr lang="es" sz="1800">
                <a:solidFill>
                  <a:schemeClr val="dk1"/>
                </a:solidFill>
                <a:latin typeface="Calibri"/>
                <a:ea typeface="Calibri"/>
                <a:cs typeface="Calibri"/>
                <a:sym typeface="Calibri"/>
              </a:rPr>
              <a:t> de largo. </a:t>
            </a:r>
            <a:endParaRPr b="1" sz="1600">
              <a:solidFill>
                <a:schemeClr val="dk1"/>
              </a:solidFill>
              <a:latin typeface="Nunito"/>
              <a:ea typeface="Nunito"/>
              <a:cs typeface="Nunito"/>
              <a:sym typeface="Nunito"/>
            </a:endParaRPr>
          </a:p>
          <a:p>
            <a:pPr indent="0" lvl="0" marL="457200" rtl="0" algn="l">
              <a:lnSpc>
                <a:spcPct val="115000"/>
              </a:lnSpc>
              <a:spcBef>
                <a:spcPts val="0"/>
              </a:spcBef>
              <a:spcAft>
                <a:spcPts val="0"/>
              </a:spcAft>
              <a:buNone/>
            </a:pPr>
            <a:r>
              <a:t/>
            </a:r>
            <a:endParaRPr b="1" sz="1600">
              <a:solidFill>
                <a:schemeClr val="dk1"/>
              </a:solidFill>
              <a:latin typeface="Nunito"/>
              <a:ea typeface="Nunito"/>
              <a:cs typeface="Nunito"/>
              <a:sym typeface="Nunito"/>
            </a:endParaRPr>
          </a:p>
          <a:p>
            <a:pPr indent="-330200" lvl="0" marL="457200" rtl="0" algn="just">
              <a:lnSpc>
                <a:spcPct val="115000"/>
              </a:lnSpc>
              <a:spcBef>
                <a:spcPts val="0"/>
              </a:spcBef>
              <a:spcAft>
                <a:spcPts val="0"/>
              </a:spcAft>
              <a:buClr>
                <a:schemeClr val="dk1"/>
              </a:buClr>
              <a:buSzPts val="1600"/>
              <a:buFont typeface="Nunito"/>
              <a:buChar char="●"/>
            </a:pPr>
            <a:r>
              <a:rPr lang="es" sz="1800">
                <a:solidFill>
                  <a:schemeClr val="dk1"/>
                </a:solidFill>
                <a:latin typeface="Calibri"/>
                <a:ea typeface="Calibri"/>
                <a:cs typeface="Calibri"/>
                <a:sym typeface="Calibri"/>
              </a:rPr>
              <a:t>El pivote B mide </a:t>
            </a:r>
            <a:r>
              <a:rPr b="1" lang="es" sz="1800">
                <a:solidFill>
                  <a:schemeClr val="dk1"/>
                </a:solidFill>
                <a:latin typeface="Calibri"/>
                <a:ea typeface="Calibri"/>
                <a:cs typeface="Calibri"/>
                <a:sym typeface="Calibri"/>
              </a:rPr>
              <a:t>60 metros</a:t>
            </a:r>
            <a:r>
              <a:rPr lang="es" sz="1800">
                <a:solidFill>
                  <a:schemeClr val="dk1"/>
                </a:solidFill>
                <a:latin typeface="Calibri"/>
                <a:ea typeface="Calibri"/>
                <a:cs typeface="Calibri"/>
                <a:sym typeface="Calibri"/>
              </a:rPr>
              <a:t> de largo.</a:t>
            </a:r>
            <a:endParaRPr b="1" sz="1900"/>
          </a:p>
        </p:txBody>
      </p:sp>
      <p:sp>
        <p:nvSpPr>
          <p:cNvPr id="113" name="Google Shape;113;p5"/>
          <p:cNvSpPr txBox="1"/>
          <p:nvPr/>
        </p:nvSpPr>
        <p:spPr>
          <a:xfrm>
            <a:off x="5804775" y="3837900"/>
            <a:ext cx="32262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500">
                <a:solidFill>
                  <a:srgbClr val="423B71"/>
                </a:solidFill>
                <a:latin typeface="Nunito"/>
                <a:ea typeface="Nunito"/>
                <a:cs typeface="Nunito"/>
                <a:sym typeface="Nunito"/>
              </a:rPr>
              <a:t> </a:t>
            </a:r>
            <a:r>
              <a:rPr b="1" lang="es" sz="1500">
                <a:solidFill>
                  <a:srgbClr val="423B71"/>
                </a:solidFill>
                <a:latin typeface="Nunito"/>
                <a:ea typeface="Nunito"/>
                <a:cs typeface="Nunito"/>
                <a:sym typeface="Nunito"/>
              </a:rPr>
              <a:t>¿Qué tan grande es la extensión de terreno en las dos superficies circulares?</a:t>
            </a:r>
            <a:endParaRPr sz="1800">
              <a:solidFill>
                <a:srgbClr val="423B7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6"/>
          <p:cNvSpPr txBox="1"/>
          <p:nvPr/>
        </p:nvSpPr>
        <p:spPr>
          <a:xfrm>
            <a:off x="4195850" y="1327300"/>
            <a:ext cx="4390800" cy="800400"/>
          </a:xfrm>
          <a:prstGeom prst="rect">
            <a:avLst/>
          </a:prstGeom>
          <a:solidFill>
            <a:srgbClr val="F3F3F3"/>
          </a:solidFill>
          <a:ln>
            <a:noFill/>
          </a:ln>
        </p:spPr>
        <p:txBody>
          <a:bodyPr anchorCtr="0" anchor="t" bIns="91425" lIns="91425" spcFirstLastPara="1" rIns="91425" wrap="square" tIns="91425">
            <a:spAutoFit/>
          </a:bodyPr>
          <a:lstStyle/>
          <a:p>
            <a:pPr indent="-355600" lvl="0" marL="419100" marR="0" rtl="0" algn="l">
              <a:lnSpc>
                <a:spcPct val="100000"/>
              </a:lnSpc>
              <a:spcBef>
                <a:spcPts val="0"/>
              </a:spcBef>
              <a:spcAft>
                <a:spcPts val="0"/>
              </a:spcAft>
              <a:buClr>
                <a:schemeClr val="dk1"/>
              </a:buClr>
              <a:buSzPts val="1800"/>
              <a:buFont typeface="Calibri"/>
              <a:buAutoNum type="arabicPeriod"/>
            </a:pPr>
            <a:r>
              <a:rPr b="0" i="0" lang="es" sz="2000" u="none" cap="none" strike="noStrike">
                <a:solidFill>
                  <a:schemeClr val="dk1"/>
                </a:solidFill>
                <a:latin typeface="Calibri"/>
                <a:ea typeface="Calibri"/>
                <a:cs typeface="Calibri"/>
                <a:sym typeface="Calibri"/>
              </a:rPr>
              <a:t>Calcula el área de las dos superficies circulares.</a:t>
            </a:r>
            <a:endParaRPr b="0" i="0" sz="2000" u="none" cap="none" strike="noStrike">
              <a:solidFill>
                <a:srgbClr val="000000"/>
              </a:solidFill>
              <a:latin typeface="Arial"/>
              <a:ea typeface="Arial"/>
              <a:cs typeface="Arial"/>
              <a:sym typeface="Arial"/>
            </a:endParaRPr>
          </a:p>
        </p:txBody>
      </p:sp>
      <p:sp>
        <p:nvSpPr>
          <p:cNvPr id="119" name="Google Shape;119;p6"/>
          <p:cNvSpPr txBox="1"/>
          <p:nvPr/>
        </p:nvSpPr>
        <p:spPr>
          <a:xfrm>
            <a:off x="471029" y="363875"/>
            <a:ext cx="41442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Actividad 1</a:t>
            </a:r>
            <a:endParaRPr b="1" i="0" sz="3000" u="none" cap="none" strike="noStrike">
              <a:solidFill>
                <a:srgbClr val="423B71"/>
              </a:solidFill>
              <a:latin typeface="Calibri"/>
              <a:ea typeface="Calibri"/>
              <a:cs typeface="Calibri"/>
              <a:sym typeface="Calibri"/>
            </a:endParaRPr>
          </a:p>
        </p:txBody>
      </p:sp>
      <p:pic>
        <p:nvPicPr>
          <p:cNvPr id="120" name="Google Shape;120;p6"/>
          <p:cNvPicPr preferRelativeResize="0"/>
          <p:nvPr/>
        </p:nvPicPr>
        <p:blipFill rotWithShape="1">
          <a:blip r:embed="rId3">
            <a:alphaModFix/>
          </a:blip>
          <a:srcRect b="0" l="0" r="0" t="0"/>
          <a:stretch/>
        </p:blipFill>
        <p:spPr>
          <a:xfrm>
            <a:off x="288200" y="1327300"/>
            <a:ext cx="3667000" cy="2074651"/>
          </a:xfrm>
          <a:prstGeom prst="rect">
            <a:avLst/>
          </a:prstGeom>
          <a:noFill/>
          <a:ln>
            <a:noFill/>
          </a:ln>
        </p:spPr>
      </p:pic>
      <p:sp>
        <p:nvSpPr>
          <p:cNvPr id="121" name="Google Shape;121;p6"/>
          <p:cNvSpPr txBox="1"/>
          <p:nvPr/>
        </p:nvSpPr>
        <p:spPr>
          <a:xfrm>
            <a:off x="4084125" y="2338450"/>
            <a:ext cx="4851900" cy="10635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chemeClr val="dk1"/>
              </a:buClr>
              <a:buSzPts val="1600"/>
              <a:buFont typeface="Nunito"/>
              <a:buChar char="●"/>
            </a:pPr>
            <a:r>
              <a:rPr lang="es" sz="1800">
                <a:solidFill>
                  <a:schemeClr val="dk1"/>
                </a:solidFill>
                <a:latin typeface="Calibri"/>
                <a:ea typeface="Calibri"/>
                <a:cs typeface="Calibri"/>
                <a:sym typeface="Calibri"/>
              </a:rPr>
              <a:t>El  pivote A mide </a:t>
            </a:r>
            <a:r>
              <a:rPr b="1" lang="es" sz="1800">
                <a:solidFill>
                  <a:schemeClr val="dk1"/>
                </a:solidFill>
                <a:latin typeface="Calibri"/>
                <a:ea typeface="Calibri"/>
                <a:cs typeface="Calibri"/>
                <a:sym typeface="Calibri"/>
              </a:rPr>
              <a:t>30 metros</a:t>
            </a:r>
            <a:r>
              <a:rPr lang="es" sz="1800">
                <a:solidFill>
                  <a:schemeClr val="dk1"/>
                </a:solidFill>
                <a:latin typeface="Calibri"/>
                <a:ea typeface="Calibri"/>
                <a:cs typeface="Calibri"/>
                <a:sym typeface="Calibri"/>
              </a:rPr>
              <a:t> de largo. </a:t>
            </a:r>
            <a:endParaRPr b="1" sz="1600">
              <a:solidFill>
                <a:schemeClr val="dk1"/>
              </a:solidFill>
              <a:latin typeface="Nunito"/>
              <a:ea typeface="Nunito"/>
              <a:cs typeface="Nunito"/>
              <a:sym typeface="Nunito"/>
            </a:endParaRPr>
          </a:p>
          <a:p>
            <a:pPr indent="0" lvl="0" marL="457200" rtl="0" algn="l">
              <a:lnSpc>
                <a:spcPct val="115000"/>
              </a:lnSpc>
              <a:spcBef>
                <a:spcPts val="0"/>
              </a:spcBef>
              <a:spcAft>
                <a:spcPts val="0"/>
              </a:spcAft>
              <a:buNone/>
            </a:pPr>
            <a:r>
              <a:t/>
            </a:r>
            <a:endParaRPr b="1" sz="1600">
              <a:solidFill>
                <a:schemeClr val="dk1"/>
              </a:solidFill>
              <a:latin typeface="Nunito"/>
              <a:ea typeface="Nunito"/>
              <a:cs typeface="Nunito"/>
              <a:sym typeface="Nunito"/>
            </a:endParaRPr>
          </a:p>
          <a:p>
            <a:pPr indent="-330200" lvl="0" marL="457200" rtl="0" algn="just">
              <a:lnSpc>
                <a:spcPct val="115000"/>
              </a:lnSpc>
              <a:spcBef>
                <a:spcPts val="0"/>
              </a:spcBef>
              <a:spcAft>
                <a:spcPts val="0"/>
              </a:spcAft>
              <a:buClr>
                <a:schemeClr val="dk1"/>
              </a:buClr>
              <a:buSzPts val="1600"/>
              <a:buFont typeface="Nunito"/>
              <a:buChar char="●"/>
            </a:pPr>
            <a:r>
              <a:rPr lang="es" sz="1800">
                <a:solidFill>
                  <a:schemeClr val="dk1"/>
                </a:solidFill>
                <a:latin typeface="Calibri"/>
                <a:ea typeface="Calibri"/>
                <a:cs typeface="Calibri"/>
                <a:sym typeface="Calibri"/>
              </a:rPr>
              <a:t>El  pivote B mide </a:t>
            </a:r>
            <a:r>
              <a:rPr b="1" lang="es" sz="1800">
                <a:solidFill>
                  <a:schemeClr val="dk1"/>
                </a:solidFill>
                <a:latin typeface="Calibri"/>
                <a:ea typeface="Calibri"/>
                <a:cs typeface="Calibri"/>
                <a:sym typeface="Calibri"/>
              </a:rPr>
              <a:t>60 metros</a:t>
            </a:r>
            <a:r>
              <a:rPr lang="es" sz="1800">
                <a:solidFill>
                  <a:schemeClr val="dk1"/>
                </a:solidFill>
                <a:latin typeface="Calibri"/>
                <a:ea typeface="Calibri"/>
                <a:cs typeface="Calibri"/>
                <a:sym typeface="Calibri"/>
              </a:rPr>
              <a:t> de largo.</a:t>
            </a:r>
            <a:endParaRPr b="1" sz="19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7"/>
          <p:cNvSpPr txBox="1"/>
          <p:nvPr/>
        </p:nvSpPr>
        <p:spPr>
          <a:xfrm>
            <a:off x="3941225" y="1327300"/>
            <a:ext cx="4402200" cy="800189"/>
          </a:xfrm>
          <a:prstGeom prst="rect">
            <a:avLst/>
          </a:prstGeom>
          <a:solidFill>
            <a:srgbClr val="F3F3F3"/>
          </a:solidFill>
          <a:ln>
            <a:noFill/>
          </a:ln>
        </p:spPr>
        <p:txBody>
          <a:bodyPr anchorCtr="0" anchor="t" bIns="91425" lIns="91425" spcFirstLastPara="1" rIns="91425" wrap="square" tIns="91425">
            <a:spAutoFit/>
          </a:bodyPr>
          <a:lstStyle/>
          <a:p>
            <a:pPr indent="-355600" lvl="0" marL="419100" marR="0" rtl="0" algn="l">
              <a:lnSpc>
                <a:spcPct val="100000"/>
              </a:lnSpc>
              <a:spcBef>
                <a:spcPts val="0"/>
              </a:spcBef>
              <a:spcAft>
                <a:spcPts val="0"/>
              </a:spcAft>
              <a:buClr>
                <a:schemeClr val="dk1"/>
              </a:buClr>
              <a:buSzPts val="1800"/>
              <a:buFont typeface="Calibri"/>
              <a:buAutoNum type="arabicPeriod"/>
            </a:pPr>
            <a:r>
              <a:rPr b="0" i="0" lang="es" sz="2000" u="none" cap="none" strike="noStrike">
                <a:solidFill>
                  <a:schemeClr val="dk1"/>
                </a:solidFill>
                <a:latin typeface="Calibri"/>
                <a:ea typeface="Calibri"/>
                <a:cs typeface="Calibri"/>
                <a:sym typeface="Calibri"/>
              </a:rPr>
              <a:t>Calcula el área de las dos superficies circulares.</a:t>
            </a:r>
            <a:endParaRPr b="0" i="0" sz="2000" u="none" cap="none" strike="noStrike">
              <a:solidFill>
                <a:srgbClr val="000000"/>
              </a:solidFill>
              <a:latin typeface="Arial"/>
              <a:ea typeface="Arial"/>
              <a:cs typeface="Arial"/>
              <a:sym typeface="Arial"/>
            </a:endParaRPr>
          </a:p>
        </p:txBody>
      </p:sp>
      <p:sp>
        <p:nvSpPr>
          <p:cNvPr id="127" name="Google Shape;127;p7"/>
          <p:cNvSpPr txBox="1"/>
          <p:nvPr/>
        </p:nvSpPr>
        <p:spPr>
          <a:xfrm>
            <a:off x="471029" y="363875"/>
            <a:ext cx="41442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Actividad 1</a:t>
            </a:r>
            <a:endParaRPr b="1" i="0" sz="3000" u="none" cap="none" strike="noStrike">
              <a:solidFill>
                <a:srgbClr val="423B71"/>
              </a:solidFill>
              <a:latin typeface="Calibri"/>
              <a:ea typeface="Calibri"/>
              <a:cs typeface="Calibri"/>
              <a:sym typeface="Calibri"/>
            </a:endParaRPr>
          </a:p>
        </p:txBody>
      </p:sp>
      <p:sp>
        <p:nvSpPr>
          <p:cNvPr id="128" name="Google Shape;128;p7"/>
          <p:cNvSpPr/>
          <p:nvPr/>
        </p:nvSpPr>
        <p:spPr>
          <a:xfrm>
            <a:off x="2109575" y="3435900"/>
            <a:ext cx="6259200" cy="13071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285750" lvl="0" marL="400050" marR="0" rtl="0" algn="l">
              <a:lnSpc>
                <a:spcPct val="115000"/>
              </a:lnSpc>
              <a:spcBef>
                <a:spcPts val="0"/>
              </a:spcBef>
              <a:spcAft>
                <a:spcPts val="0"/>
              </a:spcAft>
              <a:buClr>
                <a:srgbClr val="111111"/>
              </a:buClr>
              <a:buSzPts val="1800"/>
              <a:buFont typeface="Arial"/>
              <a:buChar char="•"/>
            </a:pPr>
            <a:r>
              <a:rPr b="0" i="0" lang="es" sz="2000" u="none" cap="none" strike="noStrike">
                <a:solidFill>
                  <a:srgbClr val="111111"/>
                </a:solidFill>
                <a:latin typeface="Calibri"/>
                <a:ea typeface="Calibri"/>
                <a:cs typeface="Calibri"/>
                <a:sym typeface="Calibri"/>
              </a:rPr>
              <a:t>El área del círculo A es </a:t>
            </a:r>
            <a:r>
              <a:rPr lang="es" sz="2000">
                <a:solidFill>
                  <a:srgbClr val="111111"/>
                </a:solidFill>
                <a:latin typeface="Calibri"/>
                <a:ea typeface="Calibri"/>
                <a:cs typeface="Calibri"/>
                <a:sym typeface="Calibri"/>
              </a:rPr>
              <a:t>900 π</a:t>
            </a:r>
            <a:r>
              <a:rPr b="0" i="0" lang="es" sz="2000" u="none" cap="none" strike="noStrike">
                <a:solidFill>
                  <a:srgbClr val="111111"/>
                </a:solidFill>
                <a:latin typeface="Calibri"/>
                <a:ea typeface="Calibri"/>
                <a:cs typeface="Calibri"/>
                <a:sym typeface="Calibri"/>
              </a:rPr>
              <a:t> m²  </a:t>
            </a:r>
            <a:r>
              <a:rPr lang="es" sz="2000">
                <a:solidFill>
                  <a:srgbClr val="111111"/>
                </a:solidFill>
                <a:latin typeface="Calibri"/>
                <a:ea typeface="Calibri"/>
                <a:cs typeface="Calibri"/>
                <a:sym typeface="Calibri"/>
              </a:rPr>
              <a:t>≈ 2826 </a:t>
            </a:r>
            <a:r>
              <a:rPr lang="es" sz="2000">
                <a:solidFill>
                  <a:srgbClr val="111111"/>
                </a:solidFill>
                <a:latin typeface="Calibri"/>
                <a:ea typeface="Calibri"/>
                <a:cs typeface="Calibri"/>
                <a:sym typeface="Calibri"/>
              </a:rPr>
              <a:t>m²</a:t>
            </a:r>
            <a:endParaRPr sz="2000">
              <a:solidFill>
                <a:srgbClr val="111111"/>
              </a:solidFill>
              <a:latin typeface="Calibri"/>
              <a:ea typeface="Calibri"/>
              <a:cs typeface="Calibri"/>
              <a:sym typeface="Calibri"/>
            </a:endParaRPr>
          </a:p>
          <a:p>
            <a:pPr indent="0" lvl="0" marL="457200" marR="0" rtl="0" algn="l">
              <a:lnSpc>
                <a:spcPct val="115000"/>
              </a:lnSpc>
              <a:spcBef>
                <a:spcPts val="0"/>
              </a:spcBef>
              <a:spcAft>
                <a:spcPts val="0"/>
              </a:spcAft>
              <a:buNone/>
            </a:pPr>
            <a:r>
              <a:t/>
            </a:r>
            <a:endParaRPr sz="2000">
              <a:solidFill>
                <a:srgbClr val="111111"/>
              </a:solidFill>
              <a:latin typeface="Calibri"/>
              <a:ea typeface="Calibri"/>
              <a:cs typeface="Calibri"/>
              <a:sym typeface="Calibri"/>
            </a:endParaRPr>
          </a:p>
          <a:p>
            <a:pPr indent="-285750" lvl="0" marL="400050" marR="0" rtl="0" algn="l">
              <a:lnSpc>
                <a:spcPct val="115000"/>
              </a:lnSpc>
              <a:spcBef>
                <a:spcPts val="0"/>
              </a:spcBef>
              <a:spcAft>
                <a:spcPts val="0"/>
              </a:spcAft>
              <a:buClr>
                <a:srgbClr val="111111"/>
              </a:buClr>
              <a:buSzPts val="1800"/>
              <a:buFont typeface="Arial"/>
              <a:buChar char="•"/>
            </a:pPr>
            <a:r>
              <a:rPr b="0" i="0" lang="es" sz="2000" u="none" cap="none" strike="noStrike">
                <a:solidFill>
                  <a:srgbClr val="111111"/>
                </a:solidFill>
                <a:latin typeface="Calibri"/>
                <a:ea typeface="Calibri"/>
                <a:cs typeface="Calibri"/>
                <a:sym typeface="Calibri"/>
              </a:rPr>
              <a:t>El área del círculo B es </a:t>
            </a:r>
            <a:r>
              <a:rPr lang="es" sz="2000">
                <a:solidFill>
                  <a:srgbClr val="111111"/>
                </a:solidFill>
                <a:latin typeface="Calibri"/>
                <a:ea typeface="Calibri"/>
                <a:cs typeface="Calibri"/>
                <a:sym typeface="Calibri"/>
              </a:rPr>
              <a:t>3600 π</a:t>
            </a:r>
            <a:r>
              <a:rPr b="0" i="0" lang="es" sz="2000" u="none" cap="none" strike="noStrike">
                <a:solidFill>
                  <a:srgbClr val="111111"/>
                </a:solidFill>
                <a:latin typeface="Calibri"/>
                <a:ea typeface="Calibri"/>
                <a:cs typeface="Calibri"/>
                <a:sym typeface="Calibri"/>
              </a:rPr>
              <a:t> m² </a:t>
            </a:r>
            <a:r>
              <a:rPr lang="es" sz="2000">
                <a:solidFill>
                  <a:srgbClr val="111111"/>
                </a:solidFill>
                <a:latin typeface="Calibri"/>
                <a:ea typeface="Calibri"/>
                <a:cs typeface="Calibri"/>
                <a:sym typeface="Calibri"/>
              </a:rPr>
              <a:t>≈ 11 304 </a:t>
            </a:r>
            <a:r>
              <a:rPr lang="es" sz="2000">
                <a:solidFill>
                  <a:srgbClr val="111111"/>
                </a:solidFill>
                <a:latin typeface="Calibri"/>
                <a:ea typeface="Calibri"/>
                <a:cs typeface="Calibri"/>
                <a:sym typeface="Calibri"/>
              </a:rPr>
              <a:t>m²</a:t>
            </a:r>
            <a:endParaRPr sz="2000">
              <a:solidFill>
                <a:srgbClr val="111111"/>
              </a:solidFill>
              <a:latin typeface="Calibri"/>
              <a:ea typeface="Calibri"/>
              <a:cs typeface="Calibri"/>
              <a:sym typeface="Calibri"/>
            </a:endParaRPr>
          </a:p>
        </p:txBody>
      </p:sp>
      <p:pic>
        <p:nvPicPr>
          <p:cNvPr id="129" name="Google Shape;129;p7"/>
          <p:cNvPicPr preferRelativeResize="0"/>
          <p:nvPr/>
        </p:nvPicPr>
        <p:blipFill rotWithShape="1">
          <a:blip r:embed="rId3">
            <a:alphaModFix/>
          </a:blip>
          <a:srcRect b="0" l="0" r="0" t="0"/>
          <a:stretch/>
        </p:blipFill>
        <p:spPr>
          <a:xfrm>
            <a:off x="380800" y="1327300"/>
            <a:ext cx="3418373" cy="19339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8"/>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135" name="Google Shape;135;p8"/>
          <p:cNvSpPr/>
          <p:nvPr/>
        </p:nvSpPr>
        <p:spPr>
          <a:xfrm>
            <a:off x="406400" y="1271750"/>
            <a:ext cx="4533300" cy="2248200"/>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rPr b="0" i="0" lang="es" sz="2000" u="none" cap="none" strike="noStrike">
                <a:solidFill>
                  <a:srgbClr val="000000"/>
                </a:solidFill>
                <a:latin typeface="Calibri"/>
                <a:ea typeface="Calibri"/>
                <a:cs typeface="Calibri"/>
                <a:sym typeface="Calibri"/>
              </a:rPr>
              <a:t>Recordemos que el radio del círculo A mide 30 metros y el del círculo B mide 60 metros. Es decir el radio </a:t>
            </a:r>
            <a:r>
              <a:rPr b="0" i="0" lang="es" sz="2000" u="sng" cap="none" strike="noStrike">
                <a:solidFill>
                  <a:srgbClr val="000000"/>
                </a:solidFill>
                <a:latin typeface="Calibri"/>
                <a:ea typeface="Calibri"/>
                <a:cs typeface="Calibri"/>
                <a:sym typeface="Calibri"/>
              </a:rPr>
              <a:t>de uno es del doble del otro</a:t>
            </a:r>
            <a:r>
              <a:rPr b="0" i="0" lang="es" sz="2000" u="none" cap="none" strike="noStrike">
                <a:solidFill>
                  <a:srgbClr val="000000"/>
                </a:solidFill>
                <a:latin typeface="Calibri"/>
                <a:ea typeface="Calibri"/>
                <a:cs typeface="Calibri"/>
                <a:sym typeface="Calibri"/>
              </a:rPr>
              <a:t>. Entonces, ¿el área del círculo B es el doble del área del círculo A? </a:t>
            </a:r>
            <a:endParaRPr b="0" i="0" sz="2000" u="none" cap="none" strike="noStrike">
              <a:solidFill>
                <a:srgbClr val="000000"/>
              </a:solidFill>
              <a:latin typeface="Calibri"/>
              <a:ea typeface="Calibri"/>
              <a:cs typeface="Calibri"/>
              <a:sym typeface="Calibri"/>
            </a:endParaRPr>
          </a:p>
        </p:txBody>
      </p:sp>
      <p:sp>
        <p:nvSpPr>
          <p:cNvPr id="136" name="Google Shape;136;p8"/>
          <p:cNvSpPr txBox="1"/>
          <p:nvPr/>
        </p:nvSpPr>
        <p:spPr>
          <a:xfrm>
            <a:off x="471029" y="363875"/>
            <a:ext cx="41442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Actividad 2</a:t>
            </a:r>
            <a:endParaRPr b="1" i="0" sz="3000" u="none" cap="none" strike="noStrike">
              <a:solidFill>
                <a:srgbClr val="423B71"/>
              </a:solidFill>
              <a:latin typeface="Calibri"/>
              <a:ea typeface="Calibri"/>
              <a:cs typeface="Calibri"/>
              <a:sym typeface="Calibri"/>
            </a:endParaRPr>
          </a:p>
        </p:txBody>
      </p:sp>
      <p:pic>
        <p:nvPicPr>
          <p:cNvPr id="137" name="Google Shape;137;p8"/>
          <p:cNvPicPr preferRelativeResize="0"/>
          <p:nvPr/>
        </p:nvPicPr>
        <p:blipFill rotWithShape="1">
          <a:blip r:embed="rId3">
            <a:alphaModFix/>
          </a:blip>
          <a:srcRect b="0" l="0" r="0" t="0"/>
          <a:stretch/>
        </p:blipFill>
        <p:spPr>
          <a:xfrm>
            <a:off x="5028000" y="1271750"/>
            <a:ext cx="3908782" cy="22481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9"/>
          <p:cNvSpPr txBox="1"/>
          <p:nvPr/>
        </p:nvSpPr>
        <p:spPr>
          <a:xfrm>
            <a:off x="591200" y="1932775"/>
            <a:ext cx="47433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t/>
            </a:r>
            <a:endParaRPr b="0" i="0" sz="2100" u="none" cap="none" strike="noStrike">
              <a:solidFill>
                <a:srgbClr val="423B71"/>
              </a:solidFill>
              <a:latin typeface="Calibri"/>
              <a:ea typeface="Calibri"/>
              <a:cs typeface="Calibri"/>
              <a:sym typeface="Calibri"/>
            </a:endParaRPr>
          </a:p>
        </p:txBody>
      </p:sp>
      <p:sp>
        <p:nvSpPr>
          <p:cNvPr id="143" name="Google Shape;143;p9"/>
          <p:cNvSpPr/>
          <p:nvPr/>
        </p:nvSpPr>
        <p:spPr>
          <a:xfrm>
            <a:off x="3152196" y="3675837"/>
            <a:ext cx="3831900" cy="916500"/>
          </a:xfrm>
          <a:prstGeom prst="roundRect">
            <a:avLst>
              <a:gd fmla="val 16667" name="adj"/>
            </a:avLst>
          </a:prstGeom>
          <a:noFill/>
          <a:ln cap="flat" cmpd="sng" w="19050">
            <a:solidFill>
              <a:srgbClr val="62B799"/>
            </a:solidFill>
            <a:prstDash val="solid"/>
            <a:round/>
            <a:headEnd len="sm" w="sm" type="none"/>
            <a:tailEnd len="sm" w="sm" type="none"/>
          </a:ln>
        </p:spPr>
        <p:txBody>
          <a:bodyPr anchorCtr="0" anchor="b" bIns="91425" lIns="91425" spcFirstLastPara="1" rIns="91425" wrap="square" tIns="91425">
            <a:noAutofit/>
          </a:bodyPr>
          <a:lstStyle/>
          <a:p>
            <a:pPr indent="0" lvl="0" marL="457200" marR="0" rtl="0" algn="l">
              <a:lnSpc>
                <a:spcPct val="115000"/>
              </a:lnSpc>
              <a:spcBef>
                <a:spcPts val="0"/>
              </a:spcBef>
              <a:spcAft>
                <a:spcPts val="0"/>
              </a:spcAft>
              <a:buClr>
                <a:schemeClr val="dk1"/>
              </a:buClr>
              <a:buSzPts val="1100"/>
              <a:buFont typeface="Arial"/>
              <a:buNone/>
            </a:pPr>
            <a:r>
              <a:rPr b="0" i="0" lang="es" sz="2000" u="none" cap="none" strike="noStrike">
                <a:solidFill>
                  <a:srgbClr val="111111"/>
                </a:solidFill>
                <a:latin typeface="Calibri"/>
                <a:ea typeface="Calibri"/>
                <a:cs typeface="Calibri"/>
                <a:sym typeface="Calibri"/>
              </a:rPr>
              <a:t>El área del círculo B, es 4 veces el área del círculo A.</a:t>
            </a:r>
            <a:endParaRPr b="0" i="0" sz="2000" u="none" cap="none" strike="noStrike">
              <a:solidFill>
                <a:srgbClr val="111111"/>
              </a:solidFill>
              <a:latin typeface="Calibri"/>
              <a:ea typeface="Calibri"/>
              <a:cs typeface="Calibri"/>
              <a:sym typeface="Calibri"/>
            </a:endParaRPr>
          </a:p>
        </p:txBody>
      </p:sp>
      <p:pic>
        <p:nvPicPr>
          <p:cNvPr id="144" name="Google Shape;144;p9"/>
          <p:cNvPicPr preferRelativeResize="0"/>
          <p:nvPr/>
        </p:nvPicPr>
        <p:blipFill rotWithShape="1">
          <a:blip r:embed="rId3">
            <a:alphaModFix/>
          </a:blip>
          <a:srcRect b="0" l="0" r="0" t="0"/>
          <a:stretch/>
        </p:blipFill>
        <p:spPr>
          <a:xfrm>
            <a:off x="4956524" y="1271750"/>
            <a:ext cx="3973601" cy="2248100"/>
          </a:xfrm>
          <a:prstGeom prst="rect">
            <a:avLst/>
          </a:prstGeom>
          <a:noFill/>
          <a:ln>
            <a:noFill/>
          </a:ln>
        </p:spPr>
      </p:pic>
      <p:sp>
        <p:nvSpPr>
          <p:cNvPr id="145" name="Google Shape;145;p9"/>
          <p:cNvSpPr txBox="1"/>
          <p:nvPr/>
        </p:nvSpPr>
        <p:spPr>
          <a:xfrm>
            <a:off x="471029" y="363875"/>
            <a:ext cx="41442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s" sz="3000" u="none" cap="none" strike="noStrike">
                <a:solidFill>
                  <a:srgbClr val="423B71"/>
                </a:solidFill>
                <a:latin typeface="Calibri"/>
                <a:ea typeface="Calibri"/>
                <a:cs typeface="Calibri"/>
                <a:sym typeface="Calibri"/>
              </a:rPr>
              <a:t>Actividad 2</a:t>
            </a:r>
            <a:endParaRPr b="1" i="0" sz="3000" u="none" cap="none" strike="noStrike">
              <a:solidFill>
                <a:srgbClr val="423B71"/>
              </a:solidFill>
              <a:latin typeface="Calibri"/>
              <a:ea typeface="Calibri"/>
              <a:cs typeface="Calibri"/>
              <a:sym typeface="Calibri"/>
            </a:endParaRPr>
          </a:p>
        </p:txBody>
      </p:sp>
      <p:sp>
        <p:nvSpPr>
          <p:cNvPr id="146" name="Google Shape;146;p9"/>
          <p:cNvSpPr/>
          <p:nvPr/>
        </p:nvSpPr>
        <p:spPr>
          <a:xfrm>
            <a:off x="406400" y="1271762"/>
            <a:ext cx="4468500" cy="2248078"/>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700"/>
              <a:buFont typeface="Arial"/>
              <a:buNone/>
            </a:pPr>
            <a:r>
              <a:rPr b="0" i="0" lang="es" sz="2000" u="none" cap="none" strike="noStrike">
                <a:solidFill>
                  <a:srgbClr val="000000"/>
                </a:solidFill>
                <a:latin typeface="Calibri"/>
                <a:ea typeface="Calibri"/>
                <a:cs typeface="Calibri"/>
                <a:sym typeface="Calibri"/>
              </a:rPr>
              <a:t>Recordemos que el radio del círculo A mide 30 metros y el del círculo B mide 60 metros. Es decir el radio de uno es del doble del otro. Entonces, ¿el área del círculo B es el doble del área del círculo A? </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