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526496-CE0A-49EC-9F58-551C99CCADC1}">
  <a:tblStyle styleId="{FE526496-CE0A-49EC-9F58-551C99CCAD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433B7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433B7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433B7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433B7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433B7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433B72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Nunito-regular.fntdata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7" Type="http://schemas.openxmlformats.org/officeDocument/2006/relationships/font" Target="fonts/Nunit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1758fadcf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Pídales anotar las expresiones algebraicas a las que llegaron en la pizarra, y luego con el grupo curso, destaque las que están correctas y muestre la equivalencia entre ellas. Además, analicen las expresiones que no son correctas, debatiendo con el grupo curso las razones de porque son erróneas por ejemplo, qué le falta a la expresión, qué le sobra y cómo se pueden mejorar.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21758fadcf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514dbd453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Pídales anotar las expresiones algebraicas a las que llegaron en la pizarra, y luego con el grupo curso, destaque las que están correctas y muestre la equivalencia entre ellas. Además, analicen las expresiones que no son correctas, debatiendo con el grupo curso las razones de porque son erróneas por ejemplo, qué le falta a la expresión, qué le sobra y cómo se pueden mejorar.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2514dbd453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1758fadcf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21758fadcf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1758fadcf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21758fadcf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1758fadcf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21758fadcf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f27e5ae785_0_4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1f27e5ae785_0_4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1758fadcf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21758fadcf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tipo de fuente Calibri —&gt; imagen del preview con hipervínculo al video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1758fadc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221758fadc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1758fadcf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Página 1, </a:t>
            </a:r>
            <a:r>
              <a:rPr b="1" lang="es"/>
              <a:t>Hoja de Actividades</a:t>
            </a:r>
            <a:endParaRPr b="1"/>
          </a:p>
        </p:txBody>
      </p:sp>
      <p:sp>
        <p:nvSpPr>
          <p:cNvPr id="150" name="Google Shape;150;g221758fadcf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1758fadcf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Guíe la discusión para que las y los estudiantes reconozcan que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presión hidrostática aumenta en 1 atmósfera cada 10 metros de profundidad.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</p:txBody>
      </p:sp>
      <p:sp>
        <p:nvSpPr>
          <p:cNvPr id="157" name="Google Shape;157;g221758fadcf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98e716fe7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Guíe la discusión para que las y los estudiantes reconozcan que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presión hidrostática aumenta en 1 atmósfera cada 10 metros de profundidad.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</p:txBody>
      </p:sp>
      <p:sp>
        <p:nvSpPr>
          <p:cNvPr id="170" name="Google Shape;170;g2498e716fe7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1758fadcf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Las ideas que pueden surgir son: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Dividir la profundidad en 10 y sumarle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Multiplicar la profundidad por 0,1 y sumarle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21758fadcf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1758fadcf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21758fadcf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Presión bajo el agua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/>
          <p:nvPr/>
        </p:nvSpPr>
        <p:spPr>
          <a:xfrm>
            <a:off x="1085325" y="1544900"/>
            <a:ext cx="7085400" cy="161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89999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la expresión algebraica que relaciona la Presión hidrostática medida en atmósferas (atm) y la profundidad en metros (m)</a:t>
            </a:r>
            <a:endParaRPr i="1"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5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/>
          <p:nvPr/>
        </p:nvSpPr>
        <p:spPr>
          <a:xfrm>
            <a:off x="1085325" y="1544900"/>
            <a:ext cx="7085400" cy="161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89999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la expresión algebraica que relaciona la Presión hidrostática medida en atmósferas (atm) y la profundidad en metros (m)</a:t>
            </a:r>
            <a:endParaRPr i="1"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025" y="3445100"/>
            <a:ext cx="2030725" cy="7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9525" y="3541769"/>
            <a:ext cx="2660425" cy="34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7400" y="4310575"/>
            <a:ext cx="2660419" cy="3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520425" y="1885800"/>
            <a:ext cx="4590000" cy="1986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la expresión algebraica obtenida en la actividad anterior, completa la siguiente tabla, que relaciona la presión hidrostática a ciertas profundidades con récords de profundidad alcanzados por submarinos y bu</a:t>
            </a: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zos</a:t>
            </a: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con sus impactos en seres humanos.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950" y="1254325"/>
            <a:ext cx="3079881" cy="3688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38"/>
          <p:cNvGraphicFramePr/>
          <p:nvPr/>
        </p:nvGraphicFramePr>
        <p:xfrm>
          <a:off x="174050" y="23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{FE526496-CE0A-49EC-9F58-551C99CCADC1}</a:tableStyleId>
              </a:tblPr>
              <a:tblGrid>
                <a:gridCol w="1289300"/>
                <a:gridCol w="1092600"/>
                <a:gridCol w="5338775"/>
              </a:tblGrid>
              <a:tr h="360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433B7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Profundidad (m)</a:t>
                      </a:r>
                      <a:endParaRPr b="1" sz="1200">
                        <a:solidFill>
                          <a:srgbClr val="433B7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60B6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433B7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Presión (atm)</a:t>
                      </a:r>
                      <a:endParaRPr b="1" sz="1200">
                        <a:solidFill>
                          <a:srgbClr val="433B7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60B6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433B7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Impacto / Récord</a:t>
                      </a:r>
                      <a:endParaRPr b="1" sz="1200">
                        <a:solidFill>
                          <a:srgbClr val="433B7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solidFill>
                      <a:srgbClr val="60B698"/>
                    </a:solidFill>
                  </a:tcPr>
                </a:tc>
              </a:tr>
              <a:tr h="518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Presión que ejerce el aire (atmósfera) sobre el planeta y sus habitantes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  <a:tr h="518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30 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Puede ocurrir narcosis de nitrógeno en un buzo que se sumerge por un largo periodo de tiempo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  <a:tr h="518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Se pueden reventar los tímpanos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  <a:tr h="518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14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Colapso pulmonar en un buzo sin las medidas adecuadas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  <a:tr h="518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500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Profundidad que alcanzan algunos submarinos modernos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  <a:tr h="518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332,35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 2014, Ahmed Gabr estableció el récord de profundidad de buceo para un ser humano en el Mar Rojo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  <a:tr h="518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10 911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 1960, el submarino tripulado Trieste alcanzó la profundidad máxima conocida en la Fosa de las Marianas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  <a:tr h="67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1 101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 2009, el robot submarino no tripulado Nereus estableció la profundidad máxima alcanzada en la Fosa de las Marianas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/>
        </p:nvSpPr>
        <p:spPr>
          <a:xfrm>
            <a:off x="908802" y="939950"/>
            <a:ext cx="2462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ctividad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9"/>
          <p:cNvPicPr preferRelativeResize="0"/>
          <p:nvPr/>
        </p:nvPicPr>
        <p:blipFill rotWithShape="1">
          <a:blip r:embed="rId3">
            <a:alphaModFix/>
          </a:blip>
          <a:srcRect b="0" l="0" r="18916" t="0"/>
          <a:stretch/>
        </p:blipFill>
        <p:spPr>
          <a:xfrm>
            <a:off x="4572000" y="137350"/>
            <a:ext cx="2584736" cy="256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475" y="2704351"/>
            <a:ext cx="3076101" cy="23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9"/>
          <p:cNvSpPr/>
          <p:nvPr/>
        </p:nvSpPr>
        <p:spPr>
          <a:xfrm>
            <a:off x="3239025" y="2704350"/>
            <a:ext cx="4957500" cy="1986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presión que era capaz de soportar el submarino Trieste?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partir de qué profundidad los b</a:t>
            </a: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uzos</a:t>
            </a: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pueden sufrir consecuencias físicas si no toman las precauciones adecuadas?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0"/>
          <p:cNvSpPr txBox="1"/>
          <p:nvPr/>
        </p:nvSpPr>
        <p:spPr>
          <a:xfrm>
            <a:off x="520429" y="1293073"/>
            <a:ext cx="81039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36550" lvl="0" marL="381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expresiones algebraicas pueden utilizarse para modelar situaciones del mundo real, como la relación entre presión bajo el mar y profundidad.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81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encontrar esta expresión algebraica usamos símbolos para representar cada una de las variables involucradas y las operaciones matemáticas que las relacionan.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81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Evaluar una expresión algebraica contribuye a interpretar la situación en el contexto.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1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Presión bajo el agua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Presión hidrostática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775" y="1350975"/>
            <a:ext cx="6358451" cy="357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/>
          <p:nvPr/>
        </p:nvSpPr>
        <p:spPr>
          <a:xfrm>
            <a:off x="505600" y="1189075"/>
            <a:ext cx="8324400" cy="2177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13072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pez borrón luce tan distinto fuera del agua en comparación con su hábitat natural?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13072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13072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a medida que un buzo desciende hacia el fondo del mar puede sufrir dolor e incomodidad en sus oídos?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13072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13072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los buzos deben ascender lentamente cuando regresan a la superficie?</a:t>
            </a:r>
            <a:endParaRPr i="1"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Presión hidrostática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438" y="3404671"/>
            <a:ext cx="6263127" cy="15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75" y="114500"/>
            <a:ext cx="7450225" cy="490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/>
          <p:nvPr/>
        </p:nvSpPr>
        <p:spPr>
          <a:xfrm>
            <a:off x="2314725" y="2224325"/>
            <a:ext cx="4435200" cy="161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i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0699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manera se relaciona la presión hidrostática con la profundidad a la que se encuentra un objeto?</a:t>
            </a:r>
            <a:endParaRPr i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3941225" y="1327300"/>
            <a:ext cx="4782900" cy="314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19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aumentan los valores de profundidad y presión en la tabla?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19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ocurre con la presión hidrostática cuando la profundidad cambia de 0 a 10 metros?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19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diferencia de presión hidrostática entre 20 metros de profundidad y 30 metros de profundidad?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19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presión hidrostática a una profundidad de 50 metros?, ¿y a 60 metros?</a:t>
            </a:r>
            <a:endParaRPr sz="1200"/>
          </a:p>
        </p:txBody>
      </p:sp>
      <p:sp>
        <p:nvSpPr>
          <p:cNvPr id="153" name="Google Shape;153;p30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50" y="1327300"/>
            <a:ext cx="3602749" cy="31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591200" y="1932775"/>
            <a:ext cx="4743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1"/>
          <p:cNvSpPr/>
          <p:nvPr/>
        </p:nvSpPr>
        <p:spPr>
          <a:xfrm>
            <a:off x="561825" y="1742550"/>
            <a:ext cx="4283700" cy="161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i="1" lang="es" sz="2100">
                <a:latin typeface="Calibri"/>
                <a:ea typeface="Calibri"/>
                <a:cs typeface="Calibri"/>
                <a:sym typeface="Calibri"/>
              </a:rPr>
              <a:t>¿Encuentran alguna relación entre la presión y la profundidad?</a:t>
            </a:r>
            <a:endParaRPr i="1"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850" y="1327300"/>
            <a:ext cx="3602749" cy="3140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31"/>
          <p:cNvCxnSpPr/>
          <p:nvPr/>
        </p:nvCxnSpPr>
        <p:spPr>
          <a:xfrm flipH="1" rot="10800000">
            <a:off x="6343450" y="2154250"/>
            <a:ext cx="1525200" cy="3300"/>
          </a:xfrm>
          <a:prstGeom prst="straightConnector1">
            <a:avLst/>
          </a:prstGeom>
          <a:noFill/>
          <a:ln cap="flat" cmpd="sng" w="9525">
            <a:solidFill>
              <a:srgbClr val="62B7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4" name="Google Shape;164;p31"/>
          <p:cNvCxnSpPr/>
          <p:nvPr/>
        </p:nvCxnSpPr>
        <p:spPr>
          <a:xfrm flipH="1" rot="10800000">
            <a:off x="6376800" y="2673363"/>
            <a:ext cx="1525200" cy="3300"/>
          </a:xfrm>
          <a:prstGeom prst="straightConnector1">
            <a:avLst/>
          </a:prstGeom>
          <a:noFill/>
          <a:ln cap="flat" cmpd="sng" w="9525">
            <a:solidFill>
              <a:srgbClr val="62B7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5" name="Google Shape;165;p31"/>
          <p:cNvCxnSpPr/>
          <p:nvPr/>
        </p:nvCxnSpPr>
        <p:spPr>
          <a:xfrm flipH="1" rot="10800000">
            <a:off x="6376800" y="3168663"/>
            <a:ext cx="1525200" cy="3300"/>
          </a:xfrm>
          <a:prstGeom prst="straightConnector1">
            <a:avLst/>
          </a:prstGeom>
          <a:noFill/>
          <a:ln cap="flat" cmpd="sng" w="9525">
            <a:solidFill>
              <a:srgbClr val="62B7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6" name="Google Shape;166;p31"/>
          <p:cNvCxnSpPr/>
          <p:nvPr/>
        </p:nvCxnSpPr>
        <p:spPr>
          <a:xfrm flipH="1" rot="10800000">
            <a:off x="6376800" y="3663975"/>
            <a:ext cx="1525200" cy="3300"/>
          </a:xfrm>
          <a:prstGeom prst="straightConnector1">
            <a:avLst/>
          </a:prstGeom>
          <a:noFill/>
          <a:ln cap="flat" cmpd="sng" w="9525">
            <a:solidFill>
              <a:srgbClr val="62B7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7" name="Google Shape;167;p31"/>
          <p:cNvCxnSpPr/>
          <p:nvPr/>
        </p:nvCxnSpPr>
        <p:spPr>
          <a:xfrm flipH="1" rot="10800000">
            <a:off x="6376800" y="4183100"/>
            <a:ext cx="1525200" cy="3300"/>
          </a:xfrm>
          <a:prstGeom prst="straightConnector1">
            <a:avLst/>
          </a:prstGeom>
          <a:noFill/>
          <a:ln cap="flat" cmpd="sng" w="9525">
            <a:solidFill>
              <a:srgbClr val="62B799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/>
        </p:nvSpPr>
        <p:spPr>
          <a:xfrm>
            <a:off x="591200" y="1932775"/>
            <a:ext cx="4743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561825" y="1742550"/>
            <a:ext cx="4283700" cy="161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i="1" lang="es" sz="2100">
                <a:latin typeface="Calibri"/>
                <a:ea typeface="Calibri"/>
                <a:cs typeface="Calibri"/>
                <a:sym typeface="Calibri"/>
              </a:rPr>
              <a:t>¿Encuentran alguna relación entre la presión y la profundidad?</a:t>
            </a:r>
            <a:endParaRPr i="1"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850" y="1327300"/>
            <a:ext cx="3602749" cy="3140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2"/>
          <p:cNvCxnSpPr/>
          <p:nvPr/>
        </p:nvCxnSpPr>
        <p:spPr>
          <a:xfrm flipH="1" rot="10800000">
            <a:off x="6343450" y="2154250"/>
            <a:ext cx="1525200" cy="3300"/>
          </a:xfrm>
          <a:prstGeom prst="straightConnector1">
            <a:avLst/>
          </a:prstGeom>
          <a:noFill/>
          <a:ln cap="flat" cmpd="sng" w="9525">
            <a:solidFill>
              <a:srgbClr val="62B7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77" name="Google Shape;177;p32"/>
          <p:cNvCxnSpPr/>
          <p:nvPr/>
        </p:nvCxnSpPr>
        <p:spPr>
          <a:xfrm flipH="1" rot="10800000">
            <a:off x="6376800" y="2673363"/>
            <a:ext cx="1525200" cy="3300"/>
          </a:xfrm>
          <a:prstGeom prst="straightConnector1">
            <a:avLst/>
          </a:prstGeom>
          <a:noFill/>
          <a:ln cap="flat" cmpd="sng" w="9525">
            <a:solidFill>
              <a:srgbClr val="62B7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78" name="Google Shape;178;p32"/>
          <p:cNvCxnSpPr/>
          <p:nvPr/>
        </p:nvCxnSpPr>
        <p:spPr>
          <a:xfrm flipH="1" rot="10800000">
            <a:off x="6376800" y="3168663"/>
            <a:ext cx="1525200" cy="3300"/>
          </a:xfrm>
          <a:prstGeom prst="straightConnector1">
            <a:avLst/>
          </a:prstGeom>
          <a:noFill/>
          <a:ln cap="flat" cmpd="sng" w="9525">
            <a:solidFill>
              <a:srgbClr val="62B7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79" name="Google Shape;179;p32"/>
          <p:cNvCxnSpPr/>
          <p:nvPr/>
        </p:nvCxnSpPr>
        <p:spPr>
          <a:xfrm flipH="1" rot="10800000">
            <a:off x="6376800" y="3663975"/>
            <a:ext cx="1525200" cy="3300"/>
          </a:xfrm>
          <a:prstGeom prst="straightConnector1">
            <a:avLst/>
          </a:prstGeom>
          <a:noFill/>
          <a:ln cap="flat" cmpd="sng" w="9525">
            <a:solidFill>
              <a:srgbClr val="62B79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80" name="Google Shape;180;p32"/>
          <p:cNvCxnSpPr/>
          <p:nvPr/>
        </p:nvCxnSpPr>
        <p:spPr>
          <a:xfrm flipH="1" rot="10800000">
            <a:off x="6376800" y="4183100"/>
            <a:ext cx="1525200" cy="3300"/>
          </a:xfrm>
          <a:prstGeom prst="straightConnector1">
            <a:avLst/>
          </a:prstGeom>
          <a:noFill/>
          <a:ln cap="flat" cmpd="sng" w="9525">
            <a:solidFill>
              <a:srgbClr val="62B79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81" name="Google Shape;181;p32"/>
          <p:cNvSpPr/>
          <p:nvPr/>
        </p:nvSpPr>
        <p:spPr>
          <a:xfrm>
            <a:off x="695300" y="3580525"/>
            <a:ext cx="4105800" cy="795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91438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presión hidrostática aumenta en 1 atmósfera cada 10 metros de profundidad. 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/>
        </p:nvSpPr>
        <p:spPr>
          <a:xfrm>
            <a:off x="863000" y="1327300"/>
            <a:ext cx="7821600" cy="334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presión hidrostática a una profundidad de 1000 metros de profundidad?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presión hidrostática a una profundidad de 3600 metros de profundidad?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presión hidrostática a una profundidad de 5650 metros de profundidad?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cómo obtener la presión hidrostática para cualquier profundidad.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/>
        </p:nvSpPr>
        <p:spPr>
          <a:xfrm>
            <a:off x="836275" y="1554950"/>
            <a:ext cx="7803900" cy="2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36550" lvl="0" marL="381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la relación que existe entre las dos variables, establecemos patrones.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81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Usamos las regularidades del modelo para poder predecir qué ocurrirá en casos de mayor dificultad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81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Finalmente, buscamos una expresión algebraica que generalice la situación para poder resolver problemas.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Principales Ideas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