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2192000" cx="6858000"/>
  <p:notesSz cx="6858000" cy="9144000"/>
  <p:embeddedFontLst>
    <p:embeddedFont>
      <p:font typeface="Roboto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1" roundtripDataSignature="AMtx7mgR1P4wakW6C/B2ZTzD7NR+ZbQ+dA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Author clrIdx="0" id="0" initials="" lastIdx="3" name="Enrique gonzález lasseube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11" Type="http://customschemas.google.com/relationships/presentationmetadata" Target="metadata"/><Relationship Id="rId10" Type="http://schemas.openxmlformats.org/officeDocument/2006/relationships/font" Target="fonts/Roboto-boldItalic.fntdata"/><Relationship Id="rId9" Type="http://schemas.openxmlformats.org/officeDocument/2006/relationships/font" Target="fonts/Robo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oboto-regular.fntdata"/><Relationship Id="rId8" Type="http://schemas.openxmlformats.org/officeDocument/2006/relationships/font" Target="fonts/Roboto-bold.fntdata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1" dt="2023-01-25T14:58:45.823">
    <p:pos x="6000" y="0"/>
    <p:text>IPD: Pensar en la mejor diagramación, nosotros pensamos disponer la información en forma Horizontal (Tamaño carta) para que quepa en la pantalla al ser proyectada en la pizarra.</p:text>
    <p:extLst>
      <p:ext uri="{C676402C-5697-4E1C-873F-D02D1690AC5C}">
        <p15:threadingInfo timeZoneBias="0"/>
      </p:ext>
      <p:ext uri="http://customooxmlschemas.google.com/">
        <go:slidesCustomData xmlns:go="http://customooxmlschemas.google.com/" commentPostId="AAAApOoRwF0"/>
      </p:ext>
    </p:extLst>
  </p:cm>
  <p:cm authorId="0" idx="2" dt="2023-01-31T13:35:46.363">
    <p:pos x="1772" y="377"/>
    <p:text>IPD: Buscar imagen neutra donde se vea residuos plásticos en el mar, o una tortuga a la cual se le sacan bolsas de su estomago, etc. La idea es visualizar el daño de los plásticos en el planeta.</p:text>
    <p:extLst>
      <p:ext uri="{C676402C-5697-4E1C-873F-D02D1690AC5C}">
        <p15:threadingInfo timeZoneBias="0"/>
      </p:ext>
      <p:ext uri="http://customooxmlschemas.google.com/">
        <go:slidesCustomData xmlns:go="http://customooxmlschemas.google.com/" commentPostId="AAAApOtlJo8"/>
      </p:ext>
    </p:extLst>
  </p:cm>
  <p:cm authorId="0" idx="3" dt="2023-01-31T13:45:24.922">
    <p:pos x="65" y="5709"/>
    <p:text>IPD: Esta imagen está muy lejana...Buscar imagen más cercana en que se pueda ver claramente un parque como el construido en el parque bicentenario de Cerrillos.</p:text>
    <p:extLst>
      <p:ext uri="{C676402C-5697-4E1C-873F-D02D1690AC5C}">
        <p15:threadingInfo timeZoneBias="0"/>
      </p:ext>
      <p:ext uri="http://customooxmlschemas.google.com/">
        <go:slidesCustomData xmlns:go="http://customooxmlschemas.google.com/" commentPostId="AAAApOtmTIc"/>
      </p:ext>
    </p:extLs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514350" y="1995312"/>
            <a:ext cx="5829300" cy="42446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857250" y="6403623"/>
            <a:ext cx="5143500" cy="29435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-438856" y="4155899"/>
            <a:ext cx="7735712" cy="5915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481057" y="5075811"/>
            <a:ext cx="10332156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-2519318" y="3639917"/>
            <a:ext cx="10332156" cy="4350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467916" y="3039537"/>
            <a:ext cx="5915025" cy="50715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467916" y="8159048"/>
            <a:ext cx="5915025" cy="266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471488" y="3245556"/>
            <a:ext cx="2914650" cy="7735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3471863" y="3245556"/>
            <a:ext cx="2914650" cy="7735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472381" y="649114"/>
            <a:ext cx="5915025" cy="23565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472381" y="2988734"/>
            <a:ext cx="2901255" cy="1464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472381" y="4453467"/>
            <a:ext cx="2901255" cy="65503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3471863" y="2988734"/>
            <a:ext cx="2915543" cy="1464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3471863" y="4453467"/>
            <a:ext cx="2915543" cy="65503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472381" y="812800"/>
            <a:ext cx="2211884" cy="2844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2915543" y="1755425"/>
            <a:ext cx="3471863" cy="86642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472381" y="3657600"/>
            <a:ext cx="2211884" cy="67761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472381" y="812800"/>
            <a:ext cx="2211884" cy="2844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2915543" y="1755425"/>
            <a:ext cx="3471863" cy="8664222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472381" y="3657600"/>
            <a:ext cx="2211884" cy="67761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comments" Target="../comments/comment1.xml"/><Relationship Id="rId4" Type="http://schemas.openxmlformats.org/officeDocument/2006/relationships/image" Target="../media/image2.jpg"/><Relationship Id="rId10" Type="http://schemas.openxmlformats.org/officeDocument/2006/relationships/hyperlink" Target="https://www.youtube.com/watch?v=uUeEu-SZ-O8&amp;ab_channel=NationalGeographicLatinoam%C3%A9rica" TargetMode="External"/><Relationship Id="rId9" Type="http://schemas.openxmlformats.org/officeDocument/2006/relationships/hyperlink" Target="https://chilesinbasura.cl/juntosporelparque/" TargetMode="External"/><Relationship Id="rId5" Type="http://schemas.openxmlformats.org/officeDocument/2006/relationships/image" Target="../media/image3.jpg"/><Relationship Id="rId6" Type="http://schemas.openxmlformats.org/officeDocument/2006/relationships/image" Target="../media/image1.png"/><Relationship Id="rId7" Type="http://schemas.openxmlformats.org/officeDocument/2006/relationships/image" Target="../media/image4.jpg"/><Relationship Id="rId8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ierran dos vertederos ilegales y una escombrera en el cerro San Roque de Valparaíso" id="84" name="Google Shape;84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813701" y="600051"/>
            <a:ext cx="3493751" cy="1966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4392" y="9064413"/>
            <a:ext cx="3931800" cy="2209817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667535" y="4430512"/>
            <a:ext cx="744700" cy="2101006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68707" y="4268028"/>
            <a:ext cx="1730016" cy="1730016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"/>
          <p:cNvSpPr txBox="1"/>
          <p:nvPr/>
        </p:nvSpPr>
        <p:spPr>
          <a:xfrm>
            <a:off x="200014" y="683067"/>
            <a:ext cx="2467500" cy="17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CL" sz="1800" u="none" cap="none" strike="noStrike">
                <a:solidFill>
                  <a:srgbClr val="9A9C4D"/>
                </a:solidFill>
                <a:latin typeface="Calibri"/>
                <a:ea typeface="Calibri"/>
                <a:cs typeface="Calibri"/>
                <a:sym typeface="Calibri"/>
              </a:rPr>
              <a:t>En un año en </a:t>
            </a:r>
            <a:r>
              <a:rPr b="0" i="0" lang="es-CL" sz="2400" u="none" cap="none" strike="noStrike">
                <a:solidFill>
                  <a:srgbClr val="9A9C4D"/>
                </a:solidFill>
                <a:latin typeface="Calibri"/>
                <a:ea typeface="Calibri"/>
                <a:cs typeface="Calibri"/>
                <a:sym typeface="Calibri"/>
              </a:rPr>
              <a:t>Chile</a:t>
            </a:r>
            <a:r>
              <a:rPr b="0" i="0" lang="es-CL" sz="1800" u="none" cap="none" strike="noStrike">
                <a:solidFill>
                  <a:srgbClr val="9A9C4D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CL" sz="1800" u="none" cap="none" strike="noStrike">
                <a:solidFill>
                  <a:srgbClr val="9A9C4D"/>
                </a:solidFill>
                <a:latin typeface="Calibri"/>
                <a:ea typeface="Calibri"/>
                <a:cs typeface="Calibri"/>
                <a:sym typeface="Calibri"/>
              </a:rPr>
              <a:t>se generan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CL" sz="2400" u="none" cap="none" strike="noStrike">
                <a:solidFill>
                  <a:srgbClr val="9A9C4D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23 240 </a:t>
            </a:r>
            <a:r>
              <a:rPr b="0" i="0" lang="es-CL" sz="2400" u="none" cap="none" strike="noStrike">
                <a:solidFill>
                  <a:srgbClr val="9A9C4D"/>
                </a:solidFill>
                <a:latin typeface="Calibri"/>
                <a:ea typeface="Calibri"/>
                <a:cs typeface="Calibri"/>
                <a:sym typeface="Calibri"/>
              </a:rPr>
              <a:t>toneladas </a:t>
            </a:r>
            <a:r>
              <a:rPr b="0" i="0" lang="es-CL" sz="1800" u="none" cap="none" strike="noStrike">
                <a:solidFill>
                  <a:srgbClr val="9A9C4D"/>
                </a:solidFill>
                <a:latin typeface="Calibri"/>
                <a:ea typeface="Calibri"/>
                <a:cs typeface="Calibri"/>
                <a:sym typeface="Calibri"/>
              </a:rPr>
              <a:t>de residuos plásticos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CL" sz="1800" u="none" cap="none" strike="noStrike">
                <a:solidFill>
                  <a:srgbClr val="9A9C4D"/>
                </a:solidFill>
                <a:latin typeface="Calibri"/>
                <a:ea typeface="Calibri"/>
                <a:cs typeface="Calibri"/>
                <a:sym typeface="Calibri"/>
              </a:rPr>
              <a:t>de </a:t>
            </a:r>
            <a:r>
              <a:rPr b="0" i="0" lang="es-CL" sz="2400" u="none" cap="none" strike="noStrike">
                <a:solidFill>
                  <a:srgbClr val="9A9C4D"/>
                </a:solidFill>
                <a:latin typeface="Calibri"/>
                <a:ea typeface="Calibri"/>
                <a:cs typeface="Calibri"/>
                <a:sym typeface="Calibri"/>
              </a:rPr>
              <a:t>un solo uso</a:t>
            </a:r>
            <a:endParaRPr b="0" i="0" sz="1800" u="none" cap="none" strike="noStrike">
              <a:solidFill>
                <a:srgbClr val="9A9C4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216872" y="2664296"/>
            <a:ext cx="6169500" cy="13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CL" sz="2100" u="none" cap="none" strike="noStrike">
                <a:solidFill>
                  <a:srgbClr val="9A9C4D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1"/>
                  </a:ext>
                </a:extLst>
              </a:rPr>
              <a:t>¿Qué podemos hacer con los residuos plásticos de un solo uso?</a:t>
            </a:r>
            <a:endParaRPr b="1" sz="1700">
              <a:extLst>
                <a:ext uri="http://customooxmlschemas.google.com/">
                  <go:slidesCustomData xmlns:go="http://customooxmlschemas.google.com/" textRoundtripDataId="2"/>
                </a:ext>
              </a:extLst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050">
                <a:solidFill>
                  <a:schemeClr val="accent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  <a:extLst>
                  <a:ext uri="http://customooxmlschemas.google.com/">
                    <go:slidesCustomData xmlns:go="http://customooxmlschemas.google.com/" textRoundtripDataId="3"/>
                  </a:ext>
                </a:extLst>
              </a:rPr>
              <a:t>Una opción es evitarlos usando envases, bolsas y utensilios reutilizables. Si no es posible evitarlos, podemos reciclarlos o, mejor aún, depositarlos en una “Ecobotella”. </a:t>
            </a:r>
            <a:endParaRPr sz="1050">
              <a:solidFill>
                <a:schemeClr val="accent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  <a:extLst>
                <a:ext uri="http://customooxmlschemas.google.com/">
                  <go:slidesCustomData xmlns:go="http://customooxmlschemas.google.com/" textRoundtripDataId="4"/>
                </a:ext>
              </a:extLst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9A9C4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76200" y="3919275"/>
            <a:ext cx="2591400" cy="2586600"/>
          </a:xfrm>
          <a:prstGeom prst="ellipse">
            <a:avLst/>
          </a:prstGeom>
          <a:noFill/>
          <a:ln cap="flat" cmpd="sng" w="57150">
            <a:solidFill>
              <a:srgbClr val="9A9C4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1" name="Google Shape;91;p1"/>
          <p:cNvCxnSpPr>
            <a:stCxn id="90" idx="7"/>
            <a:endCxn id="86" idx="0"/>
          </p:cNvCxnSpPr>
          <p:nvPr/>
        </p:nvCxnSpPr>
        <p:spPr>
          <a:xfrm flipH="1" rot="-5400000">
            <a:off x="2597848" y="3988324"/>
            <a:ext cx="132300" cy="751800"/>
          </a:xfrm>
          <a:prstGeom prst="curvedConnector3">
            <a:avLst>
              <a:gd fmla="val -295483" name="adj1"/>
            </a:avLst>
          </a:prstGeom>
          <a:noFill/>
          <a:ln cap="flat" cmpd="sng" w="57150">
            <a:solidFill>
              <a:srgbClr val="9A9C4D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92" name="Google Shape;92;p1"/>
          <p:cNvSpPr txBox="1"/>
          <p:nvPr/>
        </p:nvSpPr>
        <p:spPr>
          <a:xfrm>
            <a:off x="2819925" y="3970700"/>
            <a:ext cx="3294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CL" sz="2000" u="none" cap="none" strike="noStrike">
                <a:solidFill>
                  <a:srgbClr val="9A9C4D"/>
                </a:solidFill>
                <a:latin typeface="Calibri"/>
                <a:ea typeface="Calibri"/>
                <a:cs typeface="Calibri"/>
                <a:sym typeface="Calibri"/>
              </a:rPr>
              <a:t>¿Qué es una </a:t>
            </a:r>
            <a:r>
              <a:rPr b="1" lang="es-CL" sz="2000">
                <a:solidFill>
                  <a:srgbClr val="9A9C4D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b="1" i="0" lang="es-CL" sz="2000" u="none" cap="none" strike="noStrike">
                <a:solidFill>
                  <a:srgbClr val="9A9C4D"/>
                </a:solidFill>
                <a:latin typeface="Calibri"/>
                <a:ea typeface="Calibri"/>
                <a:cs typeface="Calibri"/>
                <a:sym typeface="Calibri"/>
              </a:rPr>
              <a:t>cobotella?</a:t>
            </a:r>
            <a:endParaRPr b="1" sz="1600"/>
          </a:p>
        </p:txBody>
      </p:sp>
      <p:sp>
        <p:nvSpPr>
          <p:cNvPr id="93" name="Google Shape;93;p1"/>
          <p:cNvSpPr txBox="1"/>
          <p:nvPr/>
        </p:nvSpPr>
        <p:spPr>
          <a:xfrm>
            <a:off x="3361013" y="4490830"/>
            <a:ext cx="22491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800">
                <a:solidFill>
                  <a:srgbClr val="9A9C4D"/>
                </a:solidFill>
                <a:latin typeface="Calibri"/>
                <a:ea typeface="Calibri"/>
                <a:cs typeface="Calibri"/>
                <a:sym typeface="Calibri"/>
              </a:rPr>
              <a:t>Es </a:t>
            </a:r>
            <a:r>
              <a:rPr b="0" i="0" lang="es-CL" sz="1800" u="none" cap="none" strike="noStrike">
                <a:solidFill>
                  <a:srgbClr val="9A9C4D"/>
                </a:solidFill>
                <a:latin typeface="Calibri"/>
                <a:ea typeface="Calibri"/>
                <a:cs typeface="Calibri"/>
                <a:sym typeface="Calibri"/>
              </a:rPr>
              <a:t>una botella </a:t>
            </a:r>
            <a:r>
              <a:rPr b="0" i="0" lang="es-CL" sz="1800" u="none" cap="none" strike="noStrike">
                <a:solidFill>
                  <a:srgbClr val="9A9C4D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5"/>
                  </a:ext>
                </a:extLst>
              </a:rPr>
              <a:t>de </a:t>
            </a:r>
            <a:r>
              <a:rPr b="0" i="0" lang="es-CL" sz="1800" u="none" cap="none" strike="noStrike">
                <a:solidFill>
                  <a:srgbClr val="9A9C4D"/>
                </a:solidFill>
                <a:latin typeface="Calibri"/>
                <a:ea typeface="Calibri"/>
                <a:cs typeface="Calibri"/>
                <a:sym typeface="Calibri"/>
              </a:rPr>
              <a:t>plástico</a:t>
            </a:r>
            <a:r>
              <a:rPr lang="es-CL" sz="1800">
                <a:solidFill>
                  <a:srgbClr val="9A9C4D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s-CL" sz="1800" u="none" cap="none" strike="noStrike">
                <a:solidFill>
                  <a:srgbClr val="9A9C4D"/>
                </a:solidFill>
                <a:latin typeface="Calibri"/>
                <a:ea typeface="Calibri"/>
                <a:cs typeface="Calibri"/>
                <a:sym typeface="Calibri"/>
              </a:rPr>
              <a:t>limpia y seca que sirve </a:t>
            </a:r>
            <a:r>
              <a:rPr b="0" i="0" lang="es-CL" sz="1800" u="none" cap="none" strike="noStrike">
                <a:solidFill>
                  <a:srgbClr val="9A9C4D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6"/>
                  </a:ext>
                </a:extLst>
              </a:rPr>
              <a:t>para recolectar plásticos post consumo, flexibles, limpios y secos</a:t>
            </a:r>
            <a:r>
              <a:rPr b="0" i="0" lang="es-CL" sz="1800" u="none" cap="none" strike="noStrike">
                <a:solidFill>
                  <a:srgbClr val="9A9C4D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  <p:sp>
        <p:nvSpPr>
          <p:cNvPr id="94" name="Google Shape;94;p1"/>
          <p:cNvSpPr txBox="1"/>
          <p:nvPr/>
        </p:nvSpPr>
        <p:spPr>
          <a:xfrm>
            <a:off x="5148036" y="6204060"/>
            <a:ext cx="18651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400">
                <a:solidFill>
                  <a:srgbClr val="0085A6"/>
                </a:solidFill>
                <a:latin typeface="Calibri"/>
                <a:ea typeface="Calibri"/>
                <a:cs typeface="Calibri"/>
                <a:sym typeface="Calibri"/>
              </a:rPr>
              <a:t>Ayúdate de un palito </a:t>
            </a:r>
            <a:br>
              <a:rPr lang="es-CL" sz="1400">
                <a:solidFill>
                  <a:srgbClr val="0085A6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CL" sz="1400">
                <a:solidFill>
                  <a:srgbClr val="0085A6"/>
                </a:solidFill>
                <a:latin typeface="Calibri"/>
                <a:ea typeface="Calibri"/>
                <a:cs typeface="Calibri"/>
                <a:sym typeface="Calibri"/>
              </a:rPr>
              <a:t>para comprimir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L">
                <a:solidFill>
                  <a:srgbClr val="0085A6"/>
                </a:solidFill>
                <a:latin typeface="Calibri"/>
                <a:ea typeface="Calibri"/>
                <a:cs typeface="Calibri"/>
                <a:sym typeface="Calibri"/>
              </a:rPr>
              <a:t>los</a:t>
            </a:r>
            <a:r>
              <a:rPr lang="es-CL" sz="1400">
                <a:solidFill>
                  <a:srgbClr val="0085A6"/>
                </a:solidFill>
                <a:latin typeface="Calibri"/>
                <a:ea typeface="Calibri"/>
                <a:cs typeface="Calibri"/>
                <a:sym typeface="Calibri"/>
              </a:rPr>
              <a:t> plásticos. 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2283125" y="6897413"/>
            <a:ext cx="4404900" cy="12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CL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</a:t>
            </a:r>
            <a:r>
              <a:rPr b="1" lang="es-CL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</a:t>
            </a:r>
            <a:r>
              <a:rPr b="1" lang="es-CL" sz="1900">
                <a:solidFill>
                  <a:srgbClr val="3A1320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7"/>
                  </a:ext>
                </a:extLst>
              </a:rPr>
              <a:t>¿Por qué una Ecobotella?</a:t>
            </a:r>
            <a:r>
              <a:rPr lang="es-CL" sz="1800">
                <a:solidFill>
                  <a:srgbClr val="3A1320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8"/>
                  </a:ext>
                </a:extLst>
              </a:rPr>
              <a:t>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800">
                <a:solidFill>
                  <a:srgbClr val="3A1320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9"/>
                  </a:ext>
                </a:extLst>
              </a:rPr>
              <a:t>Porque se pueden elaborar “</a:t>
            </a:r>
            <a:r>
              <a:rPr lang="es-CL" sz="1800">
                <a:solidFill>
                  <a:srgbClr val="3A1320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10"/>
                  </a:ext>
                </a:extLst>
              </a:rPr>
              <a:t>Ecobloques</a:t>
            </a:r>
            <a:r>
              <a:rPr lang="es-CL" sz="1800">
                <a:solidFill>
                  <a:srgbClr val="3A1320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11"/>
                  </a:ext>
                </a:extLst>
              </a:rPr>
              <a:t>” </a:t>
            </a:r>
            <a:r>
              <a:rPr lang="es-CL" sz="1800">
                <a:solidFill>
                  <a:srgbClr val="3A1320"/>
                </a:solidFill>
                <a:latin typeface="Calibri"/>
                <a:ea typeface="Calibri"/>
                <a:cs typeface="Calibri"/>
                <a:sym typeface="Calibri"/>
              </a:rPr>
              <a:t>para </a:t>
            </a:r>
            <a:r>
              <a:rPr lang="es-CL" sz="1800">
                <a:solidFill>
                  <a:srgbClr val="3A1320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12"/>
                  </a:ext>
                </a:extLst>
              </a:rPr>
              <a:t>construir </a:t>
            </a:r>
            <a:r>
              <a:rPr lang="es-CL" sz="1800">
                <a:solidFill>
                  <a:srgbClr val="3A1320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13"/>
                  </a:ext>
                </a:extLst>
              </a:rPr>
              <a:t>diversas </a:t>
            </a:r>
            <a:r>
              <a:rPr lang="es-CL" sz="1800">
                <a:solidFill>
                  <a:srgbClr val="3A1320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14"/>
                  </a:ext>
                </a:extLst>
              </a:rPr>
              <a:t>soluciones sociales</a:t>
            </a:r>
            <a:r>
              <a:rPr lang="es-CL" sz="2050">
                <a:solidFill>
                  <a:srgbClr val="318E00"/>
                </a:solidFill>
                <a:highlight>
                  <a:srgbClr val="FFFFFF"/>
                </a:highlight>
                <a:extLst>
                  <a:ext uri="http://customooxmlschemas.google.com/">
                    <go:slidesCustomData xmlns:go="http://customooxmlschemas.google.com/" textRoundtripDataId="15"/>
                  </a:ext>
                </a:extLst>
              </a:rPr>
              <a:t> </a:t>
            </a:r>
            <a:r>
              <a:rPr lang="es-CL" sz="1800">
                <a:solidFill>
                  <a:srgbClr val="3A1320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16"/>
                  </a:ext>
                </a:extLst>
              </a:rPr>
              <a:t>y así darle un uso perdurable a estos plásticos</a:t>
            </a:r>
            <a:r>
              <a:rPr lang="es-CL" sz="1800">
                <a:solidFill>
                  <a:srgbClr val="3A132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es-CL" sz="1800">
                <a:solidFill>
                  <a:srgbClr val="3A1320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17"/>
                  </a:ext>
                </a:extLst>
              </a:rPr>
              <a:t>  </a:t>
            </a:r>
            <a:endParaRPr/>
          </a:p>
        </p:txBody>
      </p:sp>
      <p:sp>
        <p:nvSpPr>
          <p:cNvPr id="96" name="Google Shape;96;p1"/>
          <p:cNvSpPr txBox="1"/>
          <p:nvPr/>
        </p:nvSpPr>
        <p:spPr>
          <a:xfrm>
            <a:off x="1618500" y="8383650"/>
            <a:ext cx="44049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700">
                <a:solidFill>
                  <a:srgbClr val="CD1059"/>
                </a:solidFill>
                <a:latin typeface="Calibri"/>
                <a:ea typeface="Calibri"/>
                <a:cs typeface="Calibri"/>
                <a:sym typeface="Calibri"/>
              </a:rPr>
              <a:t>Como por ejemplo el Centro deportivo en el Parque Bicentenario de Cerrillos</a:t>
            </a:r>
            <a:endParaRPr/>
          </a:p>
        </p:txBody>
      </p:sp>
      <p:sp>
        <p:nvSpPr>
          <p:cNvPr id="97" name="Google Shape;97;p1"/>
          <p:cNvSpPr txBox="1"/>
          <p:nvPr/>
        </p:nvSpPr>
        <p:spPr>
          <a:xfrm>
            <a:off x="2971713" y="9328310"/>
            <a:ext cx="3651300" cy="954300"/>
          </a:xfrm>
          <a:prstGeom prst="rect">
            <a:avLst/>
          </a:prstGeom>
          <a:solidFill>
            <a:srgbClr val="AEDEE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CL">
                <a:solidFill>
                  <a:srgbClr val="CD1059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18"/>
                  </a:ext>
                </a:extLst>
              </a:rPr>
              <a:t>Se reunieron 9 128 Ecobotellas.</a:t>
            </a:r>
            <a:endParaRPr>
              <a:solidFill>
                <a:srgbClr val="CD1059"/>
              </a:solidFill>
              <a:latin typeface="Calibri"/>
              <a:ea typeface="Calibri"/>
              <a:cs typeface="Calibri"/>
              <a:sym typeface="Calibri"/>
              <a:extLst>
                <a:ext uri="http://customooxmlschemas.google.com/">
                  <go:slidesCustomData xmlns:go="http://customooxmlschemas.google.com/" textRoundtripDataId="19"/>
                </a:ext>
              </a:extLst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CL">
                <a:solidFill>
                  <a:srgbClr val="CD1059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20"/>
                  </a:ext>
                </a:extLst>
              </a:rPr>
              <a:t>Se </a:t>
            </a:r>
            <a:r>
              <a:rPr lang="es-CL">
                <a:solidFill>
                  <a:srgbClr val="CD1059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21"/>
                  </a:ext>
                </a:extLst>
              </a:rPr>
              <a:t>recuperaron </a:t>
            </a:r>
            <a:r>
              <a:rPr lang="es-CL">
                <a:solidFill>
                  <a:srgbClr val="CD1059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22"/>
                  </a:ext>
                </a:extLst>
              </a:rPr>
              <a:t>3 295 Kg de residuos.</a:t>
            </a:r>
            <a:endParaRPr sz="1000">
              <a:extLst>
                <a:ext uri="http://customooxmlschemas.google.com/">
                  <go:slidesCustomData xmlns:go="http://customooxmlschemas.google.com/" textRoundtripDataId="23"/>
                </a:ext>
              </a:extLst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CL">
                <a:solidFill>
                  <a:srgbClr val="CD1059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24"/>
                  </a:ext>
                </a:extLst>
              </a:rPr>
              <a:t>Se adhirieron 7 </a:t>
            </a:r>
            <a:r>
              <a:rPr lang="es-CL">
                <a:solidFill>
                  <a:srgbClr val="CD1059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25"/>
                  </a:ext>
                </a:extLst>
              </a:rPr>
              <a:t>almacenes</a:t>
            </a:r>
            <a:r>
              <a:rPr lang="es-CL">
                <a:solidFill>
                  <a:srgbClr val="CD1059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26"/>
                  </a:ext>
                </a:extLst>
              </a:rPr>
              <a:t> y 22 colegios de la comuna de Cerrillos</a:t>
            </a:r>
            <a:endParaRPr sz="1000"/>
          </a:p>
        </p:txBody>
      </p:sp>
      <p:pic>
        <p:nvPicPr>
          <p:cNvPr id="98" name="Google Shape;98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781281" y="3721550"/>
            <a:ext cx="1056369" cy="22765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"/>
          <p:cNvSpPr/>
          <p:nvPr/>
        </p:nvSpPr>
        <p:spPr>
          <a:xfrm rot="10800000">
            <a:off x="1784110" y="7160190"/>
            <a:ext cx="572400" cy="43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CD1059"/>
          </a:solidFill>
          <a:ln cap="flat" cmpd="sng" w="12700">
            <a:solidFill>
              <a:srgbClr val="3A132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/>
          <p:nvPr/>
        </p:nvSpPr>
        <p:spPr>
          <a:xfrm rot="5400000">
            <a:off x="642702" y="8520245"/>
            <a:ext cx="572400" cy="43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CD1059"/>
          </a:solidFill>
          <a:ln cap="flat" cmpd="sng" w="12700">
            <a:solidFill>
              <a:srgbClr val="3A132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1463100" y="0"/>
            <a:ext cx="39318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lt1"/>
                </a:solidFill>
                <a:highlight>
                  <a:srgbClr val="B6D7A8"/>
                </a:highlight>
                <a:extLst>
                  <a:ext uri="http://customooxmlschemas.google.com/">
                    <go:slidesCustomData xmlns:go="http://customooxmlschemas.google.com/" textRoundtripDataId="27"/>
                  </a:ext>
                </a:extLst>
              </a:rPr>
              <a:t>LA ECOBOTELLA</a:t>
            </a:r>
            <a:endParaRPr sz="3200">
              <a:solidFill>
                <a:schemeClr val="lt1"/>
              </a:solidFill>
              <a:highlight>
                <a:srgbClr val="B6D7A8"/>
              </a:highlight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4036200" y="10580100"/>
            <a:ext cx="25194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CL">
                <a:solidFill>
                  <a:srgbClr val="CD1059"/>
                </a:solidFill>
                <a:latin typeface="Calibri"/>
                <a:ea typeface="Calibri"/>
                <a:cs typeface="Calibri"/>
                <a:sym typeface="Calibri"/>
              </a:rPr>
              <a:t>FUENTE: </a:t>
            </a:r>
            <a:r>
              <a:rPr lang="es-CL" u="sng">
                <a:solidFill>
                  <a:srgbClr val="CD1059"/>
                </a:solidFill>
                <a:latin typeface="Calibri"/>
                <a:ea typeface="Calibri"/>
                <a:cs typeface="Calibri"/>
                <a:sym typeface="Calibri"/>
                <a:hlinkClick r:id="rId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https://chilesinbasura.cl/juntosporelparque/</a:t>
            </a:r>
            <a:r>
              <a:rPr lang="es-CL">
                <a:solidFill>
                  <a:srgbClr val="CD105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solidFill>
                <a:srgbClr val="CD10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104400" y="11462600"/>
            <a:ext cx="49053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200"/>
              <a:t>Para más información: 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200" u="sng">
                <a:solidFill>
                  <a:schemeClr val="hlink"/>
                </a:solidFill>
                <a:hlinkClick r:id="rId10"/>
              </a:rPr>
              <a:t>https://www.youtube.com/watch?v=uUeEu-SZ-O8&amp;ab_channel=NationalGeographicLatinoam%C3%A9rica</a:t>
            </a:r>
            <a:r>
              <a:rPr lang="es-CL" sz="1200"/>
              <a:t> </a:t>
            </a:r>
            <a:endParaRPr sz="1200"/>
          </a:p>
        </p:txBody>
      </p:sp>
      <p:sp>
        <p:nvSpPr>
          <p:cNvPr id="104" name="Google Shape;104;p1"/>
          <p:cNvSpPr txBox="1"/>
          <p:nvPr/>
        </p:nvSpPr>
        <p:spPr>
          <a:xfrm>
            <a:off x="104400" y="87700"/>
            <a:ext cx="1730100" cy="738900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IPD: Diseñar </a:t>
            </a:r>
            <a:r>
              <a:rPr lang="es-CL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infografía con las indicaciones que se señalan.  </a:t>
            </a:r>
            <a:endParaRPr sz="12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/>
          <p:nvPr/>
        </p:nvSpPr>
        <p:spPr>
          <a:xfrm>
            <a:off x="76200" y="6292513"/>
            <a:ext cx="751800" cy="1467000"/>
          </a:xfrm>
          <a:prstGeom prst="cube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"/>
          <p:cNvSpPr/>
          <p:nvPr/>
        </p:nvSpPr>
        <p:spPr>
          <a:xfrm>
            <a:off x="650700" y="6216688"/>
            <a:ext cx="751800" cy="1467000"/>
          </a:xfrm>
          <a:prstGeom prst="cube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2023-01-13T20:27:53Z</dcterms:created>
  <dc:creator>Victoria Lopez</dc:creator>
</cp:coreProperties>
</file>